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7"/>
  </p:notesMasterIdLst>
  <p:handoutMasterIdLst>
    <p:handoutMasterId r:id="rId58"/>
  </p:handoutMasterIdLst>
  <p:sldIdLst>
    <p:sldId id="256" r:id="rId5"/>
    <p:sldId id="268" r:id="rId6"/>
    <p:sldId id="269" r:id="rId7"/>
    <p:sldId id="276" r:id="rId8"/>
    <p:sldId id="271" r:id="rId9"/>
    <p:sldId id="260" r:id="rId10"/>
    <p:sldId id="338" r:id="rId11"/>
    <p:sldId id="308" r:id="rId12"/>
    <p:sldId id="309" r:id="rId13"/>
    <p:sldId id="328" r:id="rId14"/>
    <p:sldId id="329" r:id="rId15"/>
    <p:sldId id="330" r:id="rId16"/>
    <p:sldId id="312" r:id="rId17"/>
    <p:sldId id="331" r:id="rId18"/>
    <p:sldId id="332" r:id="rId19"/>
    <p:sldId id="333" r:id="rId20"/>
    <p:sldId id="334" r:id="rId21"/>
    <p:sldId id="335" r:id="rId22"/>
    <p:sldId id="270" r:id="rId23"/>
    <p:sldId id="337" r:id="rId24"/>
    <p:sldId id="336" r:id="rId25"/>
    <p:sldId id="313" r:id="rId26"/>
    <p:sldId id="284" r:id="rId27"/>
    <p:sldId id="341" r:id="rId28"/>
    <p:sldId id="310" r:id="rId29"/>
    <p:sldId id="285" r:id="rId30"/>
    <p:sldId id="311" r:id="rId31"/>
    <p:sldId id="314" r:id="rId32"/>
    <p:sldId id="315" r:id="rId33"/>
    <p:sldId id="287" r:id="rId34"/>
    <p:sldId id="288" r:id="rId35"/>
    <p:sldId id="316" r:id="rId36"/>
    <p:sldId id="317" r:id="rId37"/>
    <p:sldId id="274" r:id="rId38"/>
    <p:sldId id="339" r:id="rId39"/>
    <p:sldId id="291" r:id="rId40"/>
    <p:sldId id="293" r:id="rId41"/>
    <p:sldId id="319" r:id="rId42"/>
    <p:sldId id="321" r:id="rId43"/>
    <p:sldId id="261" r:id="rId44"/>
    <p:sldId id="322" r:id="rId45"/>
    <p:sldId id="297" r:id="rId46"/>
    <p:sldId id="298" r:id="rId47"/>
    <p:sldId id="299" r:id="rId48"/>
    <p:sldId id="340" r:id="rId49"/>
    <p:sldId id="302" r:id="rId50"/>
    <p:sldId id="305" r:id="rId51"/>
    <p:sldId id="326" r:id="rId52"/>
    <p:sldId id="327" r:id="rId53"/>
    <p:sldId id="303" r:id="rId54"/>
    <p:sldId id="304" r:id="rId55"/>
    <p:sldId id="267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17D"/>
    <a:srgbClr val="83A845"/>
    <a:srgbClr val="34467A"/>
    <a:srgbClr val="329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3" autoAdjust="0"/>
    <p:restoredTop sz="84422" autoAdjust="0"/>
  </p:normalViewPr>
  <p:slideViewPr>
    <p:cSldViewPr snapToGrid="0">
      <p:cViewPr varScale="1">
        <p:scale>
          <a:sx n="99" d="100"/>
          <a:sy n="99" d="100"/>
        </p:scale>
        <p:origin x="116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E6C40-FDAF-4599-81D8-26BAE7394B2E}" type="doc">
      <dgm:prSet loTypeId="urn:microsoft.com/office/officeart/2005/8/layout/default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AA6F76C-9AED-4379-873D-45678019D054}">
      <dgm:prSet phldrT="[Text]" phldr="0" custT="1"/>
      <dgm:spPr>
        <a:solidFill>
          <a:schemeClr val="accent3">
            <a:lumMod val="20000"/>
            <a:lumOff val="80000"/>
          </a:schemeClr>
        </a:solidFill>
        <a:ln w="57150">
          <a:solidFill>
            <a:srgbClr val="329BB5"/>
          </a:solidFill>
        </a:ln>
      </dgm:spPr>
      <dgm:t>
        <a:bodyPr/>
        <a:lstStyle/>
        <a:p>
          <a:pPr>
            <a:spcBef>
              <a:spcPts val="1200"/>
            </a:spcBef>
            <a:spcAft>
              <a:spcPts val="3000"/>
            </a:spcAft>
          </a:pPr>
          <a:r>
            <a:rPr lang="en-US" sz="4400" dirty="0"/>
            <a:t>ADHD</a:t>
          </a:r>
          <a:br>
            <a:rPr lang="en-US" sz="2900" dirty="0"/>
          </a:br>
          <a:r>
            <a:rPr lang="en-US" sz="2800" dirty="0"/>
            <a:t>Developmental, Cognitive</a:t>
          </a:r>
          <a:endParaRPr lang="en-US" sz="2400" dirty="0"/>
        </a:p>
      </dgm:t>
    </dgm:pt>
    <dgm:pt modelId="{D58B57F0-B28D-4E97-8C87-A48B9E2B28A0}" type="parTrans" cxnId="{9A1983F3-7258-4C51-811E-216ADBC315A2}">
      <dgm:prSet/>
      <dgm:spPr/>
      <dgm:t>
        <a:bodyPr/>
        <a:lstStyle/>
        <a:p>
          <a:endParaRPr lang="en-US"/>
        </a:p>
      </dgm:t>
    </dgm:pt>
    <dgm:pt modelId="{F65F41BC-A4E1-4BDA-874E-C634B649A560}" type="sibTrans" cxnId="{9A1983F3-7258-4C51-811E-216ADBC315A2}">
      <dgm:prSet/>
      <dgm:spPr/>
      <dgm:t>
        <a:bodyPr/>
        <a:lstStyle/>
        <a:p>
          <a:endParaRPr lang="en-US"/>
        </a:p>
      </dgm:t>
    </dgm:pt>
    <dgm:pt modelId="{78DFDFC3-738B-447F-BB95-C4B263B3BA76}">
      <dgm:prSet phldrT="[Text]" phldr="0" custT="1"/>
      <dgm:spPr>
        <a:solidFill>
          <a:schemeClr val="accent2">
            <a:lumMod val="20000"/>
            <a:lumOff val="80000"/>
          </a:schemeClr>
        </a:solidFill>
        <a:ln w="57150">
          <a:solidFill>
            <a:srgbClr val="34467A"/>
          </a:solidFill>
        </a:ln>
      </dgm:spPr>
      <dgm:t>
        <a:bodyPr/>
        <a:lstStyle/>
        <a:p>
          <a:pPr>
            <a:spcBef>
              <a:spcPts val="1200"/>
            </a:spcBef>
            <a:spcAft>
              <a:spcPts val="3000"/>
            </a:spcAft>
          </a:pPr>
          <a:r>
            <a:rPr lang="en-US" sz="4400" dirty="0"/>
            <a:t>Down Syndrome</a:t>
          </a:r>
          <a:br>
            <a:rPr lang="en-US" sz="3600" dirty="0"/>
          </a:br>
          <a:r>
            <a:rPr lang="en-US" sz="2400" dirty="0"/>
            <a:t>Developmental, Cognitive, Intellectual</a:t>
          </a:r>
        </a:p>
      </dgm:t>
    </dgm:pt>
    <dgm:pt modelId="{2FB707E9-2DB9-4A28-A155-ED3109E213E4}" type="parTrans" cxnId="{D2099FB3-CF55-4C13-A996-E39733C07544}">
      <dgm:prSet/>
      <dgm:spPr/>
      <dgm:t>
        <a:bodyPr/>
        <a:lstStyle/>
        <a:p>
          <a:endParaRPr lang="en-US"/>
        </a:p>
      </dgm:t>
    </dgm:pt>
    <dgm:pt modelId="{27A88904-83C0-4BDC-B067-BD1C9F3DDF1E}" type="sibTrans" cxnId="{D2099FB3-CF55-4C13-A996-E39733C07544}">
      <dgm:prSet/>
      <dgm:spPr/>
      <dgm:t>
        <a:bodyPr/>
        <a:lstStyle/>
        <a:p>
          <a:endParaRPr lang="en-US"/>
        </a:p>
      </dgm:t>
    </dgm:pt>
    <dgm:pt modelId="{A3226E63-1FDA-4BA0-A244-74BCEA2E92FD}">
      <dgm:prSet phldrT="[Text]" phldr="0" custT="1"/>
      <dgm:spPr>
        <a:solidFill>
          <a:schemeClr val="accent5">
            <a:lumMod val="20000"/>
            <a:lumOff val="80000"/>
          </a:schemeClr>
        </a:solidFill>
        <a:ln w="57150">
          <a:solidFill>
            <a:srgbClr val="83A845"/>
          </a:solidFill>
        </a:ln>
      </dgm:spPr>
      <dgm:t>
        <a:bodyPr/>
        <a:lstStyle/>
        <a:p>
          <a:pPr>
            <a:spcBef>
              <a:spcPts val="1200"/>
            </a:spcBef>
            <a:spcAft>
              <a:spcPts val="3000"/>
            </a:spcAft>
          </a:pPr>
          <a:r>
            <a:rPr lang="en-US" sz="4400" dirty="0"/>
            <a:t>Cerebral Palsy</a:t>
          </a:r>
          <a:br>
            <a:rPr lang="en-US" sz="3900" dirty="0"/>
          </a:br>
          <a:r>
            <a:rPr lang="en-US" sz="2800" dirty="0"/>
            <a:t>Developmental</a:t>
          </a:r>
          <a:endParaRPr lang="en-US" sz="2400" dirty="0"/>
        </a:p>
      </dgm:t>
    </dgm:pt>
    <dgm:pt modelId="{F8C2C716-7021-49FC-92A6-8FFB7B393820}" type="parTrans" cxnId="{DB8BD863-4988-4534-857F-45E5802EE334}">
      <dgm:prSet/>
      <dgm:spPr/>
      <dgm:t>
        <a:bodyPr/>
        <a:lstStyle/>
        <a:p>
          <a:endParaRPr lang="en-US"/>
        </a:p>
      </dgm:t>
    </dgm:pt>
    <dgm:pt modelId="{647B267B-B6EB-4060-B21B-87805D733C07}" type="sibTrans" cxnId="{DB8BD863-4988-4534-857F-45E5802EE334}">
      <dgm:prSet/>
      <dgm:spPr/>
      <dgm:t>
        <a:bodyPr/>
        <a:lstStyle/>
        <a:p>
          <a:endParaRPr lang="en-US"/>
        </a:p>
      </dgm:t>
    </dgm:pt>
    <dgm:pt modelId="{EBD3524B-59D8-478B-95C8-A6F2A571DF8F}">
      <dgm:prSet phldrT="[Text]" phldr="0" custT="1"/>
      <dgm:spPr>
        <a:solidFill>
          <a:schemeClr val="accent4">
            <a:lumMod val="20000"/>
            <a:lumOff val="80000"/>
          </a:schemeClr>
        </a:solidFill>
        <a:ln w="57150">
          <a:solidFill>
            <a:srgbClr val="89317D"/>
          </a:solidFill>
        </a:ln>
      </dgm:spPr>
      <dgm:t>
        <a:bodyPr/>
        <a:lstStyle/>
        <a:p>
          <a:pPr>
            <a:spcBef>
              <a:spcPts val="1200"/>
            </a:spcBef>
            <a:spcAft>
              <a:spcPts val="3000"/>
            </a:spcAft>
          </a:pPr>
          <a:r>
            <a:rPr lang="en-US" sz="4400" dirty="0"/>
            <a:t>Alzheimer’s Disease</a:t>
          </a:r>
          <a:br>
            <a:rPr lang="en-US" sz="3900" dirty="0"/>
          </a:br>
          <a:r>
            <a:rPr lang="en-US" sz="2800" dirty="0"/>
            <a:t>Cognitive</a:t>
          </a:r>
          <a:endParaRPr lang="en-US" sz="2400" dirty="0"/>
        </a:p>
      </dgm:t>
    </dgm:pt>
    <dgm:pt modelId="{1D35D95B-FA89-40E3-9785-D2A4568C35BA}" type="parTrans" cxnId="{8FE97AA1-2990-4FF6-AB82-5C0B2A25C317}">
      <dgm:prSet/>
      <dgm:spPr/>
      <dgm:t>
        <a:bodyPr/>
        <a:lstStyle/>
        <a:p>
          <a:endParaRPr lang="en-US"/>
        </a:p>
      </dgm:t>
    </dgm:pt>
    <dgm:pt modelId="{2284E99D-4F74-4587-B2CA-6BE77E49488E}" type="sibTrans" cxnId="{8FE97AA1-2990-4FF6-AB82-5C0B2A25C317}">
      <dgm:prSet/>
      <dgm:spPr/>
      <dgm:t>
        <a:bodyPr/>
        <a:lstStyle/>
        <a:p>
          <a:endParaRPr lang="en-US"/>
        </a:p>
      </dgm:t>
    </dgm:pt>
    <dgm:pt modelId="{E0080506-C654-47F4-9D56-638B2580F0FD}" type="pres">
      <dgm:prSet presAssocID="{F72E6C40-FDAF-4599-81D8-26BAE7394B2E}" presName="diagram" presStyleCnt="0">
        <dgm:presLayoutVars>
          <dgm:dir/>
          <dgm:resizeHandles val="exact"/>
        </dgm:presLayoutVars>
      </dgm:prSet>
      <dgm:spPr/>
    </dgm:pt>
    <dgm:pt modelId="{B61FF448-240F-4431-959B-BA25A2243BB9}" type="pres">
      <dgm:prSet presAssocID="{4AA6F76C-9AED-4379-873D-45678019D054}" presName="node" presStyleLbl="node1" presStyleIdx="0" presStyleCnt="4" custScaleX="253581" custScaleY="143386">
        <dgm:presLayoutVars>
          <dgm:bulletEnabled val="1"/>
        </dgm:presLayoutVars>
      </dgm:prSet>
      <dgm:spPr/>
    </dgm:pt>
    <dgm:pt modelId="{A8F99B5D-26E0-45AE-AC5B-10873791ADF7}" type="pres">
      <dgm:prSet presAssocID="{F65F41BC-A4E1-4BDA-874E-C634B649A560}" presName="sibTrans" presStyleCnt="0"/>
      <dgm:spPr/>
    </dgm:pt>
    <dgm:pt modelId="{A4469B15-7A17-4623-9A2D-B620E334159C}" type="pres">
      <dgm:prSet presAssocID="{78DFDFC3-738B-447F-BB95-C4B263B3BA76}" presName="node" presStyleLbl="node1" presStyleIdx="1" presStyleCnt="4" custScaleX="253581" custScaleY="143386">
        <dgm:presLayoutVars>
          <dgm:bulletEnabled val="1"/>
        </dgm:presLayoutVars>
      </dgm:prSet>
      <dgm:spPr/>
    </dgm:pt>
    <dgm:pt modelId="{D9AC546D-00C5-4B04-AC59-18ADD3516548}" type="pres">
      <dgm:prSet presAssocID="{27A88904-83C0-4BDC-B067-BD1C9F3DDF1E}" presName="sibTrans" presStyleCnt="0"/>
      <dgm:spPr/>
    </dgm:pt>
    <dgm:pt modelId="{59CE27A3-9BDB-4897-B9B4-D24A95D03DBE}" type="pres">
      <dgm:prSet presAssocID="{A3226E63-1FDA-4BA0-A244-74BCEA2E92FD}" presName="node" presStyleLbl="node1" presStyleIdx="2" presStyleCnt="4" custScaleX="253581" custScaleY="143386">
        <dgm:presLayoutVars>
          <dgm:bulletEnabled val="1"/>
        </dgm:presLayoutVars>
      </dgm:prSet>
      <dgm:spPr/>
    </dgm:pt>
    <dgm:pt modelId="{F15D6CAE-5AAA-44FA-B484-CE375EEA5608}" type="pres">
      <dgm:prSet presAssocID="{647B267B-B6EB-4060-B21B-87805D733C07}" presName="sibTrans" presStyleCnt="0"/>
      <dgm:spPr/>
    </dgm:pt>
    <dgm:pt modelId="{512FE371-BE6C-4D2F-ACF7-D16407595293}" type="pres">
      <dgm:prSet presAssocID="{EBD3524B-59D8-478B-95C8-A6F2A571DF8F}" presName="node" presStyleLbl="node1" presStyleIdx="3" presStyleCnt="4" custScaleX="253581" custScaleY="143386">
        <dgm:presLayoutVars>
          <dgm:bulletEnabled val="1"/>
        </dgm:presLayoutVars>
      </dgm:prSet>
      <dgm:spPr/>
    </dgm:pt>
  </dgm:ptLst>
  <dgm:cxnLst>
    <dgm:cxn modelId="{45F8F508-6EF0-423E-8707-8DDDA0B2FFC8}" type="presOf" srcId="{78DFDFC3-738B-447F-BB95-C4B263B3BA76}" destId="{A4469B15-7A17-4623-9A2D-B620E334159C}" srcOrd="0" destOrd="0" presId="urn:microsoft.com/office/officeart/2005/8/layout/default"/>
    <dgm:cxn modelId="{282A2C2F-543C-418A-B6D7-21C833FEB595}" type="presOf" srcId="{F72E6C40-FDAF-4599-81D8-26BAE7394B2E}" destId="{E0080506-C654-47F4-9D56-638B2580F0FD}" srcOrd="0" destOrd="0" presId="urn:microsoft.com/office/officeart/2005/8/layout/default"/>
    <dgm:cxn modelId="{DB8BD863-4988-4534-857F-45E5802EE334}" srcId="{F72E6C40-FDAF-4599-81D8-26BAE7394B2E}" destId="{A3226E63-1FDA-4BA0-A244-74BCEA2E92FD}" srcOrd="2" destOrd="0" parTransId="{F8C2C716-7021-49FC-92A6-8FFB7B393820}" sibTransId="{647B267B-B6EB-4060-B21B-87805D733C07}"/>
    <dgm:cxn modelId="{1CEBA24B-23EF-4E92-B30C-1B3E69DB409D}" type="presOf" srcId="{4AA6F76C-9AED-4379-873D-45678019D054}" destId="{B61FF448-240F-4431-959B-BA25A2243BB9}" srcOrd="0" destOrd="0" presId="urn:microsoft.com/office/officeart/2005/8/layout/default"/>
    <dgm:cxn modelId="{5AE8C658-E55A-47BE-98EF-E8E5CFB11217}" type="presOf" srcId="{A3226E63-1FDA-4BA0-A244-74BCEA2E92FD}" destId="{59CE27A3-9BDB-4897-B9B4-D24A95D03DBE}" srcOrd="0" destOrd="0" presId="urn:microsoft.com/office/officeart/2005/8/layout/default"/>
    <dgm:cxn modelId="{8FE97AA1-2990-4FF6-AB82-5C0B2A25C317}" srcId="{F72E6C40-FDAF-4599-81D8-26BAE7394B2E}" destId="{EBD3524B-59D8-478B-95C8-A6F2A571DF8F}" srcOrd="3" destOrd="0" parTransId="{1D35D95B-FA89-40E3-9785-D2A4568C35BA}" sibTransId="{2284E99D-4F74-4587-B2CA-6BE77E49488E}"/>
    <dgm:cxn modelId="{D2099FB3-CF55-4C13-A996-E39733C07544}" srcId="{F72E6C40-FDAF-4599-81D8-26BAE7394B2E}" destId="{78DFDFC3-738B-447F-BB95-C4B263B3BA76}" srcOrd="1" destOrd="0" parTransId="{2FB707E9-2DB9-4A28-A155-ED3109E213E4}" sibTransId="{27A88904-83C0-4BDC-B067-BD1C9F3DDF1E}"/>
    <dgm:cxn modelId="{9A1983F3-7258-4C51-811E-216ADBC315A2}" srcId="{F72E6C40-FDAF-4599-81D8-26BAE7394B2E}" destId="{4AA6F76C-9AED-4379-873D-45678019D054}" srcOrd="0" destOrd="0" parTransId="{D58B57F0-B28D-4E97-8C87-A48B9E2B28A0}" sibTransId="{F65F41BC-A4E1-4BDA-874E-C634B649A560}"/>
    <dgm:cxn modelId="{37220AFA-4AB7-4433-A9E6-63D0EB70514F}" type="presOf" srcId="{EBD3524B-59D8-478B-95C8-A6F2A571DF8F}" destId="{512FE371-BE6C-4D2F-ACF7-D16407595293}" srcOrd="0" destOrd="0" presId="urn:microsoft.com/office/officeart/2005/8/layout/default"/>
    <dgm:cxn modelId="{22385739-119D-40A7-9E27-532FB9A8AB65}" type="presParOf" srcId="{E0080506-C654-47F4-9D56-638B2580F0FD}" destId="{B61FF448-240F-4431-959B-BA25A2243BB9}" srcOrd="0" destOrd="0" presId="urn:microsoft.com/office/officeart/2005/8/layout/default"/>
    <dgm:cxn modelId="{FD6AF1D3-8C20-4B7B-B802-418E569374A6}" type="presParOf" srcId="{E0080506-C654-47F4-9D56-638B2580F0FD}" destId="{A8F99B5D-26E0-45AE-AC5B-10873791ADF7}" srcOrd="1" destOrd="0" presId="urn:microsoft.com/office/officeart/2005/8/layout/default"/>
    <dgm:cxn modelId="{2EEC9C03-47E5-4D1E-A319-EBD3DC61CC3D}" type="presParOf" srcId="{E0080506-C654-47F4-9D56-638B2580F0FD}" destId="{A4469B15-7A17-4623-9A2D-B620E334159C}" srcOrd="2" destOrd="0" presId="urn:microsoft.com/office/officeart/2005/8/layout/default"/>
    <dgm:cxn modelId="{83CB54D7-6BB1-4268-A548-1481CF250CE5}" type="presParOf" srcId="{E0080506-C654-47F4-9D56-638B2580F0FD}" destId="{D9AC546D-00C5-4B04-AC59-18ADD3516548}" srcOrd="3" destOrd="0" presId="urn:microsoft.com/office/officeart/2005/8/layout/default"/>
    <dgm:cxn modelId="{02309239-7FAF-4271-9244-505475B4B245}" type="presParOf" srcId="{E0080506-C654-47F4-9D56-638B2580F0FD}" destId="{59CE27A3-9BDB-4897-B9B4-D24A95D03DBE}" srcOrd="4" destOrd="0" presId="urn:microsoft.com/office/officeart/2005/8/layout/default"/>
    <dgm:cxn modelId="{4946D3F2-095F-47F9-BFCC-F3F0AED844CD}" type="presParOf" srcId="{E0080506-C654-47F4-9D56-638B2580F0FD}" destId="{F15D6CAE-5AAA-44FA-B484-CE375EEA5608}" srcOrd="5" destOrd="0" presId="urn:microsoft.com/office/officeart/2005/8/layout/default"/>
    <dgm:cxn modelId="{7BD4CD83-8554-47F1-84F9-96A3F06087FD}" type="presParOf" srcId="{E0080506-C654-47F4-9D56-638B2580F0FD}" destId="{512FE371-BE6C-4D2F-ACF7-D1640759529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1FF448-240F-4431-959B-BA25A2243BB9}">
      <dsp:nvSpPr>
        <dsp:cNvPr id="0" name=""/>
        <dsp:cNvSpPr/>
      </dsp:nvSpPr>
      <dsp:spPr>
        <a:xfrm>
          <a:off x="103" y="100660"/>
          <a:ext cx="5390437" cy="1828796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57150">
          <a:solidFill>
            <a:srgbClr val="329BB5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ts val="1200"/>
            </a:spcBef>
            <a:spcAft>
              <a:spcPts val="3000"/>
            </a:spcAft>
            <a:buNone/>
          </a:pPr>
          <a:r>
            <a:rPr lang="en-US" sz="4400" kern="1200" dirty="0"/>
            <a:t>ADHD</a:t>
          </a:r>
          <a:br>
            <a:rPr lang="en-US" sz="2900" kern="1200" dirty="0"/>
          </a:br>
          <a:r>
            <a:rPr lang="en-US" sz="2800" kern="1200" dirty="0"/>
            <a:t>Developmental, Cognitive</a:t>
          </a:r>
          <a:endParaRPr lang="en-US" sz="2400" kern="1200" dirty="0"/>
        </a:p>
      </dsp:txBody>
      <dsp:txXfrm>
        <a:off x="103" y="100660"/>
        <a:ext cx="5390437" cy="1828796"/>
      </dsp:txXfrm>
    </dsp:sp>
    <dsp:sp modelId="{A4469B15-7A17-4623-9A2D-B620E334159C}">
      <dsp:nvSpPr>
        <dsp:cNvPr id="0" name=""/>
        <dsp:cNvSpPr/>
      </dsp:nvSpPr>
      <dsp:spPr>
        <a:xfrm>
          <a:off x="5603113" y="100660"/>
          <a:ext cx="5390437" cy="18287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57150">
          <a:solidFill>
            <a:srgbClr val="34467A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ts val="1200"/>
            </a:spcBef>
            <a:spcAft>
              <a:spcPts val="3000"/>
            </a:spcAft>
            <a:buNone/>
          </a:pPr>
          <a:r>
            <a:rPr lang="en-US" sz="4400" kern="1200" dirty="0"/>
            <a:t>Down Syndrome</a:t>
          </a:r>
          <a:br>
            <a:rPr lang="en-US" sz="3600" kern="1200" dirty="0"/>
          </a:br>
          <a:r>
            <a:rPr lang="en-US" sz="2400" kern="1200" dirty="0"/>
            <a:t>Developmental, Cognitive, Intellectual</a:t>
          </a:r>
        </a:p>
      </dsp:txBody>
      <dsp:txXfrm>
        <a:off x="5603113" y="100660"/>
        <a:ext cx="5390437" cy="1828796"/>
      </dsp:txXfrm>
    </dsp:sp>
    <dsp:sp modelId="{59CE27A3-9BDB-4897-B9B4-D24A95D03DBE}">
      <dsp:nvSpPr>
        <dsp:cNvPr id="0" name=""/>
        <dsp:cNvSpPr/>
      </dsp:nvSpPr>
      <dsp:spPr>
        <a:xfrm>
          <a:off x="103" y="2142029"/>
          <a:ext cx="5390437" cy="182879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57150">
          <a:solidFill>
            <a:srgbClr val="83A845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ts val="1200"/>
            </a:spcBef>
            <a:spcAft>
              <a:spcPts val="3000"/>
            </a:spcAft>
            <a:buNone/>
          </a:pPr>
          <a:r>
            <a:rPr lang="en-US" sz="4400" kern="1200" dirty="0"/>
            <a:t>Cerebral Palsy</a:t>
          </a:r>
          <a:br>
            <a:rPr lang="en-US" sz="3900" kern="1200" dirty="0"/>
          </a:br>
          <a:r>
            <a:rPr lang="en-US" sz="2800" kern="1200" dirty="0"/>
            <a:t>Developmental</a:t>
          </a:r>
          <a:endParaRPr lang="en-US" sz="2400" kern="1200" dirty="0"/>
        </a:p>
      </dsp:txBody>
      <dsp:txXfrm>
        <a:off x="103" y="2142029"/>
        <a:ext cx="5390437" cy="1828796"/>
      </dsp:txXfrm>
    </dsp:sp>
    <dsp:sp modelId="{512FE371-BE6C-4D2F-ACF7-D16407595293}">
      <dsp:nvSpPr>
        <dsp:cNvPr id="0" name=""/>
        <dsp:cNvSpPr/>
      </dsp:nvSpPr>
      <dsp:spPr>
        <a:xfrm>
          <a:off x="5603113" y="2142029"/>
          <a:ext cx="5390437" cy="1828796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57150">
          <a:solidFill>
            <a:srgbClr val="89317D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ts val="1200"/>
            </a:spcBef>
            <a:spcAft>
              <a:spcPts val="3000"/>
            </a:spcAft>
            <a:buNone/>
          </a:pPr>
          <a:r>
            <a:rPr lang="en-US" sz="4400" kern="1200" dirty="0"/>
            <a:t>Alzheimer’s Disease</a:t>
          </a:r>
          <a:br>
            <a:rPr lang="en-US" sz="3900" kern="1200" dirty="0"/>
          </a:br>
          <a:r>
            <a:rPr lang="en-US" sz="2800" kern="1200" dirty="0"/>
            <a:t>Cognitive</a:t>
          </a:r>
          <a:endParaRPr lang="en-US" sz="2400" kern="1200" dirty="0"/>
        </a:p>
      </dsp:txBody>
      <dsp:txXfrm>
        <a:off x="5603113" y="2142029"/>
        <a:ext cx="5390437" cy="18287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6489F0-DAEB-8C45-75AC-82614C3580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279B1A-C334-EA57-F819-8EAF60191F6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B77CB-9CB1-4937-B822-BD2A706E316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AA0281-5FF6-6973-B7F4-1E17837BB5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D7C72B-5EF1-F7FB-0684-744A95250F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CCFD6-D17E-405D-8B7E-6387CB630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858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6D611-E6F1-4835-9A65-A5D8A66B075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60A4C-5368-4E3C-B656-58E7CB52C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48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60A4C-5368-4E3C-B656-58E7CB52C85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140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8264A-E4A5-B4CA-55BA-E84B1EF37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9ACE09-8E88-E5CA-3872-5E923423CB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D007C9-F5E5-3AD0-6B63-564BF44AA8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CA784-6FB6-D10C-749C-350D9F37A8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60A4C-5368-4E3C-B656-58E7CB52C85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85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42980-1928-7175-068A-D033C3C89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6D398A-671B-65B0-B712-FDEDFF3A7D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4994B0-8061-4054-E43D-DB5D4FCBB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CE7C8-5C13-65E6-8D36-B76D356200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60A4C-5368-4E3C-B656-58E7CB52C857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37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60A4C-5368-4E3C-B656-58E7CB52C85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969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sv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26C9442-8E1B-624F-12AB-A2DB3FAAAE8A}"/>
              </a:ext>
            </a:extLst>
          </p:cNvPr>
          <p:cNvSpPr/>
          <p:nvPr userDrawn="1"/>
        </p:nvSpPr>
        <p:spPr>
          <a:xfrm>
            <a:off x="0" y="5297301"/>
            <a:ext cx="12208184" cy="1560699"/>
          </a:xfrm>
          <a:prstGeom prst="rect">
            <a:avLst/>
          </a:prstGeom>
          <a:solidFill>
            <a:srgbClr val="3446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A73DA718-4B7E-80A3-B025-46A3DDB8C020}"/>
              </a:ext>
            </a:extLst>
          </p:cNvPr>
          <p:cNvSpPr/>
          <p:nvPr userDrawn="1"/>
        </p:nvSpPr>
        <p:spPr>
          <a:xfrm flipV="1">
            <a:off x="11455912" y="5134396"/>
            <a:ext cx="752272" cy="162906"/>
          </a:xfrm>
          <a:custGeom>
            <a:avLst/>
            <a:gdLst/>
            <a:ahLst/>
            <a:cxnLst/>
            <a:rect l="l" t="t" r="r" b="b"/>
            <a:pathLst>
              <a:path w="2298771" h="514350">
                <a:moveTo>
                  <a:pt x="0" y="514350"/>
                </a:moveTo>
                <a:lnTo>
                  <a:pt x="2298771" y="514350"/>
                </a:lnTo>
                <a:lnTo>
                  <a:pt x="2298771" y="0"/>
                </a:lnTo>
                <a:lnTo>
                  <a:pt x="0" y="0"/>
                </a:lnTo>
                <a:lnTo>
                  <a:pt x="0" y="51435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B50459BE-17DD-72BC-E940-C753B26BCB62}"/>
              </a:ext>
            </a:extLst>
          </p:cNvPr>
          <p:cNvSpPr/>
          <p:nvPr userDrawn="1"/>
        </p:nvSpPr>
        <p:spPr>
          <a:xfrm flipH="1" flipV="1">
            <a:off x="0" y="5134396"/>
            <a:ext cx="752272" cy="191428"/>
          </a:xfrm>
          <a:custGeom>
            <a:avLst/>
            <a:gdLst/>
            <a:ahLst/>
            <a:cxnLst/>
            <a:rect l="l" t="t" r="r" b="b"/>
            <a:pathLst>
              <a:path w="2298771" h="514350">
                <a:moveTo>
                  <a:pt x="2298771" y="514350"/>
                </a:moveTo>
                <a:lnTo>
                  <a:pt x="0" y="514350"/>
                </a:lnTo>
                <a:lnTo>
                  <a:pt x="0" y="0"/>
                </a:lnTo>
                <a:lnTo>
                  <a:pt x="2298771" y="0"/>
                </a:lnTo>
                <a:lnTo>
                  <a:pt x="2298771" y="51435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0C9838E6-7F47-4C90-BA8E-EB0673C0F8EE}"/>
              </a:ext>
            </a:extLst>
          </p:cNvPr>
          <p:cNvGrpSpPr/>
          <p:nvPr userDrawn="1"/>
        </p:nvGrpSpPr>
        <p:grpSpPr>
          <a:xfrm>
            <a:off x="752272" y="5172794"/>
            <a:ext cx="10907701" cy="136525"/>
            <a:chOff x="0" y="0"/>
            <a:chExt cx="4106297" cy="135467"/>
          </a:xfrm>
          <a:solidFill>
            <a:srgbClr val="34467A"/>
          </a:solidFill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3F262574-7546-5A3F-6FA7-6A26F47E9D55}"/>
                </a:ext>
              </a:extLst>
            </p:cNvPr>
            <p:cNvSpPr/>
            <p:nvPr/>
          </p:nvSpPr>
          <p:spPr>
            <a:xfrm>
              <a:off x="0" y="0"/>
              <a:ext cx="4106297" cy="135467"/>
            </a:xfrm>
            <a:custGeom>
              <a:avLst/>
              <a:gdLst/>
              <a:ahLst/>
              <a:cxnLst/>
              <a:rect l="l" t="t" r="r" b="b"/>
              <a:pathLst>
                <a:path w="4106297" h="135467">
                  <a:moveTo>
                    <a:pt x="0" y="0"/>
                  </a:moveTo>
                  <a:lnTo>
                    <a:pt x="4106297" y="0"/>
                  </a:lnTo>
                  <a:lnTo>
                    <a:pt x="4106297" y="135467"/>
                  </a:lnTo>
                  <a:lnTo>
                    <a:pt x="0" y="13546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4">
              <a:extLst>
                <a:ext uri="{FF2B5EF4-FFF2-40B4-BE49-F238E27FC236}">
                  <a16:creationId xmlns:a16="http://schemas.microsoft.com/office/drawing/2014/main" id="{53C7B273-A28F-8751-4E58-4A05D44EA612}"/>
                </a:ext>
              </a:extLst>
            </p:cNvPr>
            <p:cNvSpPr txBox="1"/>
            <p:nvPr/>
          </p:nvSpPr>
          <p:spPr>
            <a:xfrm>
              <a:off x="0" y="-38100"/>
              <a:ext cx="4106297" cy="17356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77408D4-A7CB-E0E5-E90A-A253E1CBF8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B52F88-01C4-4CB7-684F-2F84F3A60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407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5" name="Google Shape;92;p14">
            <a:extLst>
              <a:ext uri="{FF2B5EF4-FFF2-40B4-BE49-F238E27FC236}">
                <a16:creationId xmlns:a16="http://schemas.microsoft.com/office/drawing/2014/main" id="{0F8D19F5-5AC6-219E-8E20-4D1F5F54A1C6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3548499" y="5541799"/>
            <a:ext cx="5095002" cy="8386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712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3">
            <a:extLst>
              <a:ext uri="{FF2B5EF4-FFF2-40B4-BE49-F238E27FC236}">
                <a16:creationId xmlns:a16="http://schemas.microsoft.com/office/drawing/2014/main" id="{42AA222D-2CC0-8DD8-64C3-977A07A68E9B}"/>
              </a:ext>
            </a:extLst>
          </p:cNvPr>
          <p:cNvSpPr/>
          <p:nvPr userDrawn="1"/>
        </p:nvSpPr>
        <p:spPr>
          <a:xfrm>
            <a:off x="0" y="-1"/>
            <a:ext cx="2978087" cy="3617987"/>
          </a:xfrm>
          <a:custGeom>
            <a:avLst/>
            <a:gdLst/>
            <a:ahLst/>
            <a:cxnLst/>
            <a:rect l="l" t="t" r="r" b="b"/>
            <a:pathLst>
              <a:path w="3898773" h="4114800">
                <a:moveTo>
                  <a:pt x="0" y="0"/>
                </a:moveTo>
                <a:lnTo>
                  <a:pt x="3898773" y="0"/>
                </a:lnTo>
                <a:lnTo>
                  <a:pt x="389877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0916" t="-13732" r="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D5A4BE0B-6E5F-7837-D57E-6DCFF66DC15B}"/>
              </a:ext>
            </a:extLst>
          </p:cNvPr>
          <p:cNvSpPr/>
          <p:nvPr userDrawn="1"/>
        </p:nvSpPr>
        <p:spPr>
          <a:xfrm>
            <a:off x="0" y="3617986"/>
            <a:ext cx="7364739" cy="6669014"/>
          </a:xfrm>
          <a:custGeom>
            <a:avLst/>
            <a:gdLst/>
            <a:ahLst/>
            <a:cxnLst/>
            <a:rect l="l" t="t" r="r" b="b"/>
            <a:pathLst>
              <a:path w="11167443" h="11280626">
                <a:moveTo>
                  <a:pt x="0" y="0"/>
                </a:moveTo>
                <a:lnTo>
                  <a:pt x="11167443" y="0"/>
                </a:lnTo>
                <a:lnTo>
                  <a:pt x="11167443" y="11280626"/>
                </a:lnTo>
                <a:lnTo>
                  <a:pt x="0" y="112806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1634" b="-691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77392347-743A-8C94-0878-0777DC6389AB}"/>
              </a:ext>
            </a:extLst>
          </p:cNvPr>
          <p:cNvSpPr/>
          <p:nvPr userDrawn="1"/>
        </p:nvSpPr>
        <p:spPr>
          <a:xfrm>
            <a:off x="0" y="2722622"/>
            <a:ext cx="18288000" cy="7315027"/>
          </a:xfrm>
          <a:custGeom>
            <a:avLst/>
            <a:gdLst/>
            <a:ahLst/>
            <a:cxnLst/>
            <a:rect l="l" t="t" r="r" b="b"/>
            <a:pathLst>
              <a:path w="22594679" h="7315027">
                <a:moveTo>
                  <a:pt x="0" y="0"/>
                </a:moveTo>
                <a:lnTo>
                  <a:pt x="22594679" y="0"/>
                </a:lnTo>
                <a:lnTo>
                  <a:pt x="22594679" y="7315028"/>
                </a:lnTo>
                <a:lnTo>
                  <a:pt x="0" y="73150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7764" r="-57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750ED53F-2332-E2F2-F577-33530FF6F7AD}"/>
              </a:ext>
            </a:extLst>
          </p:cNvPr>
          <p:cNvSpPr/>
          <p:nvPr userDrawn="1"/>
        </p:nvSpPr>
        <p:spPr>
          <a:xfrm>
            <a:off x="1028700" y="0"/>
            <a:ext cx="7293589" cy="1028700"/>
          </a:xfrm>
          <a:custGeom>
            <a:avLst/>
            <a:gdLst/>
            <a:ahLst/>
            <a:cxnLst/>
            <a:rect l="l" t="t" r="r" b="b"/>
            <a:pathLst>
              <a:path w="7293589" h="4114800">
                <a:moveTo>
                  <a:pt x="0" y="0"/>
                </a:moveTo>
                <a:lnTo>
                  <a:pt x="7293589" y="0"/>
                </a:lnTo>
                <a:lnTo>
                  <a:pt x="729358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0000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D2033022-902F-8764-C5F0-4A3F659267B8}"/>
              </a:ext>
            </a:extLst>
          </p:cNvPr>
          <p:cNvSpPr/>
          <p:nvPr userDrawn="1"/>
        </p:nvSpPr>
        <p:spPr>
          <a:xfrm>
            <a:off x="11382618" y="2473272"/>
            <a:ext cx="6905382" cy="7813728"/>
          </a:xfrm>
          <a:custGeom>
            <a:avLst/>
            <a:gdLst/>
            <a:ahLst/>
            <a:cxnLst/>
            <a:rect l="l" t="t" r="r" b="b"/>
            <a:pathLst>
              <a:path w="6905382" h="7813728">
                <a:moveTo>
                  <a:pt x="0" y="0"/>
                </a:moveTo>
                <a:lnTo>
                  <a:pt x="6905382" y="0"/>
                </a:lnTo>
                <a:lnTo>
                  <a:pt x="6905382" y="7813728"/>
                </a:lnTo>
                <a:lnTo>
                  <a:pt x="0" y="78137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3027B579-1427-1CA5-4A29-C3969E801809}"/>
              </a:ext>
            </a:extLst>
          </p:cNvPr>
          <p:cNvSpPr/>
          <p:nvPr userDrawn="1"/>
        </p:nvSpPr>
        <p:spPr>
          <a:xfrm rot="5400000">
            <a:off x="896573" y="-46996"/>
            <a:ext cx="10287003" cy="10380996"/>
          </a:xfrm>
          <a:custGeom>
            <a:avLst/>
            <a:gdLst/>
            <a:ahLst/>
            <a:cxnLst/>
            <a:rect l="l" t="t" r="r" b="b"/>
            <a:pathLst>
              <a:path w="11486579" h="10380996">
                <a:moveTo>
                  <a:pt x="0" y="0"/>
                </a:moveTo>
                <a:lnTo>
                  <a:pt x="11486579" y="0"/>
                </a:lnTo>
                <a:lnTo>
                  <a:pt x="11486579" y="10380995"/>
                </a:lnTo>
                <a:lnTo>
                  <a:pt x="0" y="103809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13" r="-110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144BB27C-1BFC-639E-A550-5BEF95E820AB}"/>
              </a:ext>
            </a:extLst>
          </p:cNvPr>
          <p:cNvSpPr/>
          <p:nvPr userDrawn="1"/>
        </p:nvSpPr>
        <p:spPr>
          <a:xfrm>
            <a:off x="11877541" y="-2"/>
            <a:ext cx="6410459" cy="1939941"/>
          </a:xfrm>
          <a:custGeom>
            <a:avLst/>
            <a:gdLst/>
            <a:ahLst/>
            <a:cxnLst/>
            <a:rect l="l" t="t" r="r" b="b"/>
            <a:pathLst>
              <a:path w="7315200" h="3261360">
                <a:moveTo>
                  <a:pt x="0" y="0"/>
                </a:moveTo>
                <a:lnTo>
                  <a:pt x="7315200" y="0"/>
                </a:lnTo>
                <a:lnTo>
                  <a:pt x="7315200" y="3261360"/>
                </a:lnTo>
                <a:lnTo>
                  <a:pt x="0" y="32613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68116" r="-141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80642CC1-41BD-9A5E-A18B-341586ED3DB1}"/>
              </a:ext>
            </a:extLst>
          </p:cNvPr>
          <p:cNvSpPr/>
          <p:nvPr userDrawn="1"/>
        </p:nvSpPr>
        <p:spPr>
          <a:xfrm>
            <a:off x="9207806" y="5698974"/>
            <a:ext cx="6622861" cy="4588025"/>
          </a:xfrm>
          <a:custGeom>
            <a:avLst/>
            <a:gdLst/>
            <a:ahLst/>
            <a:cxnLst/>
            <a:rect l="l" t="t" r="r" b="b"/>
            <a:pathLst>
              <a:path w="6622861" h="5339682">
                <a:moveTo>
                  <a:pt x="0" y="0"/>
                </a:moveTo>
                <a:lnTo>
                  <a:pt x="6622861" y="0"/>
                </a:lnTo>
                <a:lnTo>
                  <a:pt x="6622861" y="5339681"/>
                </a:lnTo>
                <a:lnTo>
                  <a:pt x="0" y="5339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1" b="-1638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10187BD7-D67D-6EE4-7D30-10770EAEEAA2}"/>
              </a:ext>
            </a:extLst>
          </p:cNvPr>
          <p:cNvSpPr/>
          <p:nvPr userDrawn="1"/>
        </p:nvSpPr>
        <p:spPr>
          <a:xfrm>
            <a:off x="5649284" y="8125137"/>
            <a:ext cx="4798601" cy="2161862"/>
          </a:xfrm>
          <a:custGeom>
            <a:avLst/>
            <a:gdLst/>
            <a:ahLst/>
            <a:cxnLst/>
            <a:rect l="l" t="t" r="r" b="b"/>
            <a:pathLst>
              <a:path w="4798601" h="4114800">
                <a:moveTo>
                  <a:pt x="0" y="0"/>
                </a:moveTo>
                <a:lnTo>
                  <a:pt x="4798601" y="0"/>
                </a:lnTo>
                <a:lnTo>
                  <a:pt x="479860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b="-9033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6066B3-7B01-50F7-3078-02229302C2C4}"/>
              </a:ext>
            </a:extLst>
          </p:cNvPr>
          <p:cNvSpPr/>
          <p:nvPr userDrawn="1"/>
        </p:nvSpPr>
        <p:spPr>
          <a:xfrm>
            <a:off x="-2" y="-7"/>
            <a:ext cx="18288002" cy="1028700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Diagonal Stripe 21">
            <a:extLst>
              <a:ext uri="{FF2B5EF4-FFF2-40B4-BE49-F238E27FC236}">
                <a16:creationId xmlns:a16="http://schemas.microsoft.com/office/drawing/2014/main" id="{C5B43E3B-621D-037E-F9C3-EBF5366378A2}"/>
              </a:ext>
            </a:extLst>
          </p:cNvPr>
          <p:cNvSpPr/>
          <p:nvPr userDrawn="1"/>
        </p:nvSpPr>
        <p:spPr>
          <a:xfrm>
            <a:off x="0" y="-7"/>
            <a:ext cx="18288000" cy="10287005"/>
          </a:xfrm>
          <a:prstGeom prst="diagStripe">
            <a:avLst>
              <a:gd name="adj" fmla="val 9022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Diagonal Stripe 27">
            <a:extLst>
              <a:ext uri="{FF2B5EF4-FFF2-40B4-BE49-F238E27FC236}">
                <a16:creationId xmlns:a16="http://schemas.microsoft.com/office/drawing/2014/main" id="{DC3C8541-28CD-16D0-BEB2-A2743B68C708}"/>
              </a:ext>
            </a:extLst>
          </p:cNvPr>
          <p:cNvSpPr/>
          <p:nvPr userDrawn="1"/>
        </p:nvSpPr>
        <p:spPr>
          <a:xfrm>
            <a:off x="12919" y="0"/>
            <a:ext cx="15020389" cy="8448973"/>
          </a:xfrm>
          <a:prstGeom prst="diagStripe">
            <a:avLst>
              <a:gd name="adj" fmla="val 90222"/>
            </a:avLst>
          </a:prstGeom>
          <a:solidFill>
            <a:srgbClr val="329B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Diagonal Stripe 28">
            <a:extLst>
              <a:ext uri="{FF2B5EF4-FFF2-40B4-BE49-F238E27FC236}">
                <a16:creationId xmlns:a16="http://schemas.microsoft.com/office/drawing/2014/main" id="{0F26A7F2-9045-8BA2-FFE6-9408E7DAAE58}"/>
              </a:ext>
            </a:extLst>
          </p:cNvPr>
          <p:cNvSpPr/>
          <p:nvPr userDrawn="1"/>
        </p:nvSpPr>
        <p:spPr>
          <a:xfrm>
            <a:off x="0" y="0"/>
            <a:ext cx="12148107" cy="6833314"/>
          </a:xfrm>
          <a:prstGeom prst="diagStripe">
            <a:avLst>
              <a:gd name="adj" fmla="val 9022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Diagonal Stripe 29">
            <a:extLst>
              <a:ext uri="{FF2B5EF4-FFF2-40B4-BE49-F238E27FC236}">
                <a16:creationId xmlns:a16="http://schemas.microsoft.com/office/drawing/2014/main" id="{0B067A88-F4CC-B99A-DEB1-637FF4B7D8A1}"/>
              </a:ext>
            </a:extLst>
          </p:cNvPr>
          <p:cNvSpPr/>
          <p:nvPr userDrawn="1"/>
        </p:nvSpPr>
        <p:spPr>
          <a:xfrm>
            <a:off x="-7351" y="24686"/>
            <a:ext cx="9081635" cy="5108423"/>
          </a:xfrm>
          <a:prstGeom prst="diagStripe">
            <a:avLst>
              <a:gd name="adj" fmla="val 9022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Diagonal Stripe 30">
            <a:extLst>
              <a:ext uri="{FF2B5EF4-FFF2-40B4-BE49-F238E27FC236}">
                <a16:creationId xmlns:a16="http://schemas.microsoft.com/office/drawing/2014/main" id="{25EDB50F-D76D-6D31-BBA3-6BBAD978FC89}"/>
              </a:ext>
            </a:extLst>
          </p:cNvPr>
          <p:cNvSpPr/>
          <p:nvPr userDrawn="1"/>
        </p:nvSpPr>
        <p:spPr>
          <a:xfrm>
            <a:off x="12919" y="21469"/>
            <a:ext cx="6346317" cy="3569806"/>
          </a:xfrm>
          <a:prstGeom prst="diagStripe">
            <a:avLst>
              <a:gd name="adj" fmla="val 9022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Diagonal Stripe 31">
            <a:extLst>
              <a:ext uri="{FF2B5EF4-FFF2-40B4-BE49-F238E27FC236}">
                <a16:creationId xmlns:a16="http://schemas.microsoft.com/office/drawing/2014/main" id="{0BFD7982-63B8-9EC0-6236-7D2D7DF178A2}"/>
              </a:ext>
            </a:extLst>
          </p:cNvPr>
          <p:cNvSpPr/>
          <p:nvPr userDrawn="1"/>
        </p:nvSpPr>
        <p:spPr>
          <a:xfrm>
            <a:off x="0" y="3317"/>
            <a:ext cx="4197928" cy="2341995"/>
          </a:xfrm>
          <a:prstGeom prst="diagStripe">
            <a:avLst>
              <a:gd name="adj" fmla="val 90222"/>
            </a:avLst>
          </a:prstGeom>
          <a:solidFill>
            <a:srgbClr val="329B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Diagonal Stripe 32">
            <a:extLst>
              <a:ext uri="{FF2B5EF4-FFF2-40B4-BE49-F238E27FC236}">
                <a16:creationId xmlns:a16="http://schemas.microsoft.com/office/drawing/2014/main" id="{FA93B2BF-1FDC-6F54-3900-31B4D7C10773}"/>
              </a:ext>
            </a:extLst>
          </p:cNvPr>
          <p:cNvSpPr/>
          <p:nvPr userDrawn="1"/>
        </p:nvSpPr>
        <p:spPr>
          <a:xfrm>
            <a:off x="-10076" y="94"/>
            <a:ext cx="2233731" cy="1222150"/>
          </a:xfrm>
          <a:prstGeom prst="diagStripe">
            <a:avLst>
              <a:gd name="adj" fmla="val 9022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Diagonal Stripe 33">
            <a:extLst>
              <a:ext uri="{FF2B5EF4-FFF2-40B4-BE49-F238E27FC236}">
                <a16:creationId xmlns:a16="http://schemas.microsoft.com/office/drawing/2014/main" id="{9C38A828-67FF-A0AE-7F1D-5221C98E70ED}"/>
              </a:ext>
            </a:extLst>
          </p:cNvPr>
          <p:cNvSpPr/>
          <p:nvPr userDrawn="1"/>
        </p:nvSpPr>
        <p:spPr>
          <a:xfrm>
            <a:off x="-10075" y="-14780"/>
            <a:ext cx="1038775" cy="586660"/>
          </a:xfrm>
          <a:prstGeom prst="diagStripe">
            <a:avLst>
              <a:gd name="adj" fmla="val 9022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0" name="Group 12">
            <a:extLst>
              <a:ext uri="{FF2B5EF4-FFF2-40B4-BE49-F238E27FC236}">
                <a16:creationId xmlns:a16="http://schemas.microsoft.com/office/drawing/2014/main" id="{585B37C2-F8D2-DD51-4E02-5ACD01F11A84}"/>
              </a:ext>
            </a:extLst>
          </p:cNvPr>
          <p:cNvGrpSpPr/>
          <p:nvPr userDrawn="1"/>
        </p:nvGrpSpPr>
        <p:grpSpPr>
          <a:xfrm>
            <a:off x="822390" y="658537"/>
            <a:ext cx="16384887" cy="8830698"/>
            <a:chOff x="0" y="0"/>
            <a:chExt cx="2680843" cy="1444851"/>
          </a:xfrm>
        </p:grpSpPr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3F53800B-326C-9666-2A4D-CFA6ABCF1D62}"/>
                </a:ext>
              </a:extLst>
            </p:cNvPr>
            <p:cNvSpPr/>
            <p:nvPr/>
          </p:nvSpPr>
          <p:spPr>
            <a:xfrm>
              <a:off x="0" y="0"/>
              <a:ext cx="2680843" cy="1444851"/>
            </a:xfrm>
            <a:custGeom>
              <a:avLst/>
              <a:gdLst/>
              <a:ahLst/>
              <a:cxnLst/>
              <a:rect l="l" t="t" r="r" b="b"/>
              <a:pathLst>
                <a:path w="2680843" h="1444851">
                  <a:moveTo>
                    <a:pt x="0" y="0"/>
                  </a:moveTo>
                  <a:lnTo>
                    <a:pt x="2680843" y="0"/>
                  </a:lnTo>
                  <a:lnTo>
                    <a:pt x="2680843" y="1444851"/>
                  </a:lnTo>
                  <a:lnTo>
                    <a:pt x="0" y="14448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892F0BC-7FA7-6133-9818-5F060C2B2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10357"/>
            <a:ext cx="16369077" cy="19227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B942A-D505-4F80-2C3F-502641C36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586486"/>
            <a:ext cx="16369077" cy="5410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oogle Shape;14;p1">
            <a:extLst>
              <a:ext uri="{FF2B5EF4-FFF2-40B4-BE49-F238E27FC236}">
                <a16:creationId xmlns:a16="http://schemas.microsoft.com/office/drawing/2014/main" id="{CE8C759C-3956-2539-B773-5B4B88404B13}"/>
              </a:ext>
            </a:extLst>
          </p:cNvPr>
          <p:cNvPicPr preferRelativeResize="0"/>
          <p:nvPr userDrawn="1"/>
        </p:nvPicPr>
        <p:blipFill rotWithShape="1">
          <a:blip r:embed="rId11">
            <a:alphaModFix/>
          </a:blip>
          <a:srcRect/>
          <a:stretch/>
        </p:blipFill>
        <p:spPr>
          <a:xfrm>
            <a:off x="5357890" y="8097236"/>
            <a:ext cx="7176091" cy="11811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3675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E2018-5B85-FCA3-33DA-8D261D16C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348FDC5F-2190-5789-F833-C8AA688DB779}"/>
              </a:ext>
            </a:extLst>
          </p:cNvPr>
          <p:cNvGrpSpPr/>
          <p:nvPr userDrawn="1"/>
        </p:nvGrpSpPr>
        <p:grpSpPr>
          <a:xfrm rot="10800000" flipV="1">
            <a:off x="133998" y="1644968"/>
            <a:ext cx="11924001" cy="45719"/>
            <a:chOff x="0" y="0"/>
            <a:chExt cx="4106297" cy="135467"/>
          </a:xfrm>
          <a:gradFill flip="none" rotWithShape="1">
            <a:gsLst>
              <a:gs pos="0">
                <a:schemeClr val="accent4"/>
              </a:gs>
              <a:gs pos="51000">
                <a:srgbClr val="34467A"/>
              </a:gs>
              <a:gs pos="27000">
                <a:schemeClr val="accent1"/>
              </a:gs>
              <a:gs pos="73000">
                <a:srgbClr val="329BB5"/>
              </a:gs>
              <a:gs pos="100000">
                <a:schemeClr val="accent5"/>
              </a:gs>
            </a:gsLst>
            <a:lin ang="10800000" scaled="1"/>
            <a:tileRect/>
          </a:gradFill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F8A400B0-0AF4-5D21-94CE-B73657AE0EC5}"/>
                </a:ext>
              </a:extLst>
            </p:cNvPr>
            <p:cNvSpPr/>
            <p:nvPr/>
          </p:nvSpPr>
          <p:spPr>
            <a:xfrm>
              <a:off x="0" y="0"/>
              <a:ext cx="4106297" cy="135467"/>
            </a:xfrm>
            <a:custGeom>
              <a:avLst/>
              <a:gdLst/>
              <a:ahLst/>
              <a:cxnLst/>
              <a:rect l="l" t="t" r="r" b="b"/>
              <a:pathLst>
                <a:path w="4106297" h="135467">
                  <a:moveTo>
                    <a:pt x="0" y="0"/>
                  </a:moveTo>
                  <a:lnTo>
                    <a:pt x="4106297" y="0"/>
                  </a:lnTo>
                  <a:lnTo>
                    <a:pt x="4106297" y="135467"/>
                  </a:lnTo>
                  <a:lnTo>
                    <a:pt x="0" y="13546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2E0E724D-BEFC-4F2D-0AA4-3C83261633CB}"/>
                </a:ext>
              </a:extLst>
            </p:cNvPr>
            <p:cNvSpPr txBox="1"/>
            <p:nvPr/>
          </p:nvSpPr>
          <p:spPr>
            <a:xfrm>
              <a:off x="0" y="-38100"/>
              <a:ext cx="4106297" cy="17356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pic>
        <p:nvPicPr>
          <p:cNvPr id="11" name="Google Shape;14;p1">
            <a:extLst>
              <a:ext uri="{FF2B5EF4-FFF2-40B4-BE49-F238E27FC236}">
                <a16:creationId xmlns:a16="http://schemas.microsoft.com/office/drawing/2014/main" id="{4457D724-61EC-0F39-1764-80D26FF070D2}"/>
              </a:ext>
            </a:extLst>
          </p:cNvPr>
          <p:cNvPicPr preferRelativeResize="0"/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9348" y="6041984"/>
            <a:ext cx="3279781" cy="5398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0079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DE64A-96C4-6833-0E92-702F4295B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08386"/>
            <a:ext cx="10515600" cy="315408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C8A6A-4D6F-9408-3041-967CFBB7B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anchor="ctr"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oogle Shape;14;p1">
            <a:extLst>
              <a:ext uri="{FF2B5EF4-FFF2-40B4-BE49-F238E27FC236}">
                <a16:creationId xmlns:a16="http://schemas.microsoft.com/office/drawing/2014/main" id="{6B3DF8B2-EF2A-7D30-BAD0-974A0C3A3FC0}"/>
              </a:ext>
            </a:extLst>
          </p:cNvPr>
          <p:cNvPicPr preferRelativeResize="0"/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3335" y="424862"/>
            <a:ext cx="5145330" cy="8468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2">
            <a:extLst>
              <a:ext uri="{FF2B5EF4-FFF2-40B4-BE49-F238E27FC236}">
                <a16:creationId xmlns:a16="http://schemas.microsoft.com/office/drawing/2014/main" id="{931C7110-D224-5C8D-0461-6A42AD537B21}"/>
              </a:ext>
            </a:extLst>
          </p:cNvPr>
          <p:cNvGrpSpPr/>
          <p:nvPr userDrawn="1"/>
        </p:nvGrpSpPr>
        <p:grpSpPr>
          <a:xfrm rot="10800000">
            <a:off x="133999" y="4562475"/>
            <a:ext cx="11924001" cy="53678"/>
            <a:chOff x="0" y="0"/>
            <a:chExt cx="4106297" cy="135467"/>
          </a:xfrm>
          <a:gradFill flip="none" rotWithShape="1">
            <a:gsLst>
              <a:gs pos="0">
                <a:schemeClr val="accent4"/>
              </a:gs>
              <a:gs pos="51000">
                <a:srgbClr val="34467A"/>
              </a:gs>
              <a:gs pos="27000">
                <a:schemeClr val="accent1"/>
              </a:gs>
              <a:gs pos="73000">
                <a:srgbClr val="329BB5"/>
              </a:gs>
              <a:gs pos="100000">
                <a:schemeClr val="accent5"/>
              </a:gs>
            </a:gsLst>
            <a:lin ang="10800000" scaled="1"/>
            <a:tileRect/>
          </a:gradFill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EAD11DA8-A545-FEEB-0227-674ED9AF3244}"/>
                </a:ext>
              </a:extLst>
            </p:cNvPr>
            <p:cNvSpPr/>
            <p:nvPr/>
          </p:nvSpPr>
          <p:spPr>
            <a:xfrm>
              <a:off x="0" y="0"/>
              <a:ext cx="4106297" cy="135467"/>
            </a:xfrm>
            <a:custGeom>
              <a:avLst/>
              <a:gdLst/>
              <a:ahLst/>
              <a:cxnLst/>
              <a:rect l="l" t="t" r="r" b="b"/>
              <a:pathLst>
                <a:path w="4106297" h="135467">
                  <a:moveTo>
                    <a:pt x="0" y="0"/>
                  </a:moveTo>
                  <a:lnTo>
                    <a:pt x="4106297" y="0"/>
                  </a:lnTo>
                  <a:lnTo>
                    <a:pt x="4106297" y="135467"/>
                  </a:lnTo>
                  <a:lnTo>
                    <a:pt x="0" y="13546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CBA09775-A3AC-C41A-272E-598F28D65FF0}"/>
                </a:ext>
              </a:extLst>
            </p:cNvPr>
            <p:cNvSpPr txBox="1"/>
            <p:nvPr/>
          </p:nvSpPr>
          <p:spPr>
            <a:xfrm>
              <a:off x="0" y="-38100"/>
              <a:ext cx="4106297" cy="17356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584110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A1A47-0E61-5D15-D71D-92E262038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0869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71758-9330-A447-F274-D3A99D825C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B41679-631A-FC33-BA08-FC079E1AB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8410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013A5-4EE9-7F89-9B73-B414C4D44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E3860-3237-0DEA-9813-82963455F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6414" y="1681163"/>
            <a:ext cx="5200092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DE7950-399A-878C-B392-7A8EB8F507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655"/>
            <a:ext cx="5157787" cy="34466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859C5C-4310-6873-A1E9-2672E27E82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7BC1F6-2392-4C87-58D0-95A7925C0B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60655"/>
            <a:ext cx="5183188" cy="344660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Google Shape;14;p1">
            <a:extLst>
              <a:ext uri="{FF2B5EF4-FFF2-40B4-BE49-F238E27FC236}">
                <a16:creationId xmlns:a16="http://schemas.microsoft.com/office/drawing/2014/main" id="{2F81E707-CB1B-B3CF-C071-4DDB8A9A2164}"/>
              </a:ext>
            </a:extLst>
          </p:cNvPr>
          <p:cNvPicPr preferRelativeResize="0"/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3575" y="6121700"/>
            <a:ext cx="2888000" cy="4753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oup 2">
            <a:extLst>
              <a:ext uri="{FF2B5EF4-FFF2-40B4-BE49-F238E27FC236}">
                <a16:creationId xmlns:a16="http://schemas.microsoft.com/office/drawing/2014/main" id="{837EA203-C5EB-FD3F-E96F-29562B68C19F}"/>
              </a:ext>
            </a:extLst>
          </p:cNvPr>
          <p:cNvGrpSpPr/>
          <p:nvPr userDrawn="1"/>
        </p:nvGrpSpPr>
        <p:grpSpPr>
          <a:xfrm rot="10800000" flipV="1">
            <a:off x="133998" y="1644968"/>
            <a:ext cx="11924001" cy="45719"/>
            <a:chOff x="0" y="0"/>
            <a:chExt cx="4106297" cy="135467"/>
          </a:xfrm>
          <a:gradFill flip="none" rotWithShape="1">
            <a:gsLst>
              <a:gs pos="0">
                <a:schemeClr val="accent4"/>
              </a:gs>
              <a:gs pos="51000">
                <a:srgbClr val="34467A"/>
              </a:gs>
              <a:gs pos="27000">
                <a:schemeClr val="accent1"/>
              </a:gs>
              <a:gs pos="73000">
                <a:srgbClr val="329BB5"/>
              </a:gs>
              <a:gs pos="100000">
                <a:schemeClr val="accent5"/>
              </a:gs>
            </a:gsLst>
            <a:lin ang="10800000" scaled="1"/>
            <a:tileRect/>
          </a:gradFill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068379C8-5F11-3282-ED73-16DED3148B64}"/>
                </a:ext>
              </a:extLst>
            </p:cNvPr>
            <p:cNvSpPr/>
            <p:nvPr/>
          </p:nvSpPr>
          <p:spPr>
            <a:xfrm>
              <a:off x="0" y="0"/>
              <a:ext cx="4106297" cy="135467"/>
            </a:xfrm>
            <a:custGeom>
              <a:avLst/>
              <a:gdLst/>
              <a:ahLst/>
              <a:cxnLst/>
              <a:rect l="l" t="t" r="r" b="b"/>
              <a:pathLst>
                <a:path w="4106297" h="135467">
                  <a:moveTo>
                    <a:pt x="0" y="0"/>
                  </a:moveTo>
                  <a:lnTo>
                    <a:pt x="4106297" y="0"/>
                  </a:lnTo>
                  <a:lnTo>
                    <a:pt x="4106297" y="135467"/>
                  </a:lnTo>
                  <a:lnTo>
                    <a:pt x="0" y="13546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13EF3FC9-0E79-2ADC-46EA-49B7B9B517AB}"/>
                </a:ext>
              </a:extLst>
            </p:cNvPr>
            <p:cNvSpPr txBox="1"/>
            <p:nvPr/>
          </p:nvSpPr>
          <p:spPr>
            <a:xfrm>
              <a:off x="0" y="-38100"/>
              <a:ext cx="4106297" cy="17356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16" name="Group 2">
            <a:extLst>
              <a:ext uri="{FF2B5EF4-FFF2-40B4-BE49-F238E27FC236}">
                <a16:creationId xmlns:a16="http://schemas.microsoft.com/office/drawing/2014/main" id="{EB42C84A-BA75-F791-C8CC-08F91C7C08A8}"/>
              </a:ext>
            </a:extLst>
          </p:cNvPr>
          <p:cNvGrpSpPr/>
          <p:nvPr userDrawn="1"/>
        </p:nvGrpSpPr>
        <p:grpSpPr>
          <a:xfrm rot="10800000" flipV="1">
            <a:off x="133998" y="6001266"/>
            <a:ext cx="11924001" cy="45719"/>
            <a:chOff x="0" y="0"/>
            <a:chExt cx="4106297" cy="135467"/>
          </a:xfrm>
          <a:gradFill flip="none" rotWithShape="1">
            <a:gsLst>
              <a:gs pos="0">
                <a:schemeClr val="accent4"/>
              </a:gs>
              <a:gs pos="51000">
                <a:srgbClr val="34467A"/>
              </a:gs>
              <a:gs pos="27000">
                <a:schemeClr val="accent1"/>
              </a:gs>
              <a:gs pos="73000">
                <a:srgbClr val="329BB5"/>
              </a:gs>
              <a:gs pos="100000">
                <a:schemeClr val="accent5"/>
              </a:gs>
            </a:gsLst>
            <a:lin ang="10800000" scaled="1"/>
            <a:tileRect/>
          </a:gradFill>
        </p:grpSpPr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07739C3C-FDF5-9A4C-1059-58580E47B319}"/>
                </a:ext>
              </a:extLst>
            </p:cNvPr>
            <p:cNvSpPr/>
            <p:nvPr/>
          </p:nvSpPr>
          <p:spPr>
            <a:xfrm>
              <a:off x="0" y="0"/>
              <a:ext cx="4106297" cy="135467"/>
            </a:xfrm>
            <a:custGeom>
              <a:avLst/>
              <a:gdLst/>
              <a:ahLst/>
              <a:cxnLst/>
              <a:rect l="l" t="t" r="r" b="b"/>
              <a:pathLst>
                <a:path w="4106297" h="135467">
                  <a:moveTo>
                    <a:pt x="0" y="0"/>
                  </a:moveTo>
                  <a:lnTo>
                    <a:pt x="4106297" y="0"/>
                  </a:lnTo>
                  <a:lnTo>
                    <a:pt x="4106297" y="135467"/>
                  </a:lnTo>
                  <a:lnTo>
                    <a:pt x="0" y="13546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BB09692E-81B3-7544-FFEF-15D23AD4BAD7}"/>
                </a:ext>
              </a:extLst>
            </p:cNvPr>
            <p:cNvSpPr txBox="1"/>
            <p:nvPr/>
          </p:nvSpPr>
          <p:spPr>
            <a:xfrm>
              <a:off x="0" y="-38100"/>
              <a:ext cx="4106297" cy="17356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19" name="Group 2">
            <a:extLst>
              <a:ext uri="{FF2B5EF4-FFF2-40B4-BE49-F238E27FC236}">
                <a16:creationId xmlns:a16="http://schemas.microsoft.com/office/drawing/2014/main" id="{66D3AA50-FDA8-5723-8290-D7C6CA997FC0}"/>
              </a:ext>
            </a:extLst>
          </p:cNvPr>
          <p:cNvGrpSpPr/>
          <p:nvPr userDrawn="1"/>
        </p:nvGrpSpPr>
        <p:grpSpPr>
          <a:xfrm rot="10800000" flipV="1">
            <a:off x="133998" y="2502078"/>
            <a:ext cx="11924001" cy="45719"/>
            <a:chOff x="0" y="0"/>
            <a:chExt cx="4106297" cy="135467"/>
          </a:xfrm>
          <a:gradFill flip="none" rotWithShape="1">
            <a:gsLst>
              <a:gs pos="0">
                <a:schemeClr val="accent4"/>
              </a:gs>
              <a:gs pos="51000">
                <a:srgbClr val="34467A"/>
              </a:gs>
              <a:gs pos="27000">
                <a:schemeClr val="accent1"/>
              </a:gs>
              <a:gs pos="73000">
                <a:srgbClr val="329BB5"/>
              </a:gs>
              <a:gs pos="100000">
                <a:schemeClr val="accent5"/>
              </a:gs>
            </a:gsLst>
            <a:lin ang="10800000" scaled="1"/>
            <a:tileRect/>
          </a:gradFill>
        </p:grpSpPr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1B18807F-8206-39DB-7CF9-B7009A45B062}"/>
                </a:ext>
              </a:extLst>
            </p:cNvPr>
            <p:cNvSpPr/>
            <p:nvPr/>
          </p:nvSpPr>
          <p:spPr>
            <a:xfrm>
              <a:off x="0" y="0"/>
              <a:ext cx="4106297" cy="135467"/>
            </a:xfrm>
            <a:custGeom>
              <a:avLst/>
              <a:gdLst/>
              <a:ahLst/>
              <a:cxnLst/>
              <a:rect l="l" t="t" r="r" b="b"/>
              <a:pathLst>
                <a:path w="4106297" h="135467">
                  <a:moveTo>
                    <a:pt x="0" y="0"/>
                  </a:moveTo>
                  <a:lnTo>
                    <a:pt x="4106297" y="0"/>
                  </a:lnTo>
                  <a:lnTo>
                    <a:pt x="4106297" y="135467"/>
                  </a:lnTo>
                  <a:lnTo>
                    <a:pt x="0" y="13546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4">
              <a:extLst>
                <a:ext uri="{FF2B5EF4-FFF2-40B4-BE49-F238E27FC236}">
                  <a16:creationId xmlns:a16="http://schemas.microsoft.com/office/drawing/2014/main" id="{76C306D5-924A-5C4A-6A87-7AAD0E32C147}"/>
                </a:ext>
              </a:extLst>
            </p:cNvPr>
            <p:cNvSpPr txBox="1"/>
            <p:nvPr/>
          </p:nvSpPr>
          <p:spPr>
            <a:xfrm>
              <a:off x="0" y="-38100"/>
              <a:ext cx="4106297" cy="17356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17A703BA-96DE-A166-A0A9-ED0F01B0FBD9}"/>
              </a:ext>
            </a:extLst>
          </p:cNvPr>
          <p:cNvSpPr/>
          <p:nvPr userDrawn="1"/>
        </p:nvSpPr>
        <p:spPr>
          <a:xfrm>
            <a:off x="6077550" y="1667827"/>
            <a:ext cx="45719" cy="4356299"/>
          </a:xfrm>
          <a:prstGeom prst="rect">
            <a:avLst/>
          </a:prstGeom>
          <a:solidFill>
            <a:srgbClr val="3446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9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;p1">
            <a:extLst>
              <a:ext uri="{FF2B5EF4-FFF2-40B4-BE49-F238E27FC236}">
                <a16:creationId xmlns:a16="http://schemas.microsoft.com/office/drawing/2014/main" id="{F39E6CE7-38BB-7299-B28F-CAF88966BE17}"/>
              </a:ext>
            </a:extLst>
          </p:cNvPr>
          <p:cNvPicPr preferRelativeResize="0"/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6109" y="286995"/>
            <a:ext cx="3279781" cy="5398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3209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;p1">
            <a:extLst>
              <a:ext uri="{FF2B5EF4-FFF2-40B4-BE49-F238E27FC236}">
                <a16:creationId xmlns:a16="http://schemas.microsoft.com/office/drawing/2014/main" id="{F39E6CE7-38BB-7299-B28F-CAF88966BE17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768906" y="2881381"/>
            <a:ext cx="6654183" cy="109523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738CA1-3E16-AEB5-DE5B-84F56399962C}"/>
              </a:ext>
            </a:extLst>
          </p:cNvPr>
          <p:cNvSpPr txBox="1"/>
          <p:nvPr userDrawn="1"/>
        </p:nvSpPr>
        <p:spPr>
          <a:xfrm>
            <a:off x="2975342" y="5657671"/>
            <a:ext cx="6241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 err="1">
                <a:solidFill>
                  <a:srgbClr val="34467A"/>
                </a:solidFill>
              </a:rPr>
              <a:t>www.NAPSA-now.org</a:t>
            </a:r>
            <a:endParaRPr lang="en-US" sz="3600" u="sng" dirty="0">
              <a:solidFill>
                <a:srgbClr val="34467A"/>
              </a:solidFill>
            </a:endParaRPr>
          </a:p>
          <a:p>
            <a:endParaRPr lang="en-US" sz="3600" u="sng" dirty="0">
              <a:solidFill>
                <a:srgbClr val="3446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442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F633BB-6D98-12E2-A508-29DA62140BE0}"/>
              </a:ext>
            </a:extLst>
          </p:cNvPr>
          <p:cNvSpPr/>
          <p:nvPr userDrawn="1"/>
        </p:nvSpPr>
        <p:spPr>
          <a:xfrm>
            <a:off x="150472" y="162046"/>
            <a:ext cx="4849792" cy="6559429"/>
          </a:xfrm>
          <a:prstGeom prst="rect">
            <a:avLst/>
          </a:prstGeom>
          <a:solidFill>
            <a:srgbClr val="329BB5">
              <a:alpha val="2511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34ADF-2F74-8A1F-7BA9-8867B35E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FE4A7-9068-9BD5-8F7B-56AABDF78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B24F2-465A-A761-E9DA-2F4978B2B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oogle Shape;14;p1">
            <a:extLst>
              <a:ext uri="{FF2B5EF4-FFF2-40B4-BE49-F238E27FC236}">
                <a16:creationId xmlns:a16="http://schemas.microsoft.com/office/drawing/2014/main" id="{4E92A158-2554-9B67-4A55-880496088681}"/>
              </a:ext>
            </a:extLst>
          </p:cNvPr>
          <p:cNvPicPr preferRelativeResize="0"/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600" y="286995"/>
            <a:ext cx="3279781" cy="53983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287D1C7-FA70-BC82-DC1F-F8C742C8CEAA}"/>
              </a:ext>
            </a:extLst>
          </p:cNvPr>
          <p:cNvSpPr/>
          <p:nvPr userDrawn="1"/>
        </p:nvSpPr>
        <p:spPr>
          <a:xfrm>
            <a:off x="5000264" y="136525"/>
            <a:ext cx="103364" cy="6584950"/>
          </a:xfrm>
          <a:prstGeom prst="rect">
            <a:avLst/>
          </a:prstGeom>
          <a:gradFill flip="none" rotWithShape="1">
            <a:gsLst>
              <a:gs pos="0">
                <a:srgbClr val="329BB5"/>
              </a:gs>
              <a:gs pos="100000">
                <a:srgbClr val="34467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064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3E6A572-900D-D477-5088-532242D7CE76}"/>
              </a:ext>
            </a:extLst>
          </p:cNvPr>
          <p:cNvSpPr/>
          <p:nvPr userDrawn="1"/>
        </p:nvSpPr>
        <p:spPr>
          <a:xfrm>
            <a:off x="4999383" y="162046"/>
            <a:ext cx="7068570" cy="6559429"/>
          </a:xfrm>
          <a:prstGeom prst="rect">
            <a:avLst/>
          </a:prstGeom>
          <a:gradFill>
            <a:gsLst>
              <a:gs pos="0">
                <a:srgbClr val="329BB5"/>
              </a:gs>
              <a:gs pos="100000">
                <a:srgbClr val="34467A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8A19A5-C998-E31F-CB81-4E1E9884F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8CAE58-593D-CF5E-7151-D65A0DEB6B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99903-5664-F9D5-A399-F019386A0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oogle Shape;92;p14">
            <a:extLst>
              <a:ext uri="{FF2B5EF4-FFF2-40B4-BE49-F238E27FC236}">
                <a16:creationId xmlns:a16="http://schemas.microsoft.com/office/drawing/2014/main" id="{8247DF26-B922-C3F8-74EA-AF3EBD1E3488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610600" y="306132"/>
            <a:ext cx="3263832" cy="5372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BAD5D4F-4543-67C5-B186-28762B71A219}"/>
              </a:ext>
            </a:extLst>
          </p:cNvPr>
          <p:cNvSpPr/>
          <p:nvPr userDrawn="1"/>
        </p:nvSpPr>
        <p:spPr>
          <a:xfrm>
            <a:off x="5000264" y="136525"/>
            <a:ext cx="103364" cy="6584950"/>
          </a:xfrm>
          <a:prstGeom prst="rect">
            <a:avLst/>
          </a:prstGeom>
          <a:gradFill flip="none" rotWithShape="1">
            <a:gsLst>
              <a:gs pos="0">
                <a:srgbClr val="329BB5"/>
              </a:gs>
              <a:gs pos="100000">
                <a:srgbClr val="34467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24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C2D5A-C154-0997-EF99-6684AA884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FF5EF6-E3D1-3345-E9D6-A7B16CA8B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B4913-A888-6017-B2BA-7B0C46184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08CFDA-99F8-FA4E-AEE5-31E536B5967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9A160-D9DB-1AD2-1355-29D5CC48F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859A2-220F-47A3-0F91-9C2AAAC44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A80012-6B11-6940-B8BE-D01BE8E1099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oogle Shape;14;p1">
            <a:extLst>
              <a:ext uri="{FF2B5EF4-FFF2-40B4-BE49-F238E27FC236}">
                <a16:creationId xmlns:a16="http://schemas.microsoft.com/office/drawing/2014/main" id="{DE01C360-5722-39D8-6970-1374F57878D4}"/>
              </a:ext>
            </a:extLst>
          </p:cNvPr>
          <p:cNvPicPr preferRelativeResize="0"/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2309" y="365125"/>
            <a:ext cx="3279781" cy="5398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18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75E65F-612B-4791-5496-50A544E14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374FB1-A6D9-74FA-0636-4D088F7BA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12AA6-5713-ACC9-A898-3E9E79AE8D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08CFDA-99F8-FA4E-AEE5-31E536B5967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CA27B-B0F3-8786-1DCB-7933D0B40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2B356-DD0E-D79B-66FA-902EDF5BD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A80012-6B11-6940-B8BE-D01BE8E1099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oogle Shape;14;p1">
            <a:extLst>
              <a:ext uri="{FF2B5EF4-FFF2-40B4-BE49-F238E27FC236}">
                <a16:creationId xmlns:a16="http://schemas.microsoft.com/office/drawing/2014/main" id="{B143B1C3-DEAA-11E7-D7C9-39E266D98A75}"/>
              </a:ext>
            </a:extLst>
          </p:cNvPr>
          <p:cNvPicPr preferRelativeResize="0"/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117990" y="3159083"/>
            <a:ext cx="3279781" cy="5398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3437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09DBD7-B67F-F4FF-8BE8-49214F478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7B67C-23E6-92C0-B7EC-41CA13D29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30" name="Group 5">
            <a:extLst>
              <a:ext uri="{FF2B5EF4-FFF2-40B4-BE49-F238E27FC236}">
                <a16:creationId xmlns:a16="http://schemas.microsoft.com/office/drawing/2014/main" id="{22DFE45A-8CAF-33E2-7017-30C628533E8E}"/>
              </a:ext>
            </a:extLst>
          </p:cNvPr>
          <p:cNvGrpSpPr/>
          <p:nvPr/>
        </p:nvGrpSpPr>
        <p:grpSpPr>
          <a:xfrm>
            <a:off x="12055929" y="0"/>
            <a:ext cx="152400" cy="6858000"/>
            <a:chOff x="0" y="0"/>
            <a:chExt cx="129907" cy="2709333"/>
          </a:xfrm>
        </p:grpSpPr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06DF74E3-08F6-17FC-A4FE-696663AAC688}"/>
                </a:ext>
              </a:extLst>
            </p:cNvPr>
            <p:cNvSpPr/>
            <p:nvPr/>
          </p:nvSpPr>
          <p:spPr>
            <a:xfrm>
              <a:off x="0" y="0"/>
              <a:ext cx="129907" cy="2709333"/>
            </a:xfrm>
            <a:custGeom>
              <a:avLst/>
              <a:gdLst/>
              <a:ahLst/>
              <a:cxnLst/>
              <a:rect l="l" t="t" r="r" b="b"/>
              <a:pathLst>
                <a:path w="129907" h="2709333">
                  <a:moveTo>
                    <a:pt x="0" y="0"/>
                  </a:moveTo>
                  <a:lnTo>
                    <a:pt x="129907" y="0"/>
                  </a:lnTo>
                  <a:lnTo>
                    <a:pt x="12990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3A84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7">
              <a:extLst>
                <a:ext uri="{FF2B5EF4-FFF2-40B4-BE49-F238E27FC236}">
                  <a16:creationId xmlns:a16="http://schemas.microsoft.com/office/drawing/2014/main" id="{E0666E8A-C4D5-3CFA-B95C-38EDA7712E63}"/>
                </a:ext>
              </a:extLst>
            </p:cNvPr>
            <p:cNvSpPr txBox="1"/>
            <p:nvPr/>
          </p:nvSpPr>
          <p:spPr>
            <a:xfrm>
              <a:off x="0" y="-38100"/>
              <a:ext cx="12990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" name="Group 8">
            <a:extLst>
              <a:ext uri="{FF2B5EF4-FFF2-40B4-BE49-F238E27FC236}">
                <a16:creationId xmlns:a16="http://schemas.microsoft.com/office/drawing/2014/main" id="{7432E1BD-44A9-3D64-5B21-5F833E9F9BFF}"/>
              </a:ext>
            </a:extLst>
          </p:cNvPr>
          <p:cNvGrpSpPr/>
          <p:nvPr/>
        </p:nvGrpSpPr>
        <p:grpSpPr>
          <a:xfrm>
            <a:off x="0" y="0"/>
            <a:ext cx="152400" cy="6858000"/>
            <a:chOff x="0" y="0"/>
            <a:chExt cx="120415" cy="2709333"/>
          </a:xfrm>
        </p:grpSpPr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A8E970A2-08D4-C266-0F51-394541803BD9}"/>
                </a:ext>
              </a:extLst>
            </p:cNvPr>
            <p:cNvSpPr/>
            <p:nvPr/>
          </p:nvSpPr>
          <p:spPr>
            <a:xfrm>
              <a:off x="0" y="0"/>
              <a:ext cx="120415" cy="2709333"/>
            </a:xfrm>
            <a:custGeom>
              <a:avLst/>
              <a:gdLst/>
              <a:ahLst/>
              <a:cxnLst/>
              <a:rect l="l" t="t" r="r" b="b"/>
              <a:pathLst>
                <a:path w="120415" h="2709333">
                  <a:moveTo>
                    <a:pt x="0" y="0"/>
                  </a:moveTo>
                  <a:lnTo>
                    <a:pt x="120415" y="0"/>
                  </a:lnTo>
                  <a:lnTo>
                    <a:pt x="12041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9317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10">
              <a:extLst>
                <a:ext uri="{FF2B5EF4-FFF2-40B4-BE49-F238E27FC236}">
                  <a16:creationId xmlns:a16="http://schemas.microsoft.com/office/drawing/2014/main" id="{49E23082-4916-5A70-3899-1AE4D66F40B4}"/>
                </a:ext>
              </a:extLst>
            </p:cNvPr>
            <p:cNvSpPr txBox="1"/>
            <p:nvPr/>
          </p:nvSpPr>
          <p:spPr>
            <a:xfrm>
              <a:off x="0" y="-38100"/>
              <a:ext cx="120415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2" name="Freeform 11">
            <a:extLst>
              <a:ext uri="{FF2B5EF4-FFF2-40B4-BE49-F238E27FC236}">
                <a16:creationId xmlns:a16="http://schemas.microsoft.com/office/drawing/2014/main" id="{3F5690AE-9E9E-3385-BD06-F8D5A475F77A}"/>
              </a:ext>
            </a:extLst>
          </p:cNvPr>
          <p:cNvSpPr/>
          <p:nvPr/>
        </p:nvSpPr>
        <p:spPr>
          <a:xfrm>
            <a:off x="11480801" y="0"/>
            <a:ext cx="739504" cy="160547"/>
          </a:xfrm>
          <a:custGeom>
            <a:avLst/>
            <a:gdLst/>
            <a:ahLst/>
            <a:cxnLst/>
            <a:rect l="l" t="t" r="r" b="b"/>
            <a:pathLst>
              <a:path w="2298771" h="514350">
                <a:moveTo>
                  <a:pt x="0" y="0"/>
                </a:moveTo>
                <a:lnTo>
                  <a:pt x="2298771" y="0"/>
                </a:lnTo>
                <a:lnTo>
                  <a:pt x="2298771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12">
            <a:extLst>
              <a:ext uri="{FF2B5EF4-FFF2-40B4-BE49-F238E27FC236}">
                <a16:creationId xmlns:a16="http://schemas.microsoft.com/office/drawing/2014/main" id="{8231CFD3-D75F-9496-F409-DAE893E5DBB0}"/>
              </a:ext>
            </a:extLst>
          </p:cNvPr>
          <p:cNvSpPr/>
          <p:nvPr/>
        </p:nvSpPr>
        <p:spPr>
          <a:xfrm flipH="1">
            <a:off x="-11977" y="0"/>
            <a:ext cx="764247" cy="160547"/>
          </a:xfrm>
          <a:custGeom>
            <a:avLst/>
            <a:gdLst/>
            <a:ahLst/>
            <a:cxnLst/>
            <a:rect l="l" t="t" r="r" b="b"/>
            <a:pathLst>
              <a:path w="2298771" h="514350">
                <a:moveTo>
                  <a:pt x="2298771" y="0"/>
                </a:moveTo>
                <a:lnTo>
                  <a:pt x="0" y="0"/>
                </a:lnTo>
                <a:lnTo>
                  <a:pt x="0" y="514350"/>
                </a:lnTo>
                <a:lnTo>
                  <a:pt x="2298771" y="514350"/>
                </a:lnTo>
                <a:lnTo>
                  <a:pt x="229877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16">
            <a:extLst>
              <a:ext uri="{FF2B5EF4-FFF2-40B4-BE49-F238E27FC236}">
                <a16:creationId xmlns:a16="http://schemas.microsoft.com/office/drawing/2014/main" id="{4B30E29E-A4D1-685F-9E3A-6AFE57708C5D}"/>
              </a:ext>
            </a:extLst>
          </p:cNvPr>
          <p:cNvSpPr/>
          <p:nvPr/>
        </p:nvSpPr>
        <p:spPr>
          <a:xfrm flipV="1">
            <a:off x="11496984" y="6688292"/>
            <a:ext cx="707508" cy="177800"/>
          </a:xfrm>
          <a:custGeom>
            <a:avLst/>
            <a:gdLst/>
            <a:ahLst/>
            <a:cxnLst/>
            <a:rect l="l" t="t" r="r" b="b"/>
            <a:pathLst>
              <a:path w="2298771" h="514350">
                <a:moveTo>
                  <a:pt x="0" y="514350"/>
                </a:moveTo>
                <a:lnTo>
                  <a:pt x="2298771" y="514350"/>
                </a:lnTo>
                <a:lnTo>
                  <a:pt x="2298771" y="0"/>
                </a:lnTo>
                <a:lnTo>
                  <a:pt x="0" y="0"/>
                </a:lnTo>
                <a:lnTo>
                  <a:pt x="0" y="51435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17">
            <a:extLst>
              <a:ext uri="{FF2B5EF4-FFF2-40B4-BE49-F238E27FC236}">
                <a16:creationId xmlns:a16="http://schemas.microsoft.com/office/drawing/2014/main" id="{BA393E1A-8F67-7371-EF5A-B7FC8C4F74EC}"/>
              </a:ext>
            </a:extLst>
          </p:cNvPr>
          <p:cNvSpPr/>
          <p:nvPr/>
        </p:nvSpPr>
        <p:spPr>
          <a:xfrm flipH="1" flipV="1">
            <a:off x="0" y="6688291"/>
            <a:ext cx="752272" cy="177801"/>
          </a:xfrm>
          <a:custGeom>
            <a:avLst/>
            <a:gdLst/>
            <a:ahLst/>
            <a:cxnLst/>
            <a:rect l="l" t="t" r="r" b="b"/>
            <a:pathLst>
              <a:path w="2298771" h="514350">
                <a:moveTo>
                  <a:pt x="2298771" y="514350"/>
                </a:moveTo>
                <a:lnTo>
                  <a:pt x="0" y="514350"/>
                </a:lnTo>
                <a:lnTo>
                  <a:pt x="0" y="0"/>
                </a:lnTo>
                <a:lnTo>
                  <a:pt x="2298771" y="0"/>
                </a:lnTo>
                <a:lnTo>
                  <a:pt x="2298771" y="51435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0EB3CEA-6DD5-7727-ED44-5AC6F5406544}"/>
              </a:ext>
            </a:extLst>
          </p:cNvPr>
          <p:cNvSpPr/>
          <p:nvPr userDrawn="1"/>
        </p:nvSpPr>
        <p:spPr>
          <a:xfrm>
            <a:off x="152400" y="0"/>
            <a:ext cx="11903527" cy="174922"/>
          </a:xfrm>
          <a:prstGeom prst="rect">
            <a:avLst/>
          </a:prstGeom>
          <a:solidFill>
            <a:srgbClr val="329B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75A6D13-3613-6C34-C36C-288566FAD9A5}"/>
              </a:ext>
            </a:extLst>
          </p:cNvPr>
          <p:cNvSpPr/>
          <p:nvPr userDrawn="1"/>
        </p:nvSpPr>
        <p:spPr>
          <a:xfrm>
            <a:off x="752270" y="6688291"/>
            <a:ext cx="10789920" cy="177801"/>
          </a:xfrm>
          <a:prstGeom prst="rect">
            <a:avLst/>
          </a:prstGeom>
          <a:solidFill>
            <a:srgbClr val="3446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781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1" r:id="rId4"/>
    <p:sldLayoutId id="2147483652" r:id="rId5"/>
    <p:sldLayoutId id="2147483653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eGfG7J3ibdI?start=64&amp;feature=oembed" TargetMode="External"/><Relationship Id="rId4" Type="http://schemas.openxmlformats.org/officeDocument/2006/relationships/hyperlink" Target="https://www.youtube.com/watch?v=eGfG7J3ibdI&amp;t=64s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DF26B-5C92-540D-AAC2-7E3E6DDEEB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An Introduction to Developmental Disabilities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8311F7-794E-A617-9144-BD7012F8C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40785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August 2026</a:t>
            </a:r>
          </a:p>
        </p:txBody>
      </p:sp>
    </p:spTree>
    <p:extLst>
      <p:ext uri="{BB962C8B-B14F-4D97-AF65-F5344CB8AC3E}">
        <p14:creationId xmlns:p14="http://schemas.microsoft.com/office/powerpoint/2010/main" val="2032075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0963A-03F6-74BA-B5F7-E1E37E2CC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3B94-C689-AAB6-A58A-1123ECD78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7055AC-58D0-7466-1C91-3BD0C68414F9}"/>
              </a:ext>
            </a:extLst>
          </p:cNvPr>
          <p:cNvSpPr txBox="1"/>
          <p:nvPr/>
        </p:nvSpPr>
        <p:spPr>
          <a:xfrm>
            <a:off x="741147" y="1934679"/>
            <a:ext cx="9452007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000" dirty="0"/>
              <a:t>After completing this course, participants will be able to:</a:t>
            </a:r>
          </a:p>
          <a:p>
            <a:pPr marL="742950" lvl="1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Describe the characteristics of some common developmental disabilities</a:t>
            </a:r>
          </a:p>
          <a:p>
            <a:pPr marL="742950" lvl="1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Identify communication disorders related to developmental disabilities</a:t>
            </a:r>
          </a:p>
          <a:p>
            <a:pPr marL="742950" lvl="1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Identify factors that put people with developmental disabilities at disproportionate risk of abuse or neglect</a:t>
            </a:r>
          </a:p>
          <a:p>
            <a:pPr marL="742950" lvl="1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List best practices to conduct more effective interviews with people with developmental disabilities</a:t>
            </a:r>
          </a:p>
          <a:p>
            <a:pPr marL="742950" lvl="1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Describe strength-based service planning considerations for people with developmental disabilities</a:t>
            </a:r>
          </a:p>
        </p:txBody>
      </p:sp>
    </p:spTree>
    <p:extLst>
      <p:ext uri="{BB962C8B-B14F-4D97-AF65-F5344CB8AC3E}">
        <p14:creationId xmlns:p14="http://schemas.microsoft.com/office/powerpoint/2010/main" val="2173876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9DB34-F761-951F-4D5F-332D238F8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C209E-E8FB-21B8-219D-7CA86D163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Introductions</a:t>
            </a:r>
          </a:p>
        </p:txBody>
      </p:sp>
    </p:spTree>
    <p:extLst>
      <p:ext uri="{BB962C8B-B14F-4D97-AF65-F5344CB8AC3E}">
        <p14:creationId xmlns:p14="http://schemas.microsoft.com/office/powerpoint/2010/main" val="2382367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3D9A4-0FAA-39FD-CB6B-99A67253C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DF696-5BE2-1E5F-DB40-DD62E50AC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Developmental Disabilities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A0D93B-BCCC-2E4B-873E-0536034AEA8E}"/>
              </a:ext>
            </a:extLst>
          </p:cNvPr>
          <p:cNvSpPr txBox="1"/>
          <p:nvPr/>
        </p:nvSpPr>
        <p:spPr>
          <a:xfrm>
            <a:off x="838200" y="1934678"/>
            <a:ext cx="10515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Developmental disability, cognitive disability, and intellectual disability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NOT interchangeable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NOT mutually exclusive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NOT limited to younger populations – the average life expectancy for someone with a developmental disability is 70!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2408B2-3A90-FBCF-C9C8-CE59566ECC8C}"/>
              </a:ext>
            </a:extLst>
          </p:cNvPr>
          <p:cNvSpPr txBox="1"/>
          <p:nvPr/>
        </p:nvSpPr>
        <p:spPr>
          <a:xfrm>
            <a:off x="178067" y="6373625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2226B"/>
                </a:solidFill>
              </a:rPr>
              <a:t>(Association on Aging with Developmental Disabilities, n.d.)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10602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23684-7793-5313-98E8-98010AD38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7DBBD-BC4D-E099-8E1F-0322224FA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Examples</a:t>
            </a:r>
          </a:p>
        </p:txBody>
      </p:sp>
      <p:graphicFrame>
        <p:nvGraphicFramePr>
          <p:cNvPr id="6" name="Diagram 5" descr="A series of four boxes with conditions and the type of disability category they fall into. First, ADHD: Developmental, Cognitive. Second, Down Syndrome: Developmental, Cognitive, Intellectual. Third, Cerebral Palsy: Developmental. Fourth, Alzheimer's Disease: Cognitive.">
            <a:extLst>
              <a:ext uri="{FF2B5EF4-FFF2-40B4-BE49-F238E27FC236}">
                <a16:creationId xmlns:a16="http://schemas.microsoft.com/office/drawing/2014/main" id="{34B2D218-8A18-3F1D-8954-02EB7972D2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4581873"/>
              </p:ext>
            </p:extLst>
          </p:nvPr>
        </p:nvGraphicFramePr>
        <p:xfrm>
          <a:off x="599173" y="1819176"/>
          <a:ext cx="10993655" cy="4071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5263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689CEF-9D5E-EB62-A3CD-4DA75BCAA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460606" y="5958038"/>
            <a:ext cx="3580598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745AD7-4250-F1AF-9E82-686002744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Definitions: Developmental Disability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0D8767-A311-76D2-CB6F-0D4DD336EF85}"/>
              </a:ext>
            </a:extLst>
          </p:cNvPr>
          <p:cNvSpPr txBox="1"/>
          <p:nvPr/>
        </p:nvSpPr>
        <p:spPr>
          <a:xfrm>
            <a:off x="838199" y="1866862"/>
            <a:ext cx="1064473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/>
              <a:t>Developmental Disability: </a:t>
            </a:r>
            <a:r>
              <a:rPr lang="en-US" sz="2400" dirty="0"/>
              <a:t>one of a group of conditions: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Physical, learning, language, or behavioral impairment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Begins during the child’s development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Likely to continue throughout the person’s life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Results in substantial functional limitations in many areas, including: receptive and expressive language, learning, self-direction, ADLs, IADLs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8456AF-B6D1-38E4-0138-793D4EE24A6D}"/>
              </a:ext>
            </a:extLst>
          </p:cNvPr>
          <p:cNvSpPr txBox="1"/>
          <p:nvPr/>
        </p:nvSpPr>
        <p:spPr>
          <a:xfrm>
            <a:off x="5905099" y="6374058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12226B"/>
                </a:solidFill>
              </a:rPr>
              <a:t>(Centers for Disease Control and Prevention, 2026)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61618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C91C2-5132-57A7-33BA-C81150B9A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42035-D9EF-D50B-67FD-73F5EF31C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ADLs and IADLs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A5604EE-BBCC-A539-DA43-7CCA6692B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602006" cy="823912"/>
          </a:xfrm>
        </p:spPr>
        <p:txBody>
          <a:bodyPr/>
          <a:lstStyle/>
          <a:p>
            <a:r>
              <a:rPr lang="en-US" dirty="0"/>
              <a:t>Activities of Daily Living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533EE39-B04B-3E00-9189-3D4030F8E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60655"/>
            <a:ext cx="5553075" cy="3446605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The fundamental tasks required for personal care, maintaining health, and basic functioning</a:t>
            </a:r>
          </a:p>
          <a:p>
            <a:pPr lvl="1"/>
            <a:r>
              <a:rPr lang="en-US" sz="2800" dirty="0"/>
              <a:t>Eating</a:t>
            </a:r>
          </a:p>
          <a:p>
            <a:pPr lvl="1"/>
            <a:r>
              <a:rPr lang="en-US" sz="2800" dirty="0"/>
              <a:t>Hygiene</a:t>
            </a:r>
          </a:p>
          <a:p>
            <a:pPr lvl="1"/>
            <a:r>
              <a:rPr lang="en-US" sz="2800" dirty="0"/>
              <a:t>Mobility</a:t>
            </a:r>
          </a:p>
          <a:p>
            <a:pPr lvl="1"/>
            <a:r>
              <a:rPr lang="en-US" sz="2800" dirty="0"/>
              <a:t>Dressing</a:t>
            </a:r>
          </a:p>
          <a:p>
            <a:pPr lvl="1"/>
            <a:r>
              <a:rPr lang="en-US" sz="2800" dirty="0"/>
              <a:t>Toileting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5B17CB-8731-8AD7-C03B-C15D8E7273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81163"/>
            <a:ext cx="5461000" cy="823912"/>
          </a:xfrm>
        </p:spPr>
        <p:txBody>
          <a:bodyPr/>
          <a:lstStyle/>
          <a:p>
            <a:r>
              <a:rPr lang="en-US" dirty="0"/>
              <a:t>Instrumental Activities of Daily Living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3749287-7DCB-5C78-D059-31B9961B0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6500" y="2560655"/>
            <a:ext cx="5068888" cy="3446606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More complex tasks that support independent living</a:t>
            </a:r>
          </a:p>
          <a:p>
            <a:pPr lvl="1"/>
            <a:r>
              <a:rPr lang="en-US" sz="2800" dirty="0"/>
              <a:t>Housekeeping</a:t>
            </a:r>
          </a:p>
          <a:p>
            <a:pPr lvl="1"/>
            <a:r>
              <a:rPr lang="en-US" sz="2800" dirty="0"/>
              <a:t>Communication</a:t>
            </a:r>
          </a:p>
          <a:p>
            <a:pPr lvl="1"/>
            <a:r>
              <a:rPr lang="en-US" sz="2800" dirty="0"/>
              <a:t>Meal preparation</a:t>
            </a:r>
          </a:p>
          <a:p>
            <a:pPr lvl="1"/>
            <a:r>
              <a:rPr lang="en-US" sz="2800" dirty="0"/>
              <a:t>Transportation</a:t>
            </a:r>
          </a:p>
          <a:p>
            <a:pPr lvl="1"/>
            <a:r>
              <a:rPr lang="en-US" sz="2800" dirty="0"/>
              <a:t>Medication management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64E3F6-55C3-82E0-16CA-7ECD3A3DBB89}"/>
              </a:ext>
            </a:extLst>
          </p:cNvPr>
          <p:cNvSpPr txBox="1"/>
          <p:nvPr/>
        </p:nvSpPr>
        <p:spPr>
          <a:xfrm>
            <a:off x="5905099" y="6374058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12226B"/>
                </a:solidFill>
              </a:rPr>
              <a:t>(Congressional Research Service, 2010)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07575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34208-27FD-0528-72BE-3004B9669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3DE7272-B834-7B21-CBED-9ED4CFA4C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460606" y="5958038"/>
            <a:ext cx="3580598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205156-45E2-FA8C-56F9-69B5252AC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Definitions: Cognitive Disability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193298-848F-977D-EECF-4D31CA227A5E}"/>
              </a:ext>
            </a:extLst>
          </p:cNvPr>
          <p:cNvSpPr txBox="1"/>
          <p:nvPr/>
        </p:nvSpPr>
        <p:spPr>
          <a:xfrm>
            <a:off x="838199" y="1866862"/>
            <a:ext cx="10644739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/>
              <a:t>Cognitive Disability: </a:t>
            </a:r>
            <a:r>
              <a:rPr lang="en-US" sz="2400" dirty="0"/>
              <a:t>an umbrella term for any impairment in mental processing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Can occur at any age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Can affect one skill or many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Examples:</a:t>
            </a:r>
          </a:p>
          <a:p>
            <a:pPr marL="1714500" lvl="3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Attention Deficit Hyperactivity Disorder (ADHD)</a:t>
            </a:r>
          </a:p>
          <a:p>
            <a:pPr marL="1714500" lvl="3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Dyslexia</a:t>
            </a:r>
          </a:p>
          <a:p>
            <a:pPr marL="1714500" lvl="3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Traumatic Brain Injury (TBI)</a:t>
            </a:r>
          </a:p>
          <a:p>
            <a:pPr marL="1714500" lvl="3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Neurocognitive disorders like Alzheimer’s Disease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D83F8C-54ED-7F5C-E191-DB81437B1DDA}"/>
              </a:ext>
            </a:extLst>
          </p:cNvPr>
          <p:cNvSpPr txBox="1"/>
          <p:nvPr/>
        </p:nvSpPr>
        <p:spPr>
          <a:xfrm>
            <a:off x="5905099" y="6374058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12226B"/>
                </a:solidFill>
              </a:rPr>
              <a:t>(</a:t>
            </a:r>
            <a:r>
              <a:rPr lang="en-US" sz="1200" dirty="0" err="1">
                <a:solidFill>
                  <a:srgbClr val="12226B"/>
                </a:solidFill>
              </a:rPr>
              <a:t>Neurolaunch</a:t>
            </a:r>
            <a:r>
              <a:rPr lang="en-US" sz="1200" dirty="0">
                <a:solidFill>
                  <a:srgbClr val="12226B"/>
                </a:solidFill>
              </a:rPr>
              <a:t>, 2026)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09528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53760-C62B-C718-75DA-920F92A01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F499F0E-57DB-484C-559A-AD979F370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460606" y="5958038"/>
            <a:ext cx="3580598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31A0DA-8D81-0B80-BED4-0C0249CD7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Definitions: Intellectual Disability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42C8A5-76B3-38D0-1A2C-AA0489F97561}"/>
              </a:ext>
            </a:extLst>
          </p:cNvPr>
          <p:cNvSpPr txBox="1"/>
          <p:nvPr/>
        </p:nvSpPr>
        <p:spPr>
          <a:xfrm>
            <a:off x="838199" y="1866862"/>
            <a:ext cx="10644739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/>
              <a:t>Intellectual Disability: </a:t>
            </a:r>
            <a:r>
              <a:rPr lang="en-US" sz="2400" dirty="0"/>
              <a:t>a specific diagnosis that involves limitations in both intellectual functioning and adaptive behavior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Under the umbrella of Cognitive Disability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Usually diagnosed before the individual turns 18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Often diagnoses will include severity level</a:t>
            </a:r>
          </a:p>
          <a:p>
            <a:pPr marL="1257300" lvl="2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Examples:</a:t>
            </a:r>
          </a:p>
          <a:p>
            <a:pPr marL="1714500" lvl="3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Down Syndrome</a:t>
            </a:r>
          </a:p>
          <a:p>
            <a:pPr marL="1714500" lvl="3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Fetal Alcohol Syndrome (under Fetal Alcohol Spectrum Disorder)</a:t>
            </a:r>
          </a:p>
          <a:p>
            <a:pPr marL="1714500" lvl="3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Fragile X Syndrome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4C45E-17E8-A4E6-B44B-0526F5F3A1C1}"/>
              </a:ext>
            </a:extLst>
          </p:cNvPr>
          <p:cNvSpPr txBox="1"/>
          <p:nvPr/>
        </p:nvSpPr>
        <p:spPr>
          <a:xfrm>
            <a:off x="5905099" y="6374058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12226B"/>
                </a:solidFill>
              </a:rPr>
              <a:t>(</a:t>
            </a:r>
            <a:r>
              <a:rPr lang="en-US" sz="1200" dirty="0" err="1">
                <a:solidFill>
                  <a:srgbClr val="12226B"/>
                </a:solidFill>
              </a:rPr>
              <a:t>Neurolaunch</a:t>
            </a:r>
            <a:r>
              <a:rPr lang="en-US" sz="1200" dirty="0">
                <a:solidFill>
                  <a:srgbClr val="12226B"/>
                </a:solidFill>
              </a:rPr>
              <a:t>, 2026; CDC, 2026)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48618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56F3E-712F-9C77-F3F6-906AAA6AA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5CF24A8-29B3-2BAF-D08C-1F3F4B61E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460606" y="5958038"/>
            <a:ext cx="3580598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7EA67-DE18-26E6-A7A0-294E5F3D2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 Syndrome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3E3D35-149A-04EC-D9AF-7FEE37949A7C}"/>
              </a:ext>
            </a:extLst>
          </p:cNvPr>
          <p:cNvSpPr txBox="1"/>
          <p:nvPr/>
        </p:nvSpPr>
        <p:spPr>
          <a:xfrm>
            <a:off x="838199" y="1866862"/>
            <a:ext cx="1064473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/>
              <a:t>Down Syndrome</a:t>
            </a:r>
            <a:r>
              <a:rPr lang="en-US" sz="2400" dirty="0"/>
              <a:t> is a disorder caused by an extra chromosome.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The range of cognitive ability can vary widely.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People with Down Syndrome commonly have problems with: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Memory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Learning new things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Focusing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Thinking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7EE6BE-CDD7-5076-4FE7-3DFCD17D4A19}"/>
              </a:ext>
            </a:extLst>
          </p:cNvPr>
          <p:cNvSpPr txBox="1"/>
          <p:nvPr/>
        </p:nvSpPr>
        <p:spPr>
          <a:xfrm>
            <a:off x="5905099" y="6374058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12226B"/>
                </a:solidFill>
              </a:rPr>
              <a:t>(</a:t>
            </a:r>
            <a:r>
              <a:rPr lang="en-US" sz="1200" dirty="0" err="1">
                <a:solidFill>
                  <a:srgbClr val="12226B"/>
                </a:solidFill>
              </a:rPr>
              <a:t>Neurolaunch</a:t>
            </a:r>
            <a:r>
              <a:rPr lang="en-US" sz="1200" dirty="0">
                <a:solidFill>
                  <a:srgbClr val="12226B"/>
                </a:solidFill>
              </a:rPr>
              <a:t>, 2024; CDC, 2026)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34112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491A8-1FEC-05D7-FAD1-1F13BCD92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6847335-B8CB-BC55-08ED-A10A6292B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460606" y="5958038"/>
            <a:ext cx="3580598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CAF001-0EB6-8321-58DE-6DBB5C327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Fetal Alcohol Syndrome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A0DEDB-DBD6-2F37-6BD9-9E2CE6CB1284}"/>
              </a:ext>
            </a:extLst>
          </p:cNvPr>
          <p:cNvSpPr txBox="1"/>
          <p:nvPr/>
        </p:nvSpPr>
        <p:spPr>
          <a:xfrm>
            <a:off x="838199" y="1866862"/>
            <a:ext cx="10644739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/>
              <a:t>Fetal Alcohol Syndrome</a:t>
            </a:r>
            <a:r>
              <a:rPr lang="en-US" sz="2400" dirty="0"/>
              <a:t> is a condition under the umbrella of Fetal Alcohol Spectrum Disorder (FASD).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Fetal Alcohol Syndrome represents the most severe end of FASD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People with Fetal Alcohol Syndrome commonly have problems with: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Central nervous system and physical growth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Learning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Memory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Attention span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Communication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EB3F68-AF3B-BBF3-B336-2D526C8F6640}"/>
              </a:ext>
            </a:extLst>
          </p:cNvPr>
          <p:cNvSpPr txBox="1"/>
          <p:nvPr/>
        </p:nvSpPr>
        <p:spPr>
          <a:xfrm>
            <a:off x="5905099" y="6374058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12226B"/>
                </a:solidFill>
              </a:rPr>
              <a:t>(</a:t>
            </a:r>
            <a:r>
              <a:rPr lang="en-US" sz="1200" dirty="0" err="1">
                <a:solidFill>
                  <a:srgbClr val="12226B"/>
                </a:solidFill>
              </a:rPr>
              <a:t>Neurolaunch</a:t>
            </a:r>
            <a:r>
              <a:rPr lang="en-US" sz="1200" dirty="0">
                <a:solidFill>
                  <a:srgbClr val="12226B"/>
                </a:solidFill>
              </a:rPr>
              <a:t>, 2026; CDC, 2026)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59918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B1A6B-6432-353E-3F6E-166016A11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CB4C5B3-E342-7D33-BEC6-560DD0105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460606" y="5958038"/>
            <a:ext cx="3580598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7FCEF-9DCF-FEC7-79CC-FEEA65C87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Fragile X Syndrome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80AD00-9CBB-44A4-AA2A-3EE37E597E57}"/>
              </a:ext>
            </a:extLst>
          </p:cNvPr>
          <p:cNvSpPr txBox="1"/>
          <p:nvPr/>
        </p:nvSpPr>
        <p:spPr>
          <a:xfrm>
            <a:off x="838199" y="1866862"/>
            <a:ext cx="1064473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/>
              <a:t>Fragile X Syndrome</a:t>
            </a:r>
            <a:r>
              <a:rPr lang="en-US" sz="2400" dirty="0"/>
              <a:t> is the most common inherited cause of intellectual disability.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One in three people with Fragile X Syndrome also lives with Autism.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People with Fragile X Syndrome may have behaviors like: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Sensory sensitivities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Difficulty with eye contact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Insistence on routine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9A1417-D80A-8421-DD62-AFEF0354EE5D}"/>
              </a:ext>
            </a:extLst>
          </p:cNvPr>
          <p:cNvSpPr txBox="1"/>
          <p:nvPr/>
        </p:nvSpPr>
        <p:spPr>
          <a:xfrm>
            <a:off x="5905099" y="6374058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12226B"/>
                </a:solidFill>
              </a:rPr>
              <a:t>(</a:t>
            </a:r>
            <a:r>
              <a:rPr lang="en-US" sz="1200" dirty="0" err="1">
                <a:solidFill>
                  <a:srgbClr val="12226B"/>
                </a:solidFill>
              </a:rPr>
              <a:t>Neurolaunch</a:t>
            </a:r>
            <a:r>
              <a:rPr lang="en-US" sz="1200" dirty="0">
                <a:solidFill>
                  <a:srgbClr val="12226B"/>
                </a:solidFill>
              </a:rPr>
              <a:t>, 2026; CDC, 2026)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68998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AE7E9-B3E2-6C66-6161-2704D96DD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794FF-7CB0-22F0-2AB7-5AF60E672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Developmental Disabilities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8C7C01-8B2C-A8EE-449D-FE8023B1E417}"/>
              </a:ext>
            </a:extLst>
          </p:cNvPr>
          <p:cNvSpPr txBox="1"/>
          <p:nvPr/>
        </p:nvSpPr>
        <p:spPr>
          <a:xfrm>
            <a:off x="838200" y="1866862"/>
            <a:ext cx="1003834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Non-Intellectual Developmental Disabilities: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Autism Spectrum Disorder (ASD)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Cerebral Palsy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Epilepsy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Muscular Dystrophy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Tourette Syndrome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A279B4-A6CB-7F0B-6AB2-DC2E636F11CC}"/>
              </a:ext>
            </a:extLst>
          </p:cNvPr>
          <p:cNvSpPr txBox="1"/>
          <p:nvPr/>
        </p:nvSpPr>
        <p:spPr>
          <a:xfrm>
            <a:off x="178067" y="6373625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2226B"/>
                </a:solidFill>
              </a:rPr>
              <a:t>(Reference and User Services Association, 2020)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30834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2775F-48DB-32D6-9AA6-71DF2CA1D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331ED-FB19-C42B-20DD-3FC7ADEB1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Developmental Disabilities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5FE0F9-2B6A-E8F4-53BB-2C9127EF648D}"/>
              </a:ext>
            </a:extLst>
          </p:cNvPr>
          <p:cNvSpPr txBox="1"/>
          <p:nvPr/>
        </p:nvSpPr>
        <p:spPr>
          <a:xfrm>
            <a:off x="838200" y="1866862"/>
            <a:ext cx="1003834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Non-Intellectual Developmental Disabilities: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Autism Spectrum Disorder (ASD)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Cerebral Palsy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Epilepsy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Muscular Dystrophy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Tourette Syndrome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FD03F9-A9FD-E4D1-803E-01D95548F1FF}"/>
              </a:ext>
            </a:extLst>
          </p:cNvPr>
          <p:cNvSpPr txBox="1"/>
          <p:nvPr/>
        </p:nvSpPr>
        <p:spPr>
          <a:xfrm>
            <a:off x="178067" y="6373625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2226B"/>
                </a:solidFill>
              </a:rPr>
              <a:t>(CDC, 2026)</a:t>
            </a:r>
            <a:endParaRPr lang="en-US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4DCEBE-2F9B-DFFF-EEEA-FD09626B10CD}"/>
              </a:ext>
            </a:extLst>
          </p:cNvPr>
          <p:cNvSpPr/>
          <p:nvPr/>
        </p:nvSpPr>
        <p:spPr>
          <a:xfrm>
            <a:off x="7127310" y="1866862"/>
            <a:ext cx="4886623" cy="478376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t" anchorCtr="0"/>
          <a:lstStyle/>
          <a:p>
            <a:pPr algn="ctr">
              <a:spcAft>
                <a:spcPts val="1800"/>
              </a:spcAft>
            </a:pPr>
            <a:r>
              <a:rPr lang="en-US" sz="2400" dirty="0">
                <a:solidFill>
                  <a:schemeClr val="tx2"/>
                </a:solidFill>
              </a:rPr>
              <a:t>Autism Spectrum Disorder (ASD)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Caused by differences in the brain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Problems with social communication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Restricted or repetitive behaviors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Language, speech, learning delays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Potential co-occurring intellectual disability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C61B5C25-9835-E383-0FD0-70FF9F150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6695366" y="2487319"/>
            <a:ext cx="550740" cy="313149"/>
          </a:xfrm>
          <a:prstGeom prst="triangl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181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38F65-E3C2-0C1E-05CC-AE22C5DA7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86C2D-0DA7-D366-2199-19A309992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Developmental Disabilities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B31F0B-7D33-39B5-3BB6-8B8F80B83230}"/>
              </a:ext>
            </a:extLst>
          </p:cNvPr>
          <p:cNvSpPr txBox="1"/>
          <p:nvPr/>
        </p:nvSpPr>
        <p:spPr>
          <a:xfrm>
            <a:off x="838200" y="1866862"/>
            <a:ext cx="1003834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Non-Intellectual Developmental Disabilities: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Autism Spectrum Disorder (ASD)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Cerebral Palsy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Epilepsy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Muscular Dystrophy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Tourette Syndrome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0EF990-CBF5-F4E6-2F22-A653E7E17F35}"/>
              </a:ext>
            </a:extLst>
          </p:cNvPr>
          <p:cNvSpPr txBox="1"/>
          <p:nvPr/>
        </p:nvSpPr>
        <p:spPr>
          <a:xfrm>
            <a:off x="178067" y="6373625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2226B"/>
                </a:solidFill>
              </a:rPr>
              <a:t>(CDC, 2026)</a:t>
            </a:r>
            <a:endParaRPr lang="en-US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B7CF04-061E-88EC-3423-C9E658A10A7E}"/>
              </a:ext>
            </a:extLst>
          </p:cNvPr>
          <p:cNvSpPr/>
          <p:nvPr/>
        </p:nvSpPr>
        <p:spPr>
          <a:xfrm>
            <a:off x="7127310" y="1866862"/>
            <a:ext cx="4886623" cy="478376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t" anchorCtr="0"/>
          <a:lstStyle/>
          <a:p>
            <a:pPr algn="ctr">
              <a:spcAft>
                <a:spcPts val="1800"/>
              </a:spcAft>
            </a:pPr>
            <a:r>
              <a:rPr lang="en-US" sz="2400" dirty="0">
                <a:solidFill>
                  <a:schemeClr val="tx2"/>
                </a:solidFill>
              </a:rPr>
              <a:t>Cerebral Palsy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Impacts the brain and nervous system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Abnormal muscle tone, movement, and posture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Stiff muscles and exaggerated reflexes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E9848B2C-6B90-8F19-18D5-69B451FDD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6695366" y="2973800"/>
            <a:ext cx="550740" cy="313149"/>
          </a:xfrm>
          <a:prstGeom prst="triangl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714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EC210-1C41-7805-968B-855D3C2D3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5B101-FC01-26F0-3C33-9274097FD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Developmental Disabilities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06656-5EB6-DF4E-5273-0E55366AE9B1}"/>
              </a:ext>
            </a:extLst>
          </p:cNvPr>
          <p:cNvSpPr txBox="1"/>
          <p:nvPr/>
        </p:nvSpPr>
        <p:spPr>
          <a:xfrm>
            <a:off x="838200" y="1866862"/>
            <a:ext cx="1003834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Non-Intellectual Developmental Disabilities: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Autism Spectrum Disorder (ASD)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Cerebral Palsy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Epilepsy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Muscular Dystrophy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Tourette Syndrome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432CDB-82E5-A770-3DF5-7336CC5D0208}"/>
              </a:ext>
            </a:extLst>
          </p:cNvPr>
          <p:cNvSpPr txBox="1"/>
          <p:nvPr/>
        </p:nvSpPr>
        <p:spPr>
          <a:xfrm>
            <a:off x="178067" y="6373625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2226B"/>
                </a:solidFill>
              </a:rPr>
              <a:t>(CDC, 2026)</a:t>
            </a:r>
            <a:endParaRPr lang="en-US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C3431C-463C-5CA3-DA0A-B5486AF953DD}"/>
              </a:ext>
            </a:extLst>
          </p:cNvPr>
          <p:cNvSpPr/>
          <p:nvPr/>
        </p:nvSpPr>
        <p:spPr>
          <a:xfrm>
            <a:off x="7127310" y="1866862"/>
            <a:ext cx="4886623" cy="478376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t" anchorCtr="0"/>
          <a:lstStyle/>
          <a:p>
            <a:pPr algn="ctr">
              <a:spcAft>
                <a:spcPts val="1800"/>
              </a:spcAft>
            </a:pPr>
            <a:r>
              <a:rPr lang="en-US" sz="2400" dirty="0">
                <a:solidFill>
                  <a:schemeClr val="tx2"/>
                </a:solidFill>
              </a:rPr>
              <a:t>Epilepsy</a:t>
            </a:r>
          </a:p>
          <a:p>
            <a:pPr marL="8001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Generalized seizures involve the entire brain; others involve only parts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Some seizures are grand mal, others are subtle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Seizures may leave people confused, tired, anxious, nauseated</a:t>
            </a:r>
          </a:p>
          <a:p>
            <a:pPr algn="ctr">
              <a:spcBef>
                <a:spcPts val="1200"/>
              </a:spcBef>
            </a:pPr>
            <a:r>
              <a:rPr lang="en-US" sz="2000" b="1" dirty="0">
                <a:solidFill>
                  <a:schemeClr val="tx2"/>
                </a:solidFill>
              </a:rPr>
              <a:t>A seizure longer than five minutes is a medical emergency.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B008035-4023-019C-DBDB-FA6403715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6695366" y="3524540"/>
            <a:ext cx="550740" cy="313149"/>
          </a:xfrm>
          <a:prstGeom prst="triangl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567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1ADD0-9AD3-5623-65F5-AA2FBCF6F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600B6-90EE-A1DF-02FA-EF017D89B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Developmental Disabilities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32B2D5-D779-574B-FB2C-8D7242082EA6}"/>
              </a:ext>
            </a:extLst>
          </p:cNvPr>
          <p:cNvSpPr txBox="1"/>
          <p:nvPr/>
        </p:nvSpPr>
        <p:spPr>
          <a:xfrm>
            <a:off x="838200" y="1866862"/>
            <a:ext cx="1003834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Non-Intellectual Developmental Disabilities: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Autism Spectrum Disorder (ASD)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Cerebral Palsy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Epilepsy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Muscular Dystrophy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Tourette Syndrome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189855-D8FA-3DF5-56B2-8F003F547BF3}"/>
              </a:ext>
            </a:extLst>
          </p:cNvPr>
          <p:cNvSpPr txBox="1"/>
          <p:nvPr/>
        </p:nvSpPr>
        <p:spPr>
          <a:xfrm>
            <a:off x="178067" y="6373625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2226B"/>
                </a:solidFill>
              </a:rPr>
              <a:t>(CDC, 2026)</a:t>
            </a:r>
            <a:endParaRPr lang="en-US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A56C8B-28EF-A402-2E8A-493DFBD427C2}"/>
              </a:ext>
            </a:extLst>
          </p:cNvPr>
          <p:cNvSpPr/>
          <p:nvPr/>
        </p:nvSpPr>
        <p:spPr>
          <a:xfrm>
            <a:off x="7127310" y="1866862"/>
            <a:ext cx="4886623" cy="478376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t" anchorCtr="0"/>
          <a:lstStyle/>
          <a:p>
            <a:pPr algn="ctr">
              <a:spcAft>
                <a:spcPts val="1800"/>
              </a:spcAft>
            </a:pPr>
            <a:r>
              <a:rPr lang="en-US" sz="2400" dirty="0">
                <a:solidFill>
                  <a:schemeClr val="tx2"/>
                </a:solidFill>
              </a:rPr>
              <a:t>Muscular Dystrophy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More than 30 disabilities that weaken skeletal muscles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Severity will vary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Progressive difficulty walking or climbing stairs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Muscle weakness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Frequent falls or clumsiness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Difficulty breathing or swallowing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7C94CD51-935F-2C48-5578-1514F5C1B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6695366" y="4102168"/>
            <a:ext cx="550740" cy="313149"/>
          </a:xfrm>
          <a:prstGeom prst="triangl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519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0381A-B2EC-0607-40EF-D3101F62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FE2CC-C2DD-AC54-232A-ADFC8F37A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Developmental Disabilities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F35FDA-84A1-DCA9-0BEE-D0424F323E2D}"/>
              </a:ext>
            </a:extLst>
          </p:cNvPr>
          <p:cNvSpPr txBox="1"/>
          <p:nvPr/>
        </p:nvSpPr>
        <p:spPr>
          <a:xfrm>
            <a:off x="838200" y="1866862"/>
            <a:ext cx="1003834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Non-Intellectual Developmental Disabilities: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Autism Spectrum Disorder (ASD)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Cerebral Palsy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Epilepsy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Muscular Dystrophy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Tourette Syndrome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D8A770-C639-7089-C207-D64B01991266}"/>
              </a:ext>
            </a:extLst>
          </p:cNvPr>
          <p:cNvSpPr txBox="1"/>
          <p:nvPr/>
        </p:nvSpPr>
        <p:spPr>
          <a:xfrm>
            <a:off x="178067" y="6373625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2226B"/>
                </a:solidFill>
              </a:rPr>
              <a:t>(CDC, 2026)</a:t>
            </a:r>
            <a:endParaRPr lang="en-US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B8AB15-6932-1D69-A814-E8B471C05F9F}"/>
              </a:ext>
            </a:extLst>
          </p:cNvPr>
          <p:cNvSpPr/>
          <p:nvPr/>
        </p:nvSpPr>
        <p:spPr>
          <a:xfrm>
            <a:off x="7127310" y="1866862"/>
            <a:ext cx="4886623" cy="478376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t" anchorCtr="0"/>
          <a:lstStyle/>
          <a:p>
            <a:pPr algn="ctr">
              <a:spcAft>
                <a:spcPts val="1800"/>
              </a:spcAft>
            </a:pPr>
            <a:r>
              <a:rPr lang="en-US" sz="2400" dirty="0">
                <a:solidFill>
                  <a:schemeClr val="tx2"/>
                </a:solidFill>
              </a:rPr>
              <a:t>Tourette Syndrome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Impacts the brain and nervous system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Sudden, involuntary movements or sounds, called tics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Tics can be simple or complex</a:t>
            </a:r>
          </a:p>
          <a:p>
            <a:pPr marL="8001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Not often severe enough to prevent someone from attending school or work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69457DB-E715-1626-81A6-693E0101E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6695366" y="4512683"/>
            <a:ext cx="550740" cy="313149"/>
          </a:xfrm>
          <a:prstGeom prst="triangl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096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F788E-F9C5-1EE0-BB96-1BBF87148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74F9-F561-C01E-AF69-55762062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Time!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72C4B3-2B48-A642-4E83-83CCB6172F25}"/>
              </a:ext>
            </a:extLst>
          </p:cNvPr>
          <p:cNvSpPr txBox="1"/>
          <p:nvPr/>
        </p:nvSpPr>
        <p:spPr>
          <a:xfrm>
            <a:off x="705852" y="1850618"/>
            <a:ext cx="7976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400" dirty="0"/>
              <a:t>What is wrong with this diagram?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950E1F-B801-9D78-EA05-3E7452839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29808" y="5912285"/>
            <a:ext cx="3594970" cy="649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9806A6C-36CF-629D-4AF5-8B7E05E8B326}"/>
              </a:ext>
            </a:extLst>
          </p:cNvPr>
          <p:cNvSpPr/>
          <p:nvPr/>
        </p:nvSpPr>
        <p:spPr>
          <a:xfrm>
            <a:off x="5556186" y="2081354"/>
            <a:ext cx="2743200" cy="2743200"/>
          </a:xfrm>
          <a:prstGeom prst="ellipse">
            <a:avLst/>
          </a:prstGeom>
          <a:solidFill>
            <a:schemeClr val="accent4">
              <a:lumMod val="20000"/>
              <a:lumOff val="80000"/>
              <a:alpha val="7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dirty="0">
                <a:solidFill>
                  <a:srgbClr val="89317D"/>
                </a:solidFill>
              </a:rPr>
              <a:t>Developmental Disabilities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801612A-B59B-2AB4-5CFB-644426B2D283}"/>
              </a:ext>
            </a:extLst>
          </p:cNvPr>
          <p:cNvSpPr/>
          <p:nvPr/>
        </p:nvSpPr>
        <p:spPr>
          <a:xfrm>
            <a:off x="7919187" y="2196819"/>
            <a:ext cx="2743200" cy="2743200"/>
          </a:xfrm>
          <a:prstGeom prst="ellipse">
            <a:avLst/>
          </a:prstGeom>
          <a:solidFill>
            <a:schemeClr val="tx2">
              <a:lumMod val="10000"/>
              <a:lumOff val="90000"/>
              <a:alpha val="70000"/>
            </a:schemeClr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Cognitive Disabilities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F7563AC-2CC6-74F4-207B-6F69E0ED45EF}"/>
              </a:ext>
            </a:extLst>
          </p:cNvPr>
          <p:cNvSpPr/>
          <p:nvPr/>
        </p:nvSpPr>
        <p:spPr>
          <a:xfrm>
            <a:off x="6547587" y="3790680"/>
            <a:ext cx="2743200" cy="2743200"/>
          </a:xfrm>
          <a:prstGeom prst="ellipse">
            <a:avLst/>
          </a:prstGeom>
          <a:solidFill>
            <a:schemeClr val="accent5">
              <a:lumMod val="20000"/>
              <a:lumOff val="80000"/>
              <a:alpha val="7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Intellectual Disabilities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7912AF3-1783-B543-828E-73772BE5A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56186" y="2086993"/>
            <a:ext cx="2743200" cy="2743200"/>
          </a:xfrm>
          <a:prstGeom prst="ellipse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dirty="0">
              <a:solidFill>
                <a:srgbClr val="89317D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5262076-B0F2-D8A1-C5AF-167BC788C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19187" y="2196819"/>
            <a:ext cx="2743200" cy="2743200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949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D221C-4ACF-4DBA-E4CC-781863D75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BC2F6-BE43-74AB-4A00-96D0A78AA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Time!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74C34C-851D-868B-978F-92F9B3EA8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8208" y="5912284"/>
            <a:ext cx="3594970" cy="649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90C8E75-C5E8-636A-5595-D28C5AEDC5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11037" y="1906336"/>
            <a:ext cx="4297680" cy="4297680"/>
          </a:xfrm>
          <a:prstGeom prst="ellipse">
            <a:avLst/>
          </a:prstGeom>
          <a:solidFill>
            <a:schemeClr val="accent4">
              <a:lumMod val="20000"/>
              <a:lumOff val="80000"/>
              <a:alpha val="70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45720" rtlCol="0" anchor="ctr" anchorCtr="0"/>
          <a:lstStyle/>
          <a:p>
            <a:endParaRPr lang="en-US" sz="2800" dirty="0">
              <a:solidFill>
                <a:srgbClr val="89317D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212A968-BBD7-0D13-04AE-19578545D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59877" y="1964583"/>
            <a:ext cx="4297680" cy="4297680"/>
          </a:xfrm>
          <a:prstGeom prst="ellipse">
            <a:avLst/>
          </a:prstGeom>
          <a:solidFill>
            <a:schemeClr val="tx2">
              <a:lumMod val="10000"/>
              <a:lumOff val="90000"/>
              <a:alpha val="70000"/>
            </a:schemeClr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0" rtlCol="0" anchor="t" anchorCtr="0"/>
          <a:lstStyle/>
          <a:p>
            <a:pPr algn="r"/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2FA298F-AEE1-303A-0600-7F44C6BF6A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11037" y="1906336"/>
            <a:ext cx="4297680" cy="4297680"/>
          </a:xfrm>
          <a:prstGeom prst="ellipse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45720" rtlCol="0" anchor="ctr" anchorCtr="0"/>
          <a:lstStyle/>
          <a:p>
            <a:endParaRPr lang="en-US" sz="2800" dirty="0">
              <a:solidFill>
                <a:srgbClr val="89317D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F70D40-3A6C-20FD-26B2-90D9A447C0E6}"/>
              </a:ext>
            </a:extLst>
          </p:cNvPr>
          <p:cNvSpPr txBox="1"/>
          <p:nvPr/>
        </p:nvSpPr>
        <p:spPr>
          <a:xfrm>
            <a:off x="2711037" y="3684607"/>
            <a:ext cx="2726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Developmental Disabilities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B1B38C-52D6-B900-839D-42284ABF152F}"/>
              </a:ext>
            </a:extLst>
          </p:cNvPr>
          <p:cNvSpPr txBox="1"/>
          <p:nvPr/>
        </p:nvSpPr>
        <p:spPr>
          <a:xfrm>
            <a:off x="6675136" y="2731788"/>
            <a:ext cx="210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</a:rPr>
              <a:t>Cognitive Disabilities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DFB10F3-5244-11B7-152A-D2BB23A35150}"/>
              </a:ext>
            </a:extLst>
          </p:cNvPr>
          <p:cNvSpPr/>
          <p:nvPr/>
        </p:nvSpPr>
        <p:spPr>
          <a:xfrm>
            <a:off x="5511800" y="3562785"/>
            <a:ext cx="2286000" cy="2286000"/>
          </a:xfrm>
          <a:prstGeom prst="ellipse">
            <a:avLst/>
          </a:prstGeom>
          <a:solidFill>
            <a:schemeClr val="accent5">
              <a:lumMod val="20000"/>
              <a:lumOff val="80000"/>
              <a:alpha val="70000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Intellectual Disabilities</a:t>
            </a:r>
          </a:p>
        </p:txBody>
      </p:sp>
    </p:spTree>
    <p:extLst>
      <p:ext uri="{BB962C8B-B14F-4D97-AF65-F5344CB8AC3E}">
        <p14:creationId xmlns:p14="http://schemas.microsoft.com/office/powerpoint/2010/main" val="35044023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9C181-6035-61D6-D017-90C2C6B00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9A79F-6AC8-369E-9C61-BD8E373F4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Distinctions and Expectations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8CC526-D437-E8B4-674A-3A09543A2640}"/>
              </a:ext>
            </a:extLst>
          </p:cNvPr>
          <p:cNvSpPr txBox="1"/>
          <p:nvPr/>
        </p:nvSpPr>
        <p:spPr>
          <a:xfrm>
            <a:off x="705852" y="2126191"/>
            <a:ext cx="7976135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600" dirty="0"/>
              <a:t>Why bother to make distinctions between types of disabilities?</a:t>
            </a:r>
          </a:p>
          <a:p>
            <a:pPr>
              <a:spcAft>
                <a:spcPts val="1800"/>
              </a:spcAft>
            </a:pPr>
            <a:r>
              <a:rPr lang="en-US" sz="3600" dirty="0"/>
              <a:t>Have you learned something you weren’t expecting so far?</a:t>
            </a:r>
          </a:p>
        </p:txBody>
      </p:sp>
    </p:spTree>
    <p:extLst>
      <p:ext uri="{BB962C8B-B14F-4D97-AF65-F5344CB8AC3E}">
        <p14:creationId xmlns:p14="http://schemas.microsoft.com/office/powerpoint/2010/main" val="3617079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53542-7D20-27B2-35E4-AA4F9647D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FA341-D47E-C262-4564-E61F151E8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Person-First Language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76179F-61A9-EC35-79B1-17EA3D2D7BDC}"/>
              </a:ext>
            </a:extLst>
          </p:cNvPr>
          <p:cNvSpPr txBox="1"/>
          <p:nvPr/>
        </p:nvSpPr>
        <p:spPr>
          <a:xfrm>
            <a:off x="838200" y="1866862"/>
            <a:ext cx="100383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Levels of severity and IQ are diagnostic information. They do not promote dignity, autonomy, or respect for the individual.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When you are talking to or about people, use </a:t>
            </a:r>
            <a:r>
              <a:rPr lang="en-US" sz="2400" b="1" dirty="0"/>
              <a:t>Person-First Language</a:t>
            </a:r>
            <a:r>
              <a:rPr lang="en-US" sz="2400" dirty="0"/>
              <a:t>: 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She lives with cerebral palsy and uses a wheelchair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He was born with Down Syndrome and has some hearing loss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Avoid: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He’s a high-functioning Autistic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She’s living with a birth defect that keeps her bedbound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399A77-6D02-2E0F-95D2-15417B74A0A4}"/>
              </a:ext>
            </a:extLst>
          </p:cNvPr>
          <p:cNvSpPr txBox="1"/>
          <p:nvPr/>
        </p:nvSpPr>
        <p:spPr>
          <a:xfrm>
            <a:off x="178067" y="6373625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2226B"/>
                </a:solidFill>
              </a:rPr>
              <a:t>(NIH, 2025)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80593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BF1C8-1E37-E9D2-D3AD-997B67442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64192-99E4-39A5-E81B-F1672B423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Communication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2886913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E8AEB8A-CC18-0D50-2002-D0C92DB1D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04" y="269508"/>
            <a:ext cx="11905488" cy="6318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67477E-F41F-CA28-DC4E-3E143F07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Video: Building Bridges: Interacting with Adults who Have Developmental Disabilities</a:t>
            </a:r>
          </a:p>
        </p:txBody>
      </p:sp>
      <p:pic>
        <p:nvPicPr>
          <p:cNvPr id="5" name="Online Media 4" title="Building Bridges: Interacting with Adults Who Have Developmental Disabilities">
            <a:hlinkClick r:id="" action="ppaction://media"/>
            <a:extLst>
              <a:ext uri="{FF2B5EF4-FFF2-40B4-BE49-F238E27FC236}">
                <a16:creationId xmlns:a16="http://schemas.microsoft.com/office/drawing/2014/main" id="{A21443EA-C37F-E3E6-D0DA-1EF7C9A4285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20859" y="269508"/>
            <a:ext cx="10632941" cy="60029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E9BCCF-DFA2-0CA7-1B0D-2A85579500CE}"/>
              </a:ext>
            </a:extLst>
          </p:cNvPr>
          <p:cNvSpPr txBox="1"/>
          <p:nvPr/>
        </p:nvSpPr>
        <p:spPr>
          <a:xfrm>
            <a:off x="5072510" y="6407110"/>
            <a:ext cx="69950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rgbClr val="12226B"/>
                </a:solidFill>
              </a:rPr>
              <a:t>Cleveland Clinic Video: “</a:t>
            </a:r>
            <a:r>
              <a:rPr lang="en-US" sz="1200" dirty="0">
                <a:solidFill>
                  <a:srgbClr val="12226B"/>
                </a:solidFill>
                <a:hlinkClick r:id="rId4"/>
              </a:rPr>
              <a:t>Building Bridges: Interacting with Adults Who Have Developmental Disabilities</a:t>
            </a:r>
            <a:r>
              <a:rPr lang="en-US" sz="1200" dirty="0">
                <a:solidFill>
                  <a:srgbClr val="12226B"/>
                </a:solidFill>
              </a:rPr>
              <a:t>”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8248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FC0EB-8D8D-4F24-2CE9-F43F533B3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F156029-FA85-4B9E-47F9-12F19AD4B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Types of Communication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6EDA8C-26FC-0ACF-0A5B-0B5C990733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Verbal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06353A4-59DA-5ABD-AF41-92DDBD282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020" y="2560655"/>
            <a:ext cx="5304556" cy="344660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Includes spoken, written, and signed language.</a:t>
            </a:r>
          </a:p>
          <a:p>
            <a:pPr>
              <a:lnSpc>
                <a:spcPct val="100000"/>
              </a:lnSpc>
            </a:pPr>
            <a:r>
              <a:rPr lang="en-US" sz="2400" b="1" dirty="0"/>
              <a:t>Receptive: </a:t>
            </a:r>
            <a:r>
              <a:rPr lang="en-US" sz="2400" dirty="0"/>
              <a:t>the ability to understand words and sentences; the “input”</a:t>
            </a:r>
          </a:p>
          <a:p>
            <a:pPr>
              <a:lnSpc>
                <a:spcPct val="100000"/>
              </a:lnSpc>
            </a:pPr>
            <a:r>
              <a:rPr lang="en-US" sz="2400" b="1" dirty="0"/>
              <a:t>Expressive: </a:t>
            </a:r>
            <a:r>
              <a:rPr lang="en-US" sz="2400" dirty="0"/>
              <a:t>the ability to communicate thoughts and feelings; the “output”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16C565D-CC83-576D-FF7F-C833DAA4CE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20050" y="1681163"/>
            <a:ext cx="4935338" cy="823912"/>
          </a:xfrm>
        </p:spPr>
        <p:txBody>
          <a:bodyPr/>
          <a:lstStyle/>
          <a:p>
            <a:r>
              <a:rPr lang="en-US" dirty="0"/>
              <a:t>Non-Verbal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EAAC53A-25F4-6600-2799-92B9A933E1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20050" y="2560655"/>
            <a:ext cx="5592277" cy="344660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dirty="0"/>
              <a:t>Body language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Facial expressions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Gestures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Eye contact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2B9E29-8FE5-76A3-5EB0-09EFC01CF788}"/>
              </a:ext>
            </a:extLst>
          </p:cNvPr>
          <p:cNvSpPr txBox="1"/>
          <p:nvPr/>
        </p:nvSpPr>
        <p:spPr>
          <a:xfrm>
            <a:off x="197318" y="6161870"/>
            <a:ext cx="2871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2226B"/>
                </a:solidFill>
              </a:rPr>
              <a:t>(Max Planck Institute for Human Cognitive and Brain Sciences, 2021)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86188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414D3-A5CF-4566-8D1D-63BA34580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AC2A2-E4CE-58C7-889B-E108036C1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Differences and Disorders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0B76BE-6362-21BA-2A14-64EDE6419B50}"/>
              </a:ext>
            </a:extLst>
          </p:cNvPr>
          <p:cNvSpPr txBox="1"/>
          <p:nvPr/>
        </p:nvSpPr>
        <p:spPr>
          <a:xfrm>
            <a:off x="838200" y="2695073"/>
            <a:ext cx="10515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sz="2400" b="1" dirty="0"/>
              <a:t>Communication Difference</a:t>
            </a:r>
            <a:r>
              <a:rPr lang="en-US" sz="2400" dirty="0"/>
              <a:t>: a way to communicate that is different from verbal speech and hearing.</a:t>
            </a:r>
          </a:p>
          <a:p>
            <a:pPr>
              <a:spcAft>
                <a:spcPts val="2400"/>
              </a:spcAft>
            </a:pPr>
            <a:r>
              <a:rPr lang="en-US" sz="2400" b="1" dirty="0"/>
              <a:t>Communication Disorder</a:t>
            </a:r>
            <a:r>
              <a:rPr lang="en-US" sz="2400" dirty="0"/>
              <a:t>: an illness or condition that impacts a person’s ability to communicate, which may or may not respond to treatment or progress over time.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FD023C-C775-FF2E-D643-4A5F6862E118}"/>
              </a:ext>
            </a:extLst>
          </p:cNvPr>
          <p:cNvSpPr txBox="1"/>
          <p:nvPr/>
        </p:nvSpPr>
        <p:spPr>
          <a:xfrm>
            <a:off x="178067" y="6373625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2226B"/>
                </a:solidFill>
              </a:rPr>
              <a:t>(American Speech-Language-Hearing Association, 1993)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89223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FC294-F22E-87E6-5DB3-22F4F0500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4CCDBC1-E135-9362-6459-E6DC5110E5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460606" y="5958038"/>
            <a:ext cx="3580598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437154-DFBF-825B-7B21-39F6BFE9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Developmental Communication Disorders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06F618-6961-A798-196C-F45704990F06}"/>
              </a:ext>
            </a:extLst>
          </p:cNvPr>
          <p:cNvSpPr txBox="1"/>
          <p:nvPr/>
        </p:nvSpPr>
        <p:spPr>
          <a:xfrm>
            <a:off x="838200" y="2413337"/>
            <a:ext cx="10515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Social Communication Disorder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Language Disorders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Speech Sound Disorders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Stuttering (Childhood-onset Fluency Disorder)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DB4FD0-EA8D-8ACE-A91C-5F9F052E5208}"/>
              </a:ext>
            </a:extLst>
          </p:cNvPr>
          <p:cNvSpPr txBox="1"/>
          <p:nvPr/>
        </p:nvSpPr>
        <p:spPr>
          <a:xfrm>
            <a:off x="1639503" y="5958038"/>
            <a:ext cx="891299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Note: </a:t>
            </a:r>
            <a:r>
              <a:rPr lang="en-US" dirty="0"/>
              <a:t>Communication ability levels may vary even among people with the same diagnoses or communication differences</a:t>
            </a:r>
          </a:p>
        </p:txBody>
      </p:sp>
    </p:spTree>
    <p:extLst>
      <p:ext uri="{BB962C8B-B14F-4D97-AF65-F5344CB8AC3E}">
        <p14:creationId xmlns:p14="http://schemas.microsoft.com/office/powerpoint/2010/main" val="41598835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99D-E31F-6C9A-AFFA-FEFA6E61D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25795-E291-3C3A-1C29-22D993093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That Support Communication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1023A4-D3A1-D1A2-C669-55EEBEAB2B3C}"/>
              </a:ext>
            </a:extLst>
          </p:cNvPr>
          <p:cNvSpPr txBox="1"/>
          <p:nvPr/>
        </p:nvSpPr>
        <p:spPr>
          <a:xfrm>
            <a:off x="838200" y="1934678"/>
            <a:ext cx="10515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/>
              <a:t>Augmentative </a:t>
            </a:r>
            <a:r>
              <a:rPr lang="en-US" sz="2400" dirty="0"/>
              <a:t>communication devices supplement existing speech.</a:t>
            </a:r>
          </a:p>
          <a:p>
            <a:pPr>
              <a:spcAft>
                <a:spcPts val="1200"/>
              </a:spcAft>
            </a:pPr>
            <a:r>
              <a:rPr lang="en-US" sz="2400" b="1" dirty="0"/>
              <a:t>Alternative </a:t>
            </a:r>
            <a:r>
              <a:rPr lang="en-US" sz="2400" dirty="0"/>
              <a:t>communication devices are used when speech is not present or functional.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When someone uses AAC: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Learn about the device or method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Tailor your questions to their experience level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Slow down, allow for silence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Do not touch any accessibility tool without that person’s permission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C89B67-761F-E7DE-4A97-2080B3E7BDE0}"/>
              </a:ext>
            </a:extLst>
          </p:cNvPr>
          <p:cNvSpPr txBox="1"/>
          <p:nvPr/>
        </p:nvSpPr>
        <p:spPr>
          <a:xfrm>
            <a:off x="178067" y="6373625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2226B"/>
                </a:solidFill>
              </a:rPr>
              <a:t>(American Speech-Language-Hearing Association, n.d.)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37418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C8A80-DC39-0399-AE99-9995A885B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040A8-36E7-C1FF-93A9-A6662A711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AAC Devices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F39134-DCB3-399D-5AF7-22E1D9E96DB1}"/>
              </a:ext>
            </a:extLst>
          </p:cNvPr>
          <p:cNvSpPr txBox="1"/>
          <p:nvPr/>
        </p:nvSpPr>
        <p:spPr>
          <a:xfrm>
            <a:off x="838200" y="1934678"/>
            <a:ext cx="10515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AAC Devices exist across varying levels of technology: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Paper and pencil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Gestures and body language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Picture or symbol boards (analog or digital)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Devices that produce voice or written output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Eye tracking or other input technology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Text-to-speech devices</a:t>
            </a:r>
          </a:p>
        </p:txBody>
      </p:sp>
    </p:spTree>
    <p:extLst>
      <p:ext uri="{BB962C8B-B14F-4D97-AF65-F5344CB8AC3E}">
        <p14:creationId xmlns:p14="http://schemas.microsoft.com/office/powerpoint/2010/main" val="17892468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B4F8F-4F32-0A99-039A-C21FD52D0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08A03-8E2F-A568-CE23-CE0AB55FB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Hearing Loss and Deafness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E4F076-7763-834B-59EB-D90D58E75445}"/>
              </a:ext>
            </a:extLst>
          </p:cNvPr>
          <p:cNvSpPr txBox="1"/>
          <p:nvPr/>
        </p:nvSpPr>
        <p:spPr>
          <a:xfrm>
            <a:off x="838200" y="2454003"/>
            <a:ext cx="10515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sz="2400" b="1" dirty="0"/>
              <a:t>Hearing Loss</a:t>
            </a:r>
            <a:r>
              <a:rPr lang="en-US" sz="2400" dirty="0"/>
              <a:t>: a partial or total inability to hear sounds, caused by genetics, aging, illnesses, or exposure to loud noises</a:t>
            </a:r>
          </a:p>
          <a:p>
            <a:pPr>
              <a:spcAft>
                <a:spcPts val="2400"/>
              </a:spcAft>
            </a:pPr>
            <a:r>
              <a:rPr lang="en-US" sz="2400" b="1" dirty="0"/>
              <a:t>Deafness</a:t>
            </a:r>
            <a:r>
              <a:rPr lang="en-US" sz="2400" dirty="0"/>
              <a:t>: having little to no hearing, under the umbrella of hearing loss.</a:t>
            </a:r>
          </a:p>
          <a:p>
            <a:pPr>
              <a:spcAft>
                <a:spcPts val="2400"/>
              </a:spcAft>
            </a:pPr>
            <a:r>
              <a:rPr lang="en-US" sz="2400" i="1" dirty="0"/>
              <a:t>A cultural note: </a:t>
            </a:r>
            <a:r>
              <a:rPr lang="en-US" sz="2400" dirty="0"/>
              <a:t>Some people identify as Deaf, or as part of the Deaf community. Others prefer deaf or hearing impaired.</a:t>
            </a:r>
          </a:p>
        </p:txBody>
      </p:sp>
    </p:spTree>
    <p:extLst>
      <p:ext uri="{BB962C8B-B14F-4D97-AF65-F5344CB8AC3E}">
        <p14:creationId xmlns:p14="http://schemas.microsoft.com/office/powerpoint/2010/main" val="1408536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7A041-5DBF-B4B7-596C-BFFB6C6ED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1E4A0-DD77-44E8-930F-C94F20A04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Supports For Hearing Loss and Deafness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76E20D-2C0C-3855-0BEB-6801B1B325A3}"/>
              </a:ext>
            </a:extLst>
          </p:cNvPr>
          <p:cNvSpPr txBox="1"/>
          <p:nvPr/>
        </p:nvSpPr>
        <p:spPr>
          <a:xfrm>
            <a:off x="838200" y="1934678"/>
            <a:ext cx="105156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Some individuals use hearing support devices like hearing aids or volume amplifying devices. Others may have cochlear implants.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Deaf individuals may use an American Sign Language (ASL) interpreter and in some cases a Certified Deaf Interpreter (CDI):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Prepare the interpreter(s) ahead of time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Avoid using family or collaterals to interpret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During the interview, speak to the person, not the interpreter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 CDI does not replace the ASL interpreter</a:t>
            </a:r>
          </a:p>
        </p:txBody>
      </p:sp>
    </p:spTree>
    <p:extLst>
      <p:ext uri="{BB962C8B-B14F-4D97-AF65-F5344CB8AC3E}">
        <p14:creationId xmlns:p14="http://schemas.microsoft.com/office/powerpoint/2010/main" val="1201669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8913E-4B6F-9F05-CFEF-C1ED97416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CB76F-FEDF-5D61-04CD-961F9FBD1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the Interview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DDDC50-02A7-5CF1-1D33-43B6B50C16D0}"/>
              </a:ext>
            </a:extLst>
          </p:cNvPr>
          <p:cNvSpPr txBox="1"/>
          <p:nvPr/>
        </p:nvSpPr>
        <p:spPr>
          <a:xfrm>
            <a:off x="838200" y="1934678"/>
            <a:ext cx="105156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Plan your interviews in advance: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questions will you ask?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are the time considerations?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Is an interpreter needed?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considerations related to the person’s ability to communicate, receive information, or consider their answers need to be made?</a:t>
            </a:r>
          </a:p>
        </p:txBody>
      </p:sp>
    </p:spTree>
    <p:extLst>
      <p:ext uri="{BB962C8B-B14F-4D97-AF65-F5344CB8AC3E}">
        <p14:creationId xmlns:p14="http://schemas.microsoft.com/office/powerpoint/2010/main" val="2870818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5946F-4827-9140-57BD-1140947EA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6D881-C977-8446-AC8F-88EBF0167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Interviewing Best Practices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2C5F6D-2B3E-DA9F-87DD-F659C3998C7B}"/>
              </a:ext>
            </a:extLst>
          </p:cNvPr>
          <p:cNvSpPr txBox="1"/>
          <p:nvPr/>
        </p:nvSpPr>
        <p:spPr>
          <a:xfrm>
            <a:off x="838200" y="1841242"/>
            <a:ext cx="10515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Speak directly to the person, even when they use an interpreter or device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Match their pace and communication level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Use plain language and avoid jargon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Maintain an age-appropriate, respectful tone and volume level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Keep your body language and face neutral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Choose a quiet, low-distraction setting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Repeat what you heard to make sure you understand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Do not assume a difference in or difficulty with communication means the person is unintelligent or untrustworthy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Meet the individual where they are</a:t>
            </a:r>
          </a:p>
        </p:txBody>
      </p:sp>
    </p:spTree>
    <p:extLst>
      <p:ext uri="{BB962C8B-B14F-4D97-AF65-F5344CB8AC3E}">
        <p14:creationId xmlns:p14="http://schemas.microsoft.com/office/powerpoint/2010/main" val="16902181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3CA3A-5278-0E58-20E4-CA8F33FE9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41E32-905E-4E4E-7F40-B5483C958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Salient Information and Intellectual Disability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EDF266-7A11-4CBA-F23A-179406516D77}"/>
              </a:ext>
            </a:extLst>
          </p:cNvPr>
          <p:cNvSpPr txBox="1"/>
          <p:nvPr/>
        </p:nvSpPr>
        <p:spPr>
          <a:xfrm>
            <a:off x="838200" y="1866862"/>
            <a:ext cx="1003834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/>
              <a:t>Salient: </a:t>
            </a:r>
            <a:r>
              <a:rPr lang="en-US" sz="2400" dirty="0"/>
              <a:t>most noticeable or important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In general, people with intellectual disabilities will think concretely and will have trouble with storing and retrieving memories.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24FB9A-3501-A140-B3D9-60A75E395110}"/>
              </a:ext>
            </a:extLst>
          </p:cNvPr>
          <p:cNvSpPr txBox="1"/>
          <p:nvPr/>
        </p:nvSpPr>
        <p:spPr>
          <a:xfrm>
            <a:off x="838198" y="3397253"/>
            <a:ext cx="1064473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Instead of a specific chronology of events, someone with an intellectual disability may describe what was salient to them… whether or not that relates to your investigation.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“Pokémon was on TV”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“I saw Jimmy”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“I got ice cream”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9EBEB4-2A70-9282-5E38-DB8DF3A06CA1}"/>
              </a:ext>
            </a:extLst>
          </p:cNvPr>
          <p:cNvSpPr txBox="1"/>
          <p:nvPr/>
        </p:nvSpPr>
        <p:spPr>
          <a:xfrm>
            <a:off x="178067" y="6373625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2226B"/>
                </a:solidFill>
              </a:rPr>
              <a:t>(Cambridge Dictionary, n.d.)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12637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CC5EF-AED0-3DCC-6A6A-F57F6CB44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566CD-8C99-1690-1CFF-4F66DE4A3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Socially-Desired Responses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C3ACF-BD2B-DEA5-ADA7-C9D000118DEA}"/>
              </a:ext>
            </a:extLst>
          </p:cNvPr>
          <p:cNvSpPr txBox="1"/>
          <p:nvPr/>
        </p:nvSpPr>
        <p:spPr>
          <a:xfrm>
            <a:off x="838200" y="1866862"/>
            <a:ext cx="1003834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/>
              <a:t>Socially-Desired Response: </a:t>
            </a:r>
            <a:r>
              <a:rPr lang="en-US" sz="2400" dirty="0"/>
              <a:t>a guess, rather than a genuine answer, intended to please the asker 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Avoid: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Body language that reinforces answers or emotions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Sarcasm, slang, or jargon the person may not understand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Rushing through your questions</a:t>
            </a:r>
          </a:p>
        </p:txBody>
      </p:sp>
    </p:spTree>
    <p:extLst>
      <p:ext uri="{BB962C8B-B14F-4D97-AF65-F5344CB8AC3E}">
        <p14:creationId xmlns:p14="http://schemas.microsoft.com/office/powerpoint/2010/main" val="1827442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2B69E-AC76-4039-05CB-987C60486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39F79E-3D16-F4AA-3739-E0A2F0A01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Keep it Simple, Short, and Neutral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60033A-5C2D-7F30-1D44-97154FC2AF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A7DB5DF-DE83-8A28-5D6D-BEED5B595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020" y="2560655"/>
            <a:ext cx="5304556" cy="344660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Explain ONE of the following: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What APS is, what APS does, and what APS does not do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OR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 same for their profession or agency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Use simple, concrete language. If there is jargon, an acronym, or any slang, explain it.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52B9BE3-1594-692C-EC32-4C29C8E2AF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20050" y="1681163"/>
            <a:ext cx="4935338" cy="823912"/>
          </a:xfrm>
        </p:spPr>
        <p:txBody>
          <a:bodyPr/>
          <a:lstStyle/>
          <a:p>
            <a:r>
              <a:rPr lang="en-US" dirty="0"/>
              <a:t>Listeners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EA2D7FE-4E86-3532-E041-E0B5E3B601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20050" y="2560655"/>
            <a:ext cx="5592277" cy="344660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/>
              <a:t>Remain neutral during the explanation: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Do not nod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Do not smile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Do not laugh (even if they are funny!)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/>
              <a:t>You may ask clarifying questions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4C96D5-2370-6039-F859-D54D1C46116A}"/>
              </a:ext>
            </a:extLst>
          </p:cNvPr>
          <p:cNvSpPr txBox="1"/>
          <p:nvPr/>
        </p:nvSpPr>
        <p:spPr>
          <a:xfrm>
            <a:off x="453423" y="6062840"/>
            <a:ext cx="1155031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Each speaker may speak for five minutes.</a:t>
            </a:r>
          </a:p>
        </p:txBody>
      </p:sp>
    </p:spTree>
    <p:extLst>
      <p:ext uri="{BB962C8B-B14F-4D97-AF65-F5344CB8AC3E}">
        <p14:creationId xmlns:p14="http://schemas.microsoft.com/office/powerpoint/2010/main" val="35583796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EA576-74C1-6296-6CBA-53CC3DFF5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13745-613C-C23D-820E-9A823127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Back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20F002-2DB7-3BBC-1BDC-570F044DDD81}"/>
              </a:ext>
            </a:extLst>
          </p:cNvPr>
          <p:cNvSpPr txBox="1"/>
          <p:nvPr/>
        </p:nvSpPr>
        <p:spPr>
          <a:xfrm>
            <a:off x="838200" y="2674947"/>
            <a:ext cx="10515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When you were speaker, how was it trying to describe things concretely?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When you were a listener, how did it feel to remain completely neutral?</a:t>
            </a:r>
          </a:p>
        </p:txBody>
      </p:sp>
    </p:spTree>
    <p:extLst>
      <p:ext uri="{BB962C8B-B14F-4D97-AF65-F5344CB8AC3E}">
        <p14:creationId xmlns:p14="http://schemas.microsoft.com/office/powerpoint/2010/main" val="12414909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2F4E6-9A08-7BB2-A70F-4C45CCDF2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37653F8-2E59-CD00-379C-CE3BAD751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Takeaway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9DF87BC-6AD4-99D7-29DB-81E54852DE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we’re speaking…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997AA71-B182-C494-3E2A-91B912727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020" y="2560655"/>
            <a:ext cx="5304556" cy="344660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It takes intention to avoid slang, sarcasm, and jargon (even APS jargon!)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FF7E6D8-E1B2-13DC-EA3C-E26DD46C69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20050" y="1681163"/>
            <a:ext cx="4935338" cy="823912"/>
          </a:xfrm>
        </p:spPr>
        <p:txBody>
          <a:bodyPr/>
          <a:lstStyle/>
          <a:p>
            <a:r>
              <a:rPr lang="en-US" dirty="0"/>
              <a:t>When we’re listening…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5E1A145-0827-C641-9F2A-4C8F8C5F97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20050" y="2560655"/>
            <a:ext cx="5592277" cy="344660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/>
              <a:t>People with intellectual disabilities may give “socially desired responses” even when they aren’t certain they’ve heard or understood your question.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/>
              <a:t>When we display positive, affirming body language, this can be misinterpreted as reinforcing a certain type of answer.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2E0643-B4B7-67B5-86D0-202A92B2BBAC}"/>
              </a:ext>
            </a:extLst>
          </p:cNvPr>
          <p:cNvSpPr txBox="1"/>
          <p:nvPr/>
        </p:nvSpPr>
        <p:spPr>
          <a:xfrm>
            <a:off x="453423" y="6062840"/>
            <a:ext cx="1155031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Communicate intentionally to ensure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29492856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5DE00-C4A1-5812-90D8-A9D7B7F3C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6960769-A7A2-75E6-1E48-AE76D059A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Ask Questions?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857CEB-C486-A3FE-197C-6334B0012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Avoid: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B6A646C-32CF-C3B8-BEED-880E551D7B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020" y="2560655"/>
            <a:ext cx="5304556" cy="34466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Leading questions</a:t>
            </a:r>
            <a:br>
              <a:rPr lang="en-US" sz="2000" dirty="0"/>
            </a:br>
            <a:r>
              <a:rPr lang="en-US" sz="2000" dirty="0"/>
              <a:t>“He brought you to work, right?”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Questions posed in the negative</a:t>
            </a:r>
            <a:br>
              <a:rPr lang="en-US" sz="2000" dirty="0"/>
            </a:br>
            <a:r>
              <a:rPr lang="en-US" sz="2000" dirty="0"/>
              <a:t>“You don’t like cake, do you?”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Socially-desired responses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Filling in the blanks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Finishing someone’s sentences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Restating simple language more technically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2C23D10-B593-A1B1-FC28-67B1ED4311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20050" y="1681163"/>
            <a:ext cx="4935338" cy="823912"/>
          </a:xfrm>
        </p:spPr>
        <p:txBody>
          <a:bodyPr/>
          <a:lstStyle/>
          <a:p>
            <a:r>
              <a:rPr lang="en-US" dirty="0"/>
              <a:t>Do: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3612AC9-CEC9-747B-35EA-38385A9F3E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20050" y="2560655"/>
            <a:ext cx="5592277" cy="344660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00" dirty="0"/>
              <a:t>Use concrete language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Start broad, then narrow the focus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Try Yes or No, or Multiple Choice questions (with the option for “something else”)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Check for understanding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Ensure informed consent</a:t>
            </a:r>
          </a:p>
        </p:txBody>
      </p:sp>
    </p:spTree>
    <p:extLst>
      <p:ext uri="{BB962C8B-B14F-4D97-AF65-F5344CB8AC3E}">
        <p14:creationId xmlns:p14="http://schemas.microsoft.com/office/powerpoint/2010/main" val="1394301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B321-4975-BE9F-A137-D986403C3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Risk and Service Planning</a:t>
            </a:r>
          </a:p>
        </p:txBody>
      </p:sp>
    </p:spTree>
    <p:extLst>
      <p:ext uri="{BB962C8B-B14F-4D97-AF65-F5344CB8AC3E}">
        <p14:creationId xmlns:p14="http://schemas.microsoft.com/office/powerpoint/2010/main" val="8171648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29F2A-756C-BDED-6448-613816F2B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452FF-B005-6273-5829-283B11B48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that Influence Risk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FA6B32-C222-125E-8826-BBFAE55AF495}"/>
              </a:ext>
            </a:extLst>
          </p:cNvPr>
          <p:cNvSpPr txBox="1"/>
          <p:nvPr/>
        </p:nvSpPr>
        <p:spPr>
          <a:xfrm>
            <a:off x="838200" y="1934678"/>
            <a:ext cx="10515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Being socialized to accept touch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Difficulty telling the difference between appropriate and inappropriate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Lack of abuse awareness training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Lack of sexual education and opportunities for healthy relationships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Expectations of compliance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Being seen by others as less credible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Communication differences or challenges</a:t>
            </a:r>
          </a:p>
        </p:txBody>
      </p:sp>
    </p:spTree>
    <p:extLst>
      <p:ext uri="{BB962C8B-B14F-4D97-AF65-F5344CB8AC3E}">
        <p14:creationId xmlns:p14="http://schemas.microsoft.com/office/powerpoint/2010/main" val="30539375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89B36-647A-D9F2-D46B-E3EA6C8F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A623E-C9BE-A46F-E1E2-81018354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Person-Directed, Strength-Based Service Planning</a:t>
            </a:r>
          </a:p>
        </p:txBody>
      </p:sp>
    </p:spTree>
    <p:extLst>
      <p:ext uri="{BB962C8B-B14F-4D97-AF65-F5344CB8AC3E}">
        <p14:creationId xmlns:p14="http://schemas.microsoft.com/office/powerpoint/2010/main" val="15805718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FBEE5-DEE1-33F5-E072-F9DC43BB7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F12E9-E64C-DADA-94EA-BDFA6D4D2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Person-Directed Service Planning?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2A87DB-A05A-C170-CD3F-761D6ACCF314}"/>
              </a:ext>
            </a:extLst>
          </p:cNvPr>
          <p:cNvSpPr txBox="1"/>
          <p:nvPr/>
        </p:nvSpPr>
        <p:spPr>
          <a:xfrm>
            <a:off x="838200" y="1934678"/>
            <a:ext cx="105156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/>
              <a:t>Person-Directed: </a:t>
            </a:r>
            <a:r>
              <a:rPr lang="en-US" sz="2400" dirty="0"/>
              <a:t>places the individual at the center of all decisions about their lives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Look at what is important to the person to help increase their safety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Look at the real desires or needs at the core of their positions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Ask the person about their values and preferences to guide what services you suggest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6FCCEF-1261-FDCA-2127-4DA688F48B99}"/>
              </a:ext>
            </a:extLst>
          </p:cNvPr>
          <p:cNvSpPr txBox="1"/>
          <p:nvPr/>
        </p:nvSpPr>
        <p:spPr>
          <a:xfrm>
            <a:off x="178067" y="6373625"/>
            <a:ext cx="6116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2226B"/>
                </a:solidFill>
              </a:rPr>
              <a:t>(Federal Register, 2023)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729116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C703C-73A4-AD5A-4DA1-2382B85A1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CBC61-A6CD-413B-3BAC-65770B071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Least-Restrictive Alternatives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E8B8C9-E638-3805-8712-09C21027A716}"/>
              </a:ext>
            </a:extLst>
          </p:cNvPr>
          <p:cNvSpPr txBox="1"/>
          <p:nvPr/>
        </p:nvSpPr>
        <p:spPr>
          <a:xfrm>
            <a:off x="838200" y="1934678"/>
            <a:ext cx="105156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The principle of the </a:t>
            </a:r>
            <a:r>
              <a:rPr lang="en-US" sz="2400" b="1" dirty="0"/>
              <a:t>Least-Restrictive Alternative </a:t>
            </a:r>
            <a:r>
              <a:rPr lang="en-US" sz="2400" dirty="0"/>
              <a:t>states that any intervention, treatment, or action should impose the minimum necessary restrictions on a person’s rights or freedoms.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Protect individual rights and autonomy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Tailor each intervention to the specific person’s needs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Minimize social and physical isolation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Avoid unnecessary restrictions or institutionalization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Preserve the right to make as many decisions as possible</a:t>
            </a:r>
          </a:p>
        </p:txBody>
      </p:sp>
    </p:spTree>
    <p:extLst>
      <p:ext uri="{BB962C8B-B14F-4D97-AF65-F5344CB8AC3E}">
        <p14:creationId xmlns:p14="http://schemas.microsoft.com/office/powerpoint/2010/main" val="17182193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D381B-F0DF-5092-1D86-4C51A37C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93E05-6A35-9C8E-FFCE-DD502B3B9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and Services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B6B730-B0E0-2A72-5FEC-6A94FB97E504}"/>
              </a:ext>
            </a:extLst>
          </p:cNvPr>
          <p:cNvSpPr txBox="1"/>
          <p:nvPr/>
        </p:nvSpPr>
        <p:spPr>
          <a:xfrm>
            <a:off x="838200" y="1934678"/>
            <a:ext cx="10515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APS cannot determine eligibility, but can assist with applications.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community programs or local services are available?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Are there state initiatives or programs?</a:t>
            </a:r>
          </a:p>
        </p:txBody>
      </p:sp>
    </p:spTree>
    <p:extLst>
      <p:ext uri="{BB962C8B-B14F-4D97-AF65-F5344CB8AC3E}">
        <p14:creationId xmlns:p14="http://schemas.microsoft.com/office/powerpoint/2010/main" val="24208083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B1F92-A829-0231-718C-D35CB889C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0420B-9D08-C9E6-536C-74493DB9E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Activity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2493C4-4A29-252C-599D-33DBD14E09C0}"/>
              </a:ext>
            </a:extLst>
          </p:cNvPr>
          <p:cNvSpPr txBox="1"/>
          <p:nvPr/>
        </p:nvSpPr>
        <p:spPr>
          <a:xfrm>
            <a:off x="838200" y="1934678"/>
            <a:ext cx="10515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In groups, review your scenario and discuss: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are the concerns and strengths in this scenario?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are considerations for communication and decision-making?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are accessible, person-directed service planning ideas?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Any other thoughts?</a:t>
            </a:r>
          </a:p>
        </p:txBody>
      </p:sp>
    </p:spTree>
    <p:extLst>
      <p:ext uri="{BB962C8B-B14F-4D97-AF65-F5344CB8AC3E}">
        <p14:creationId xmlns:p14="http://schemas.microsoft.com/office/powerpoint/2010/main" val="14703347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9EE88-E9EA-78D3-CF72-FD849267B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828BE-5FFC-9447-3F15-09D2D0E17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68" y="457200"/>
            <a:ext cx="4546557" cy="695195"/>
          </a:xfrm>
        </p:spPr>
        <p:txBody>
          <a:bodyPr>
            <a:normAutofit/>
          </a:bodyPr>
          <a:lstStyle/>
          <a:p>
            <a:r>
              <a:rPr lang="en-US" dirty="0"/>
              <a:t>Case Scenario 1: Spencer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52DDB-0845-C5AC-0BC7-0FA2C5B66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3256" y="1277655"/>
            <a:ext cx="4408770" cy="542377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35, lives with Autism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Limited vocabulary, uses digital AAC device with pictures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Lives with mother, Teenie, and mom’s  new boyfriend, Ralph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Reporter is aunt Tammi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Spencer has a small group of “safe” foods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Spencer now cries and gags when given “safe” foods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Slams AAC device on table when he cries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Swollen lips, bruise on his cheek</a:t>
            </a:r>
          </a:p>
        </p:txBody>
      </p:sp>
      <p:pic>
        <p:nvPicPr>
          <p:cNvPr id="8" name="Picture Placeholder 7" descr="Spencer is a man sitting sideways in a chair. He is barefoot and holding a communication tablet.">
            <a:extLst>
              <a:ext uri="{FF2B5EF4-FFF2-40B4-BE49-F238E27FC236}">
                <a16:creationId xmlns:a16="http://schemas.microsoft.com/office/drawing/2014/main" id="{297DE9CE-9E3F-A328-0A31-7503E982A48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3916" t="8953" r="19376" b="23916"/>
          <a:stretch>
            <a:fillRect/>
          </a:stretch>
        </p:blipFill>
        <p:spPr>
          <a:xfrm>
            <a:off x="5183188" y="987425"/>
            <a:ext cx="6645556" cy="524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680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94314-AAA9-6245-844B-2E3314E90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0EB5F-D777-E8B4-F7DB-C52E581CE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68" y="457200"/>
            <a:ext cx="4546557" cy="695195"/>
          </a:xfrm>
        </p:spPr>
        <p:txBody>
          <a:bodyPr>
            <a:normAutofit/>
          </a:bodyPr>
          <a:lstStyle/>
          <a:p>
            <a:r>
              <a:rPr lang="en-US" dirty="0"/>
              <a:t>Case Scenario 2: Van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6EA5E-CC93-5DDA-4EED-1D0123392A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3256" y="1277655"/>
            <a:ext cx="4546556" cy="542377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27, has Down Syndrome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Lives independently with “brother”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Reporter is grocery store manager, Yancy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Van has been coming to work with bruises on hands and arms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Van states “normal brother fights”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Called Yancy for a ride to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Black eye, had been crying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Walker usually drives Van to work, wouldn’t get 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Refused to go see a doctor</a:t>
            </a:r>
          </a:p>
        </p:txBody>
      </p:sp>
      <p:pic>
        <p:nvPicPr>
          <p:cNvPr id="8" name="Picture Placeholder 7" descr="Van is a young man in an apron, placing some food wrapped in waxed paper into a display in a grocery store.">
            <a:extLst>
              <a:ext uri="{FF2B5EF4-FFF2-40B4-BE49-F238E27FC236}">
                <a16:creationId xmlns:a16="http://schemas.microsoft.com/office/drawing/2014/main" id="{D071C78B-58D8-26D9-5BEE-3CD7828519C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7789" r="7789"/>
          <a:stretch/>
        </p:blipFill>
        <p:spPr>
          <a:xfrm>
            <a:off x="5183188" y="987425"/>
            <a:ext cx="6645556" cy="524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241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0A220-6DF9-DDB9-D475-D58DFFC1E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CFF99-01B7-85DB-1BE1-CC8DAAC85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416" y="457200"/>
            <a:ext cx="4571610" cy="782877"/>
          </a:xfrm>
        </p:spPr>
        <p:txBody>
          <a:bodyPr anchor="ctr">
            <a:normAutofit/>
          </a:bodyPr>
          <a:lstStyle/>
          <a:p>
            <a:r>
              <a:rPr lang="en-US" dirty="0"/>
              <a:t>Case Scenario 3: Jenna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35F5A-1307-8750-3933-A8A4F49B8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3152" y="1427967"/>
            <a:ext cx="4458873" cy="444102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61, has Cerebral Palsy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Limited mobility in her arms, walks short distances without her motorized wheelchair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Speech is imprecise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Lives alone and works remotely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Missed multiple OT appointments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When she arrived, she was pushed in a regular wheelchair by an older 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Jenna was stiffer, more uncomfortable, tense, “not herself”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Man was impatient, annoyed, berated Jenna on the way out</a:t>
            </a:r>
          </a:p>
        </p:txBody>
      </p:sp>
      <p:pic>
        <p:nvPicPr>
          <p:cNvPr id="8" name="Picture Placeholder 7" descr="Jenna is an older woman in a wheelchair, looking distant and sad, in an empty white office">
            <a:extLst>
              <a:ext uri="{FF2B5EF4-FFF2-40B4-BE49-F238E27FC236}">
                <a16:creationId xmlns:a16="http://schemas.microsoft.com/office/drawing/2014/main" id="{174F68DA-61F9-9A3C-DD6E-B318A8405F2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3825" t="-33" r="14937" b="33"/>
          <a:stretch>
            <a:fillRect/>
          </a:stretch>
        </p:blipFill>
        <p:spPr>
          <a:xfrm>
            <a:off x="5183188" y="987425"/>
            <a:ext cx="6172200" cy="4873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59499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098B0-D14E-5B2C-97FF-42DC899B1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B494E-B18C-BF32-8413-B1240CF2D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60165C-14A3-B5F3-00FF-840FD2DD6A56}"/>
              </a:ext>
            </a:extLst>
          </p:cNvPr>
          <p:cNvSpPr txBox="1"/>
          <p:nvPr/>
        </p:nvSpPr>
        <p:spPr>
          <a:xfrm>
            <a:off x="488515" y="1934678"/>
            <a:ext cx="1086528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Developmental disabilities, cognitive disabilities, and intellectual disabilities are unique categories. Some diagnoses include all three.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Individuals with cognitive or intellectual disabilities have the right to autonomy and the ability to make the decisions they are capable of making. 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Some communication difficulties commonly occur in people with developmental disabilities.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Adults with developmental disabilities are at disproportionate risk for abuse and neglect.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When interviewing an adult with a disability, build in more time, patience, and flexibility.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Least-restrictive alternatives preserve independence, choice, and autonomy to the greatest extent possible while also increasing well-being and safety.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Service planning should focus on strengths, not deficits.</a:t>
            </a:r>
          </a:p>
        </p:txBody>
      </p:sp>
    </p:spTree>
    <p:extLst>
      <p:ext uri="{BB962C8B-B14F-4D97-AF65-F5344CB8AC3E}">
        <p14:creationId xmlns:p14="http://schemas.microsoft.com/office/powerpoint/2010/main" val="34822701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90ECE-B56A-424A-F5CA-0E691375E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578EE-4BB7-DB48-25B0-883A97612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P-I-E Wrap-Up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FD0C3B-B891-CB80-3B3C-21F921DF636E}"/>
              </a:ext>
            </a:extLst>
          </p:cNvPr>
          <p:cNvSpPr txBox="1"/>
          <p:nvPr/>
        </p:nvSpPr>
        <p:spPr>
          <a:xfrm>
            <a:off x="838200" y="1934678"/>
            <a:ext cx="717845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P – Priceless piece of information. </a:t>
            </a:r>
            <a:br>
              <a:rPr lang="en-US" sz="2800" b="1" dirty="0"/>
            </a:br>
            <a:r>
              <a:rPr lang="en-US" sz="2400" dirty="0"/>
              <a:t>What has been the most important piece of information to you today?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I – Item to implement. </a:t>
            </a:r>
            <a:br>
              <a:rPr lang="en-US" sz="2800" b="1" dirty="0"/>
            </a:br>
            <a:r>
              <a:rPr lang="en-US" sz="2400" dirty="0"/>
              <a:t>What is something you intend to implement from our time today?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E – Encouragement I received. </a:t>
            </a:r>
            <a:br>
              <a:rPr lang="en-US" sz="2800" b="1" dirty="0"/>
            </a:br>
            <a:r>
              <a:rPr lang="en-US" sz="2400" dirty="0"/>
              <a:t>What is something you were already doing that you are encouraged to keep doing?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3E9F6-455D-97CD-A693-7542CC1DE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6228" y="1690688"/>
            <a:ext cx="3747610" cy="499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020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487AD-A2F3-61E6-B9E1-F965CA5A7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013D8E-52C4-602B-AA14-CF9B73EC1D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968611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APSA">
      <a:dk1>
        <a:srgbClr val="000000"/>
      </a:dk1>
      <a:lt1>
        <a:srgbClr val="FFFFFF"/>
      </a:lt1>
      <a:dk2>
        <a:srgbClr val="151D32"/>
      </a:dk2>
      <a:lt2>
        <a:srgbClr val="EBEBEB"/>
      </a:lt2>
      <a:accent1>
        <a:srgbClr val="4257A0"/>
      </a:accent1>
      <a:accent2>
        <a:srgbClr val="34467A"/>
      </a:accent2>
      <a:accent3>
        <a:srgbClr val="277C9D"/>
      </a:accent3>
      <a:accent4>
        <a:srgbClr val="89317D"/>
      </a:accent4>
      <a:accent5>
        <a:srgbClr val="7FA243"/>
      </a:accent5>
      <a:accent6>
        <a:srgbClr val="EBEBEB"/>
      </a:accent6>
      <a:hlink>
        <a:srgbClr val="277C9D"/>
      </a:hlink>
      <a:folHlink>
        <a:srgbClr val="6C266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1E72A0D152D84C8BEFB757BA249BA1" ma:contentTypeVersion="9" ma:contentTypeDescription="Create a new document." ma:contentTypeScope="" ma:versionID="4584c76fae2f06d8017b404f6da0c963">
  <xsd:schema xmlns:xsd="http://www.w3.org/2001/XMLSchema" xmlns:xs="http://www.w3.org/2001/XMLSchema" xmlns:p="http://schemas.microsoft.com/office/2006/metadata/properties" xmlns:ns2="c819ab00-ff0b-4a67-bff9-80ac52fb382f" targetNamespace="http://schemas.microsoft.com/office/2006/metadata/properties" ma:root="true" ma:fieldsID="3c57d27834c3d9c90c2ce6333f7c5a4a" ns2:_="">
    <xsd:import namespace="c819ab00-ff0b-4a67-bff9-80ac52fb382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19ab00-ff0b-4a67-bff9-80ac52fb38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1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8939C3C-087C-4F4E-8F58-363C9A8255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9398BF9-8A9D-4CA2-A7EA-A8423C9B36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19ab00-ff0b-4a67-bff9-80ac52fb38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175230C-8C45-47D9-BBF5-C6BF79F34D0A}">
  <ds:schemaRefs>
    <ds:schemaRef ds:uri="http://schemas.openxmlformats.org/package/2006/metadata/core-properties"/>
    <ds:schemaRef ds:uri="c819ab00-ff0b-4a67-bff9-80ac52fb382f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28717</TotalTime>
  <Words>2641</Words>
  <Application>Microsoft Office PowerPoint</Application>
  <PresentationFormat>Widescreen</PresentationFormat>
  <Paragraphs>387</Paragraphs>
  <Slides>52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Aptos</vt:lpstr>
      <vt:lpstr>Aptos Display</vt:lpstr>
      <vt:lpstr>Arial</vt:lpstr>
      <vt:lpstr>Office Theme</vt:lpstr>
      <vt:lpstr>An Introduction to Developmental Disabilities</vt:lpstr>
      <vt:lpstr>Learning Objectives</vt:lpstr>
      <vt:lpstr>Introductions</vt:lpstr>
      <vt:lpstr>Developmental Disabilities</vt:lpstr>
      <vt:lpstr>Some Examples</vt:lpstr>
      <vt:lpstr>Definitions: Developmental Disability</vt:lpstr>
      <vt:lpstr>ADLs and IADLs</vt:lpstr>
      <vt:lpstr>Definitions: Cognitive Disability</vt:lpstr>
      <vt:lpstr>Definitions: Intellectual Disability</vt:lpstr>
      <vt:lpstr>Down Syndrome</vt:lpstr>
      <vt:lpstr>Fetal Alcohol Syndrome</vt:lpstr>
      <vt:lpstr>Fragile X Syndrome</vt:lpstr>
      <vt:lpstr>Other Developmental Disabilities</vt:lpstr>
      <vt:lpstr>Other Developmental Disabilities</vt:lpstr>
      <vt:lpstr>Other Developmental Disabilities</vt:lpstr>
      <vt:lpstr>Other Developmental Disabilities</vt:lpstr>
      <vt:lpstr>Other Developmental Disabilities</vt:lpstr>
      <vt:lpstr>Other Developmental Disabilities</vt:lpstr>
      <vt:lpstr>Recap Time!</vt:lpstr>
      <vt:lpstr>Recap Time!</vt:lpstr>
      <vt:lpstr>Distinctions and Expectations</vt:lpstr>
      <vt:lpstr>Person-First Language</vt:lpstr>
      <vt:lpstr>Communication Considerations</vt:lpstr>
      <vt:lpstr>Video: Building Bridges: Interacting with Adults who Have Developmental Disabilities</vt:lpstr>
      <vt:lpstr>Two Types of Communication</vt:lpstr>
      <vt:lpstr>Differences and Disorders</vt:lpstr>
      <vt:lpstr>Developmental Communication Disorders</vt:lpstr>
      <vt:lpstr>Tools That Support Communication</vt:lpstr>
      <vt:lpstr>Types of AAC Devices</vt:lpstr>
      <vt:lpstr>Hearing Loss and Deafness</vt:lpstr>
      <vt:lpstr>Supports For Hearing Loss and Deafness</vt:lpstr>
      <vt:lpstr>Planning for the Interview</vt:lpstr>
      <vt:lpstr>Interviewing Best Practices</vt:lpstr>
      <vt:lpstr>Salient Information and Intellectual Disability</vt:lpstr>
      <vt:lpstr>Socially-Desired Responses</vt:lpstr>
      <vt:lpstr>Activity: Keep it Simple, Short, and Neutral</vt:lpstr>
      <vt:lpstr>Report Back</vt:lpstr>
      <vt:lpstr>The Takeaway</vt:lpstr>
      <vt:lpstr>How Do You Ask Questions?</vt:lpstr>
      <vt:lpstr>Risk and Service Planning</vt:lpstr>
      <vt:lpstr>Factors that Influence Risk</vt:lpstr>
      <vt:lpstr>Person-Directed, Strength-Based Service Planning</vt:lpstr>
      <vt:lpstr>What is Person-Directed Service Planning?</vt:lpstr>
      <vt:lpstr>Least-Restrictive Alternatives</vt:lpstr>
      <vt:lpstr>Resources and Services</vt:lpstr>
      <vt:lpstr>Scenario Activity</vt:lpstr>
      <vt:lpstr>Case Scenario 1: Spencer</vt:lpstr>
      <vt:lpstr>Case Scenario 2: Van</vt:lpstr>
      <vt:lpstr>Case Scenario 3: Jenna</vt:lpstr>
      <vt:lpstr>Key Points</vt:lpstr>
      <vt:lpstr>P-I-E Wrap-Up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Mara Kouides</dc:creator>
  <cp:lastModifiedBy>Kelly Wood</cp:lastModifiedBy>
  <cp:revision>62</cp:revision>
  <dcterms:created xsi:type="dcterms:W3CDTF">2024-09-09T14:32:32Z</dcterms:created>
  <dcterms:modified xsi:type="dcterms:W3CDTF">2026-10-06T18:48:49Z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0x010100D81E72A0D152D84C8BEFB757BA249BA1</vt:lpwstr>
  </property>
</Properties>
</file>