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256" r:id="rId5"/>
    <p:sldId id="268" r:id="rId6"/>
    <p:sldId id="269" r:id="rId7"/>
    <p:sldId id="260" r:id="rId8"/>
    <p:sldId id="271" r:id="rId9"/>
    <p:sldId id="272" r:id="rId10"/>
    <p:sldId id="270" r:id="rId11"/>
    <p:sldId id="274" r:id="rId12"/>
    <p:sldId id="275" r:id="rId13"/>
    <p:sldId id="308" r:id="rId14"/>
    <p:sldId id="276" r:id="rId15"/>
    <p:sldId id="277" r:id="rId16"/>
    <p:sldId id="278" r:id="rId17"/>
    <p:sldId id="280" r:id="rId18"/>
    <p:sldId id="279" r:id="rId19"/>
    <p:sldId id="281" r:id="rId20"/>
    <p:sldId id="282" r:id="rId21"/>
    <p:sldId id="283" r:id="rId22"/>
    <p:sldId id="284" r:id="rId23"/>
    <p:sldId id="285" r:id="rId24"/>
    <p:sldId id="287" r:id="rId25"/>
    <p:sldId id="288" r:id="rId26"/>
    <p:sldId id="273" r:id="rId27"/>
    <p:sldId id="286" r:id="rId28"/>
    <p:sldId id="289" r:id="rId29"/>
    <p:sldId id="290" r:id="rId30"/>
    <p:sldId id="291" r:id="rId31"/>
    <p:sldId id="293" r:id="rId32"/>
    <p:sldId id="261" r:id="rId33"/>
    <p:sldId id="296" r:id="rId34"/>
    <p:sldId id="297" r:id="rId35"/>
    <p:sldId id="298" r:id="rId36"/>
    <p:sldId id="299" r:id="rId37"/>
    <p:sldId id="300" r:id="rId38"/>
    <p:sldId id="301" r:id="rId39"/>
    <p:sldId id="309" r:id="rId40"/>
    <p:sldId id="302" r:id="rId41"/>
    <p:sldId id="305" r:id="rId42"/>
    <p:sldId id="306" r:id="rId43"/>
    <p:sldId id="307" r:id="rId44"/>
    <p:sldId id="303" r:id="rId45"/>
    <p:sldId id="304" r:id="rId46"/>
    <p:sldId id="267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9BB5"/>
    <a:srgbClr val="34467A"/>
    <a:srgbClr val="83A845"/>
    <a:srgbClr val="8931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66" autoAdjust="0"/>
    <p:restoredTop sz="84357" autoAdjust="0"/>
  </p:normalViewPr>
  <p:slideViewPr>
    <p:cSldViewPr snapToGrid="0">
      <p:cViewPr varScale="1">
        <p:scale>
          <a:sx n="98" d="100"/>
          <a:sy n="98" d="100"/>
        </p:scale>
        <p:origin x="1206" y="108"/>
      </p:cViewPr>
      <p:guideLst/>
    </p:cSldViewPr>
  </p:slideViewPr>
  <p:outlineViewPr>
    <p:cViewPr>
      <p:scale>
        <a:sx n="33" d="100"/>
        <a:sy n="33" d="100"/>
      </p:scale>
      <p:origin x="0" y="-2208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6489F0-DAEB-8C45-75AC-82614C3580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279B1A-C334-EA57-F819-8EAF60191F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AB77CB-9CB1-4937-B822-BD2A706E316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AA0281-5FF6-6973-B7F4-1E17837BB5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7C72B-5EF1-F7FB-0684-744A95250F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CCFD6-D17E-405D-8B7E-6387CB630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858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6D611-E6F1-4835-9A65-A5D8A66B075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60A4C-5368-4E3C-B656-58E7CB52C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48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60A4C-5368-4E3C-B656-58E7CB52C85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40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60A4C-5368-4E3C-B656-58E7CB52C85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85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60A4C-5368-4E3C-B656-58E7CB52C85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9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60A4C-5368-4E3C-B656-58E7CB52C85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69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6C9442-8E1B-624F-12AB-A2DB3FAAAE8A}"/>
              </a:ext>
            </a:extLst>
          </p:cNvPr>
          <p:cNvSpPr/>
          <p:nvPr userDrawn="1"/>
        </p:nvSpPr>
        <p:spPr>
          <a:xfrm>
            <a:off x="0" y="5297301"/>
            <a:ext cx="12208184" cy="1560699"/>
          </a:xfrm>
          <a:prstGeom prst="rect">
            <a:avLst/>
          </a:prstGeom>
          <a:solidFill>
            <a:srgbClr val="3446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A73DA718-4B7E-80A3-B025-46A3DDB8C020}"/>
              </a:ext>
            </a:extLst>
          </p:cNvPr>
          <p:cNvSpPr/>
          <p:nvPr userDrawn="1"/>
        </p:nvSpPr>
        <p:spPr>
          <a:xfrm flipV="1">
            <a:off x="11455912" y="5134396"/>
            <a:ext cx="752272" cy="162906"/>
          </a:xfrm>
          <a:custGeom>
            <a:avLst/>
            <a:gdLst/>
            <a:ahLst/>
            <a:cxnLst/>
            <a:rect l="l" t="t" r="r" b="b"/>
            <a:pathLst>
              <a:path w="2298771" h="514350">
                <a:moveTo>
                  <a:pt x="0" y="514350"/>
                </a:moveTo>
                <a:lnTo>
                  <a:pt x="2298771" y="514350"/>
                </a:lnTo>
                <a:lnTo>
                  <a:pt x="2298771" y="0"/>
                </a:lnTo>
                <a:lnTo>
                  <a:pt x="0" y="0"/>
                </a:lnTo>
                <a:lnTo>
                  <a:pt x="0" y="51435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B50459BE-17DD-72BC-E940-C753B26BCB62}"/>
              </a:ext>
            </a:extLst>
          </p:cNvPr>
          <p:cNvSpPr/>
          <p:nvPr userDrawn="1"/>
        </p:nvSpPr>
        <p:spPr>
          <a:xfrm flipH="1" flipV="1">
            <a:off x="0" y="5134396"/>
            <a:ext cx="752272" cy="191428"/>
          </a:xfrm>
          <a:custGeom>
            <a:avLst/>
            <a:gdLst/>
            <a:ahLst/>
            <a:cxnLst/>
            <a:rect l="l" t="t" r="r" b="b"/>
            <a:pathLst>
              <a:path w="2298771" h="514350">
                <a:moveTo>
                  <a:pt x="2298771" y="514350"/>
                </a:moveTo>
                <a:lnTo>
                  <a:pt x="0" y="514350"/>
                </a:lnTo>
                <a:lnTo>
                  <a:pt x="0" y="0"/>
                </a:lnTo>
                <a:lnTo>
                  <a:pt x="2298771" y="0"/>
                </a:lnTo>
                <a:lnTo>
                  <a:pt x="2298771" y="51435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0C9838E6-7F47-4C90-BA8E-EB0673C0F8EE}"/>
              </a:ext>
            </a:extLst>
          </p:cNvPr>
          <p:cNvGrpSpPr/>
          <p:nvPr userDrawn="1"/>
        </p:nvGrpSpPr>
        <p:grpSpPr>
          <a:xfrm>
            <a:off x="752272" y="5172794"/>
            <a:ext cx="10907701" cy="136525"/>
            <a:chOff x="0" y="0"/>
            <a:chExt cx="4106297" cy="135467"/>
          </a:xfrm>
          <a:solidFill>
            <a:srgbClr val="34467A"/>
          </a:solidFill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F262574-7546-5A3F-6FA7-6A26F47E9D55}"/>
                </a:ext>
              </a:extLst>
            </p:cNvPr>
            <p:cNvSpPr/>
            <p:nvPr/>
          </p:nvSpPr>
          <p:spPr>
            <a:xfrm>
              <a:off x="0" y="0"/>
              <a:ext cx="4106297" cy="135467"/>
            </a:xfrm>
            <a:custGeom>
              <a:avLst/>
              <a:gdLst/>
              <a:ahLst/>
              <a:cxnLst/>
              <a:rect l="l" t="t" r="r" b="b"/>
              <a:pathLst>
                <a:path w="4106297" h="135467">
                  <a:moveTo>
                    <a:pt x="0" y="0"/>
                  </a:moveTo>
                  <a:lnTo>
                    <a:pt x="4106297" y="0"/>
                  </a:lnTo>
                  <a:lnTo>
                    <a:pt x="4106297" y="135467"/>
                  </a:lnTo>
                  <a:lnTo>
                    <a:pt x="0" y="1354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53C7B273-A28F-8751-4E58-4A05D44EA612}"/>
                </a:ext>
              </a:extLst>
            </p:cNvPr>
            <p:cNvSpPr txBox="1"/>
            <p:nvPr/>
          </p:nvSpPr>
          <p:spPr>
            <a:xfrm>
              <a:off x="0" y="-38100"/>
              <a:ext cx="4106297" cy="1735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77408D4-A7CB-E0E5-E90A-A253E1CBF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B52F88-01C4-4CB7-684F-2F84F3A60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407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5" name="Google Shape;92;p14">
            <a:extLst>
              <a:ext uri="{FF2B5EF4-FFF2-40B4-BE49-F238E27FC236}">
                <a16:creationId xmlns:a16="http://schemas.microsoft.com/office/drawing/2014/main" id="{0F8D19F5-5AC6-219E-8E20-4D1F5F54A1C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548499" y="5541799"/>
            <a:ext cx="5095002" cy="838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2712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3E6A572-900D-D477-5088-532242D7CE76}"/>
              </a:ext>
            </a:extLst>
          </p:cNvPr>
          <p:cNvSpPr/>
          <p:nvPr userDrawn="1"/>
        </p:nvSpPr>
        <p:spPr>
          <a:xfrm>
            <a:off x="4999383" y="162046"/>
            <a:ext cx="7068570" cy="6559429"/>
          </a:xfrm>
          <a:prstGeom prst="rect">
            <a:avLst/>
          </a:prstGeom>
          <a:gradFill>
            <a:gsLst>
              <a:gs pos="0">
                <a:srgbClr val="329BB5"/>
              </a:gs>
              <a:gs pos="100000">
                <a:srgbClr val="34467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8A19A5-C998-E31F-CB81-4E1E9884F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8CAE58-593D-CF5E-7151-D65A0DEB6B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D99903-5664-F9D5-A399-F019386A0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Google Shape;92;p14">
            <a:extLst>
              <a:ext uri="{FF2B5EF4-FFF2-40B4-BE49-F238E27FC236}">
                <a16:creationId xmlns:a16="http://schemas.microsoft.com/office/drawing/2014/main" id="{8247DF26-B922-C3F8-74EA-AF3EBD1E348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610600" y="306132"/>
            <a:ext cx="3263832" cy="53720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BAD5D4F-4543-67C5-B186-28762B71A219}"/>
              </a:ext>
            </a:extLst>
          </p:cNvPr>
          <p:cNvSpPr/>
          <p:nvPr userDrawn="1"/>
        </p:nvSpPr>
        <p:spPr>
          <a:xfrm>
            <a:off x="5000264" y="136525"/>
            <a:ext cx="103364" cy="6584950"/>
          </a:xfrm>
          <a:prstGeom prst="rect">
            <a:avLst/>
          </a:prstGeom>
          <a:gradFill flip="none" rotWithShape="1">
            <a:gsLst>
              <a:gs pos="0">
                <a:srgbClr val="329BB5"/>
              </a:gs>
              <a:gs pos="100000">
                <a:srgbClr val="34467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2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C2D5A-C154-0997-EF99-6684AA884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FF5EF6-E3D1-3345-E9D6-A7B16CA8BE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B4913-A888-6017-B2BA-7B0C4618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08CFDA-99F8-FA4E-AEE5-31E536B5967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9A160-D9DB-1AD2-1355-29D5CC48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859A2-220F-47A3-0F91-9C2AAAC44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A80012-6B11-6940-B8BE-D01BE8E109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oogle Shape;14;p1">
            <a:extLst>
              <a:ext uri="{FF2B5EF4-FFF2-40B4-BE49-F238E27FC236}">
                <a16:creationId xmlns:a16="http://schemas.microsoft.com/office/drawing/2014/main" id="{DE01C360-5722-39D8-6970-1374F57878D4}"/>
              </a:ext>
            </a:extLst>
          </p:cNvPr>
          <p:cNvPicPr preferRelativeResize="0"/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2309" y="365125"/>
            <a:ext cx="3279781" cy="539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18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75E65F-612B-4791-5496-50A544E14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374FB1-A6D9-74FA-0636-4D088F7BA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12AA6-5713-ACC9-A898-3E9E79AE8D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08CFDA-99F8-FA4E-AEE5-31E536B5967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CA27B-B0F3-8786-1DCB-7933D0B40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2B356-DD0E-D79B-66FA-902EDF5BD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A80012-6B11-6940-B8BE-D01BE8E109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oogle Shape;14;p1">
            <a:extLst>
              <a:ext uri="{FF2B5EF4-FFF2-40B4-BE49-F238E27FC236}">
                <a16:creationId xmlns:a16="http://schemas.microsoft.com/office/drawing/2014/main" id="{B143B1C3-DEAA-11E7-D7C9-39E266D98A75}"/>
              </a:ext>
            </a:extLst>
          </p:cNvPr>
          <p:cNvPicPr preferRelativeResize="0"/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17990" y="3159083"/>
            <a:ext cx="3279781" cy="539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343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3">
            <a:extLst>
              <a:ext uri="{FF2B5EF4-FFF2-40B4-BE49-F238E27FC236}">
                <a16:creationId xmlns:a16="http://schemas.microsoft.com/office/drawing/2014/main" id="{42AA222D-2CC0-8DD8-64C3-977A07A68E9B}"/>
              </a:ext>
            </a:extLst>
          </p:cNvPr>
          <p:cNvSpPr/>
          <p:nvPr userDrawn="1"/>
        </p:nvSpPr>
        <p:spPr>
          <a:xfrm>
            <a:off x="0" y="-1"/>
            <a:ext cx="2978087" cy="3617987"/>
          </a:xfrm>
          <a:custGeom>
            <a:avLst/>
            <a:gdLst/>
            <a:ahLst/>
            <a:cxnLst/>
            <a:rect l="l" t="t" r="r" b="b"/>
            <a:pathLst>
              <a:path w="3898773" h="4114800">
                <a:moveTo>
                  <a:pt x="0" y="0"/>
                </a:moveTo>
                <a:lnTo>
                  <a:pt x="3898773" y="0"/>
                </a:lnTo>
                <a:lnTo>
                  <a:pt x="389877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30916" t="-13732"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D5A4BE0B-6E5F-7837-D57E-6DCFF66DC15B}"/>
              </a:ext>
            </a:extLst>
          </p:cNvPr>
          <p:cNvSpPr/>
          <p:nvPr userDrawn="1"/>
        </p:nvSpPr>
        <p:spPr>
          <a:xfrm>
            <a:off x="0" y="3617986"/>
            <a:ext cx="7364739" cy="6669014"/>
          </a:xfrm>
          <a:custGeom>
            <a:avLst/>
            <a:gdLst/>
            <a:ahLst/>
            <a:cxnLst/>
            <a:rect l="l" t="t" r="r" b="b"/>
            <a:pathLst>
              <a:path w="11167443" h="11280626">
                <a:moveTo>
                  <a:pt x="0" y="0"/>
                </a:moveTo>
                <a:lnTo>
                  <a:pt x="11167443" y="0"/>
                </a:lnTo>
                <a:lnTo>
                  <a:pt x="11167443" y="11280626"/>
                </a:lnTo>
                <a:lnTo>
                  <a:pt x="0" y="112806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1634" b="-691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77392347-743A-8C94-0878-0777DC6389AB}"/>
              </a:ext>
            </a:extLst>
          </p:cNvPr>
          <p:cNvSpPr/>
          <p:nvPr userDrawn="1"/>
        </p:nvSpPr>
        <p:spPr>
          <a:xfrm>
            <a:off x="0" y="2722622"/>
            <a:ext cx="18288000" cy="7315027"/>
          </a:xfrm>
          <a:custGeom>
            <a:avLst/>
            <a:gdLst/>
            <a:ahLst/>
            <a:cxnLst/>
            <a:rect l="l" t="t" r="r" b="b"/>
            <a:pathLst>
              <a:path w="22594679" h="7315027">
                <a:moveTo>
                  <a:pt x="0" y="0"/>
                </a:moveTo>
                <a:lnTo>
                  <a:pt x="22594679" y="0"/>
                </a:lnTo>
                <a:lnTo>
                  <a:pt x="22594679" y="7315028"/>
                </a:lnTo>
                <a:lnTo>
                  <a:pt x="0" y="73150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7764" r="-578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750ED53F-2332-E2F2-F577-33530FF6F7AD}"/>
              </a:ext>
            </a:extLst>
          </p:cNvPr>
          <p:cNvSpPr/>
          <p:nvPr userDrawn="1"/>
        </p:nvSpPr>
        <p:spPr>
          <a:xfrm>
            <a:off x="1028700" y="0"/>
            <a:ext cx="7293589" cy="1028700"/>
          </a:xfrm>
          <a:custGeom>
            <a:avLst/>
            <a:gdLst/>
            <a:ahLst/>
            <a:cxnLst/>
            <a:rect l="l" t="t" r="r" b="b"/>
            <a:pathLst>
              <a:path w="7293589" h="4114800">
                <a:moveTo>
                  <a:pt x="0" y="0"/>
                </a:moveTo>
                <a:lnTo>
                  <a:pt x="7293589" y="0"/>
                </a:lnTo>
                <a:lnTo>
                  <a:pt x="72935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3000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2033022-902F-8764-C5F0-4A3F659267B8}"/>
              </a:ext>
            </a:extLst>
          </p:cNvPr>
          <p:cNvSpPr/>
          <p:nvPr userDrawn="1"/>
        </p:nvSpPr>
        <p:spPr>
          <a:xfrm>
            <a:off x="11382618" y="2473272"/>
            <a:ext cx="6905382" cy="7813728"/>
          </a:xfrm>
          <a:custGeom>
            <a:avLst/>
            <a:gdLst/>
            <a:ahLst/>
            <a:cxnLst/>
            <a:rect l="l" t="t" r="r" b="b"/>
            <a:pathLst>
              <a:path w="6905382" h="7813728">
                <a:moveTo>
                  <a:pt x="0" y="0"/>
                </a:moveTo>
                <a:lnTo>
                  <a:pt x="6905382" y="0"/>
                </a:lnTo>
                <a:lnTo>
                  <a:pt x="6905382" y="7813728"/>
                </a:lnTo>
                <a:lnTo>
                  <a:pt x="0" y="7813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3027B579-1427-1CA5-4A29-C3969E801809}"/>
              </a:ext>
            </a:extLst>
          </p:cNvPr>
          <p:cNvSpPr/>
          <p:nvPr userDrawn="1"/>
        </p:nvSpPr>
        <p:spPr>
          <a:xfrm rot="5400000">
            <a:off x="896573" y="-46996"/>
            <a:ext cx="10287003" cy="10380996"/>
          </a:xfrm>
          <a:custGeom>
            <a:avLst/>
            <a:gdLst/>
            <a:ahLst/>
            <a:cxnLst/>
            <a:rect l="l" t="t" r="r" b="b"/>
            <a:pathLst>
              <a:path w="11486579" h="10380996">
                <a:moveTo>
                  <a:pt x="0" y="0"/>
                </a:moveTo>
                <a:lnTo>
                  <a:pt x="11486579" y="0"/>
                </a:lnTo>
                <a:lnTo>
                  <a:pt x="11486579" y="10380995"/>
                </a:lnTo>
                <a:lnTo>
                  <a:pt x="0" y="103809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613" r="-110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144BB27C-1BFC-639E-A550-5BEF95E820AB}"/>
              </a:ext>
            </a:extLst>
          </p:cNvPr>
          <p:cNvSpPr/>
          <p:nvPr userDrawn="1"/>
        </p:nvSpPr>
        <p:spPr>
          <a:xfrm>
            <a:off x="11877541" y="-2"/>
            <a:ext cx="6410459" cy="1939941"/>
          </a:xfrm>
          <a:custGeom>
            <a:avLst/>
            <a:gdLst/>
            <a:ahLst/>
            <a:cxnLst/>
            <a:rect l="l" t="t" r="r" b="b"/>
            <a:pathLst>
              <a:path w="7315200" h="3261360">
                <a:moveTo>
                  <a:pt x="0" y="0"/>
                </a:moveTo>
                <a:lnTo>
                  <a:pt x="7315200" y="0"/>
                </a:lnTo>
                <a:lnTo>
                  <a:pt x="7315200" y="3261360"/>
                </a:lnTo>
                <a:lnTo>
                  <a:pt x="0" y="32613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68116" r="-1411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80642CC1-41BD-9A5E-A18B-341586ED3DB1}"/>
              </a:ext>
            </a:extLst>
          </p:cNvPr>
          <p:cNvSpPr/>
          <p:nvPr userDrawn="1"/>
        </p:nvSpPr>
        <p:spPr>
          <a:xfrm>
            <a:off x="9207806" y="5698974"/>
            <a:ext cx="6622861" cy="4588025"/>
          </a:xfrm>
          <a:custGeom>
            <a:avLst/>
            <a:gdLst/>
            <a:ahLst/>
            <a:cxnLst/>
            <a:rect l="l" t="t" r="r" b="b"/>
            <a:pathLst>
              <a:path w="6622861" h="5339682">
                <a:moveTo>
                  <a:pt x="0" y="0"/>
                </a:moveTo>
                <a:lnTo>
                  <a:pt x="6622861" y="0"/>
                </a:lnTo>
                <a:lnTo>
                  <a:pt x="6622861" y="5339681"/>
                </a:lnTo>
                <a:lnTo>
                  <a:pt x="0" y="53396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1" b="-163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10187BD7-D67D-6EE4-7D30-10770EAEEAA2}"/>
              </a:ext>
            </a:extLst>
          </p:cNvPr>
          <p:cNvSpPr/>
          <p:nvPr userDrawn="1"/>
        </p:nvSpPr>
        <p:spPr>
          <a:xfrm>
            <a:off x="5649284" y="8125137"/>
            <a:ext cx="4798601" cy="2161862"/>
          </a:xfrm>
          <a:custGeom>
            <a:avLst/>
            <a:gdLst/>
            <a:ahLst/>
            <a:cxnLst/>
            <a:rect l="l" t="t" r="r" b="b"/>
            <a:pathLst>
              <a:path w="4798601" h="4114800">
                <a:moveTo>
                  <a:pt x="0" y="0"/>
                </a:moveTo>
                <a:lnTo>
                  <a:pt x="4798601" y="0"/>
                </a:lnTo>
                <a:lnTo>
                  <a:pt x="47986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b="-903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6066B3-7B01-50F7-3078-02229302C2C4}"/>
              </a:ext>
            </a:extLst>
          </p:cNvPr>
          <p:cNvSpPr/>
          <p:nvPr userDrawn="1"/>
        </p:nvSpPr>
        <p:spPr>
          <a:xfrm>
            <a:off x="-2" y="-7"/>
            <a:ext cx="18288002" cy="1028700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Diagonal Stripe 21">
            <a:extLst>
              <a:ext uri="{FF2B5EF4-FFF2-40B4-BE49-F238E27FC236}">
                <a16:creationId xmlns:a16="http://schemas.microsoft.com/office/drawing/2014/main" id="{C5B43E3B-621D-037E-F9C3-EBF5366378A2}"/>
              </a:ext>
            </a:extLst>
          </p:cNvPr>
          <p:cNvSpPr/>
          <p:nvPr userDrawn="1"/>
        </p:nvSpPr>
        <p:spPr>
          <a:xfrm>
            <a:off x="0" y="-7"/>
            <a:ext cx="18288000" cy="10287005"/>
          </a:xfrm>
          <a:prstGeom prst="diagStripe">
            <a:avLst>
              <a:gd name="adj" fmla="val 902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Diagonal Stripe 27">
            <a:extLst>
              <a:ext uri="{FF2B5EF4-FFF2-40B4-BE49-F238E27FC236}">
                <a16:creationId xmlns:a16="http://schemas.microsoft.com/office/drawing/2014/main" id="{DC3C8541-28CD-16D0-BEB2-A2743B68C708}"/>
              </a:ext>
            </a:extLst>
          </p:cNvPr>
          <p:cNvSpPr/>
          <p:nvPr userDrawn="1"/>
        </p:nvSpPr>
        <p:spPr>
          <a:xfrm>
            <a:off x="12919" y="0"/>
            <a:ext cx="15020389" cy="8448973"/>
          </a:xfrm>
          <a:prstGeom prst="diagStripe">
            <a:avLst>
              <a:gd name="adj" fmla="val 90222"/>
            </a:avLst>
          </a:prstGeom>
          <a:solidFill>
            <a:srgbClr val="329B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Diagonal Stripe 28">
            <a:extLst>
              <a:ext uri="{FF2B5EF4-FFF2-40B4-BE49-F238E27FC236}">
                <a16:creationId xmlns:a16="http://schemas.microsoft.com/office/drawing/2014/main" id="{0F26A7F2-9045-8BA2-FFE6-9408E7DAAE58}"/>
              </a:ext>
            </a:extLst>
          </p:cNvPr>
          <p:cNvSpPr/>
          <p:nvPr userDrawn="1"/>
        </p:nvSpPr>
        <p:spPr>
          <a:xfrm>
            <a:off x="0" y="0"/>
            <a:ext cx="12148107" cy="6833314"/>
          </a:xfrm>
          <a:prstGeom prst="diagStripe">
            <a:avLst>
              <a:gd name="adj" fmla="val 902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Diagonal Stripe 29">
            <a:extLst>
              <a:ext uri="{FF2B5EF4-FFF2-40B4-BE49-F238E27FC236}">
                <a16:creationId xmlns:a16="http://schemas.microsoft.com/office/drawing/2014/main" id="{0B067A88-F4CC-B99A-DEB1-637FF4B7D8A1}"/>
              </a:ext>
            </a:extLst>
          </p:cNvPr>
          <p:cNvSpPr/>
          <p:nvPr userDrawn="1"/>
        </p:nvSpPr>
        <p:spPr>
          <a:xfrm>
            <a:off x="-7351" y="24686"/>
            <a:ext cx="9081635" cy="5108423"/>
          </a:xfrm>
          <a:prstGeom prst="diagStripe">
            <a:avLst>
              <a:gd name="adj" fmla="val 9022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Diagonal Stripe 30">
            <a:extLst>
              <a:ext uri="{FF2B5EF4-FFF2-40B4-BE49-F238E27FC236}">
                <a16:creationId xmlns:a16="http://schemas.microsoft.com/office/drawing/2014/main" id="{25EDB50F-D76D-6D31-BBA3-6BBAD978FC89}"/>
              </a:ext>
            </a:extLst>
          </p:cNvPr>
          <p:cNvSpPr/>
          <p:nvPr userDrawn="1"/>
        </p:nvSpPr>
        <p:spPr>
          <a:xfrm>
            <a:off x="12919" y="21469"/>
            <a:ext cx="6346317" cy="3569806"/>
          </a:xfrm>
          <a:prstGeom prst="diagStripe">
            <a:avLst>
              <a:gd name="adj" fmla="val 902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Diagonal Stripe 31">
            <a:extLst>
              <a:ext uri="{FF2B5EF4-FFF2-40B4-BE49-F238E27FC236}">
                <a16:creationId xmlns:a16="http://schemas.microsoft.com/office/drawing/2014/main" id="{0BFD7982-63B8-9EC0-6236-7D2D7DF178A2}"/>
              </a:ext>
            </a:extLst>
          </p:cNvPr>
          <p:cNvSpPr/>
          <p:nvPr userDrawn="1"/>
        </p:nvSpPr>
        <p:spPr>
          <a:xfrm>
            <a:off x="0" y="3317"/>
            <a:ext cx="4197928" cy="2341995"/>
          </a:xfrm>
          <a:prstGeom prst="diagStripe">
            <a:avLst>
              <a:gd name="adj" fmla="val 90222"/>
            </a:avLst>
          </a:prstGeom>
          <a:solidFill>
            <a:srgbClr val="329B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Diagonal Stripe 32">
            <a:extLst>
              <a:ext uri="{FF2B5EF4-FFF2-40B4-BE49-F238E27FC236}">
                <a16:creationId xmlns:a16="http://schemas.microsoft.com/office/drawing/2014/main" id="{FA93B2BF-1FDC-6F54-3900-31B4D7C10773}"/>
              </a:ext>
            </a:extLst>
          </p:cNvPr>
          <p:cNvSpPr/>
          <p:nvPr userDrawn="1"/>
        </p:nvSpPr>
        <p:spPr>
          <a:xfrm>
            <a:off x="-10076" y="94"/>
            <a:ext cx="2233731" cy="1222150"/>
          </a:xfrm>
          <a:prstGeom prst="diagStripe">
            <a:avLst>
              <a:gd name="adj" fmla="val 902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Diagonal Stripe 33">
            <a:extLst>
              <a:ext uri="{FF2B5EF4-FFF2-40B4-BE49-F238E27FC236}">
                <a16:creationId xmlns:a16="http://schemas.microsoft.com/office/drawing/2014/main" id="{9C38A828-67FF-A0AE-7F1D-5221C98E70ED}"/>
              </a:ext>
            </a:extLst>
          </p:cNvPr>
          <p:cNvSpPr/>
          <p:nvPr userDrawn="1"/>
        </p:nvSpPr>
        <p:spPr>
          <a:xfrm>
            <a:off x="-10075" y="-14780"/>
            <a:ext cx="1038775" cy="586660"/>
          </a:xfrm>
          <a:prstGeom prst="diagStripe">
            <a:avLst>
              <a:gd name="adj" fmla="val 9022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Group 12">
            <a:extLst>
              <a:ext uri="{FF2B5EF4-FFF2-40B4-BE49-F238E27FC236}">
                <a16:creationId xmlns:a16="http://schemas.microsoft.com/office/drawing/2014/main" id="{585B37C2-F8D2-DD51-4E02-5ACD01F11A84}"/>
              </a:ext>
            </a:extLst>
          </p:cNvPr>
          <p:cNvGrpSpPr/>
          <p:nvPr userDrawn="1"/>
        </p:nvGrpSpPr>
        <p:grpSpPr>
          <a:xfrm>
            <a:off x="822390" y="658537"/>
            <a:ext cx="16384887" cy="8830698"/>
            <a:chOff x="0" y="0"/>
            <a:chExt cx="2680843" cy="1444851"/>
          </a:xfrm>
        </p:grpSpPr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3F53800B-326C-9666-2A4D-CFA6ABCF1D62}"/>
                </a:ext>
              </a:extLst>
            </p:cNvPr>
            <p:cNvSpPr/>
            <p:nvPr/>
          </p:nvSpPr>
          <p:spPr>
            <a:xfrm>
              <a:off x="0" y="0"/>
              <a:ext cx="2680843" cy="1444851"/>
            </a:xfrm>
            <a:custGeom>
              <a:avLst/>
              <a:gdLst/>
              <a:ahLst/>
              <a:cxnLst/>
              <a:rect l="l" t="t" r="r" b="b"/>
              <a:pathLst>
                <a:path w="2680843" h="1444851">
                  <a:moveTo>
                    <a:pt x="0" y="0"/>
                  </a:moveTo>
                  <a:lnTo>
                    <a:pt x="2680843" y="0"/>
                  </a:lnTo>
                  <a:lnTo>
                    <a:pt x="2680843" y="1444851"/>
                  </a:lnTo>
                  <a:lnTo>
                    <a:pt x="0" y="14448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92F0BC-7FA7-6133-9818-5F060C2B2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10357"/>
            <a:ext cx="16369077" cy="19227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B942A-D505-4F80-2C3F-502641C36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86486"/>
            <a:ext cx="16369077" cy="54109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Google Shape;14;p1">
            <a:extLst>
              <a:ext uri="{FF2B5EF4-FFF2-40B4-BE49-F238E27FC236}">
                <a16:creationId xmlns:a16="http://schemas.microsoft.com/office/drawing/2014/main" id="{CE8C759C-3956-2539-B773-5B4B88404B13}"/>
              </a:ext>
            </a:extLst>
          </p:cNvPr>
          <p:cNvPicPr preferRelativeResize="0"/>
          <p:nvPr userDrawn="1"/>
        </p:nvPicPr>
        <p:blipFill rotWithShape="1">
          <a:blip r:embed="rId11">
            <a:alphaModFix/>
          </a:blip>
          <a:srcRect/>
          <a:stretch/>
        </p:blipFill>
        <p:spPr>
          <a:xfrm>
            <a:off x="5357890" y="8097236"/>
            <a:ext cx="7176091" cy="1181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3675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E2018-5B85-FCA3-33DA-8D261D16C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348FDC5F-2190-5789-F833-C8AA688DB779}"/>
              </a:ext>
            </a:extLst>
          </p:cNvPr>
          <p:cNvGrpSpPr/>
          <p:nvPr userDrawn="1"/>
        </p:nvGrpSpPr>
        <p:grpSpPr>
          <a:xfrm rot="10800000" flipV="1">
            <a:off x="133998" y="1644968"/>
            <a:ext cx="11924001" cy="45719"/>
            <a:chOff x="0" y="0"/>
            <a:chExt cx="4106297" cy="135467"/>
          </a:xfrm>
          <a:gradFill flip="none" rotWithShape="1">
            <a:gsLst>
              <a:gs pos="0">
                <a:schemeClr val="accent4"/>
              </a:gs>
              <a:gs pos="51000">
                <a:srgbClr val="34467A"/>
              </a:gs>
              <a:gs pos="27000">
                <a:schemeClr val="accent1"/>
              </a:gs>
              <a:gs pos="73000">
                <a:srgbClr val="329BB5"/>
              </a:gs>
              <a:gs pos="100000">
                <a:schemeClr val="accent5"/>
              </a:gs>
            </a:gsLst>
            <a:lin ang="10800000" scaled="1"/>
            <a:tileRect/>
          </a:gradFill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8A400B0-0AF4-5D21-94CE-B73657AE0EC5}"/>
                </a:ext>
              </a:extLst>
            </p:cNvPr>
            <p:cNvSpPr/>
            <p:nvPr/>
          </p:nvSpPr>
          <p:spPr>
            <a:xfrm>
              <a:off x="0" y="0"/>
              <a:ext cx="4106297" cy="135467"/>
            </a:xfrm>
            <a:custGeom>
              <a:avLst/>
              <a:gdLst/>
              <a:ahLst/>
              <a:cxnLst/>
              <a:rect l="l" t="t" r="r" b="b"/>
              <a:pathLst>
                <a:path w="4106297" h="135467">
                  <a:moveTo>
                    <a:pt x="0" y="0"/>
                  </a:moveTo>
                  <a:lnTo>
                    <a:pt x="4106297" y="0"/>
                  </a:lnTo>
                  <a:lnTo>
                    <a:pt x="4106297" y="135467"/>
                  </a:lnTo>
                  <a:lnTo>
                    <a:pt x="0" y="1354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2E0E724D-BEFC-4F2D-0AA4-3C83261633CB}"/>
                </a:ext>
              </a:extLst>
            </p:cNvPr>
            <p:cNvSpPr txBox="1"/>
            <p:nvPr/>
          </p:nvSpPr>
          <p:spPr>
            <a:xfrm>
              <a:off x="0" y="-38100"/>
              <a:ext cx="4106297" cy="1735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pic>
        <p:nvPicPr>
          <p:cNvPr id="11" name="Google Shape;14;p1">
            <a:extLst>
              <a:ext uri="{FF2B5EF4-FFF2-40B4-BE49-F238E27FC236}">
                <a16:creationId xmlns:a16="http://schemas.microsoft.com/office/drawing/2014/main" id="{4457D724-61EC-0F39-1764-80D26FF070D2}"/>
              </a:ext>
            </a:extLst>
          </p:cNvPr>
          <p:cNvPicPr preferRelativeResize="0"/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99348" y="6041984"/>
            <a:ext cx="3279781" cy="539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007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DE64A-96C4-6833-0E92-702F4295B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08386"/>
            <a:ext cx="10515600" cy="315408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C8A6A-4D6F-9408-3041-967CFBB7B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anchor="ctr"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Google Shape;14;p1">
            <a:extLst>
              <a:ext uri="{FF2B5EF4-FFF2-40B4-BE49-F238E27FC236}">
                <a16:creationId xmlns:a16="http://schemas.microsoft.com/office/drawing/2014/main" id="{6B3DF8B2-EF2A-7D30-BAD0-974A0C3A3FC0}"/>
              </a:ext>
            </a:extLst>
          </p:cNvPr>
          <p:cNvPicPr preferRelativeResize="0"/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335" y="424862"/>
            <a:ext cx="5145330" cy="8468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2">
            <a:extLst>
              <a:ext uri="{FF2B5EF4-FFF2-40B4-BE49-F238E27FC236}">
                <a16:creationId xmlns:a16="http://schemas.microsoft.com/office/drawing/2014/main" id="{931C7110-D224-5C8D-0461-6A42AD537B21}"/>
              </a:ext>
            </a:extLst>
          </p:cNvPr>
          <p:cNvGrpSpPr/>
          <p:nvPr userDrawn="1"/>
        </p:nvGrpSpPr>
        <p:grpSpPr>
          <a:xfrm rot="10800000">
            <a:off x="133999" y="4562475"/>
            <a:ext cx="11924001" cy="53678"/>
            <a:chOff x="0" y="0"/>
            <a:chExt cx="4106297" cy="135467"/>
          </a:xfrm>
          <a:gradFill flip="none" rotWithShape="1">
            <a:gsLst>
              <a:gs pos="0">
                <a:schemeClr val="accent4"/>
              </a:gs>
              <a:gs pos="51000">
                <a:srgbClr val="34467A"/>
              </a:gs>
              <a:gs pos="27000">
                <a:schemeClr val="accent1"/>
              </a:gs>
              <a:gs pos="73000">
                <a:srgbClr val="329BB5"/>
              </a:gs>
              <a:gs pos="100000">
                <a:schemeClr val="accent5"/>
              </a:gs>
            </a:gsLst>
            <a:lin ang="10800000" scaled="1"/>
            <a:tileRect/>
          </a:gradFill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EAD11DA8-A545-FEEB-0227-674ED9AF3244}"/>
                </a:ext>
              </a:extLst>
            </p:cNvPr>
            <p:cNvSpPr/>
            <p:nvPr/>
          </p:nvSpPr>
          <p:spPr>
            <a:xfrm>
              <a:off x="0" y="0"/>
              <a:ext cx="4106297" cy="135467"/>
            </a:xfrm>
            <a:custGeom>
              <a:avLst/>
              <a:gdLst/>
              <a:ahLst/>
              <a:cxnLst/>
              <a:rect l="l" t="t" r="r" b="b"/>
              <a:pathLst>
                <a:path w="4106297" h="135467">
                  <a:moveTo>
                    <a:pt x="0" y="0"/>
                  </a:moveTo>
                  <a:lnTo>
                    <a:pt x="4106297" y="0"/>
                  </a:lnTo>
                  <a:lnTo>
                    <a:pt x="4106297" y="135467"/>
                  </a:lnTo>
                  <a:lnTo>
                    <a:pt x="0" y="1354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CBA09775-A3AC-C41A-272E-598F28D65FF0}"/>
                </a:ext>
              </a:extLst>
            </p:cNvPr>
            <p:cNvSpPr txBox="1"/>
            <p:nvPr/>
          </p:nvSpPr>
          <p:spPr>
            <a:xfrm>
              <a:off x="0" y="-38100"/>
              <a:ext cx="4106297" cy="1735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584110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A1A47-0E61-5D15-D71D-92E262038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086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71758-9330-A447-F274-D3A99D825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41679-631A-FC33-BA08-FC079E1AB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841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013A5-4EE9-7F89-9B73-B414C4D44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E3860-3237-0DEA-9813-82963455F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6414" y="1681163"/>
            <a:ext cx="5200092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E7950-399A-878C-B392-7A8EB8F50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60655"/>
            <a:ext cx="5157787" cy="344660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859C5C-4310-6873-A1E9-2672E27E82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7BC1F6-2392-4C87-58D0-95A7925C0B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60655"/>
            <a:ext cx="5183188" cy="34466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Google Shape;14;p1">
            <a:extLst>
              <a:ext uri="{FF2B5EF4-FFF2-40B4-BE49-F238E27FC236}">
                <a16:creationId xmlns:a16="http://schemas.microsoft.com/office/drawing/2014/main" id="{2F81E707-CB1B-B3CF-C071-4DDB8A9A2164}"/>
              </a:ext>
            </a:extLst>
          </p:cNvPr>
          <p:cNvPicPr preferRelativeResize="0"/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3575" y="6121700"/>
            <a:ext cx="2888000" cy="475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roup 2">
            <a:extLst>
              <a:ext uri="{FF2B5EF4-FFF2-40B4-BE49-F238E27FC236}">
                <a16:creationId xmlns:a16="http://schemas.microsoft.com/office/drawing/2014/main" id="{837EA203-C5EB-FD3F-E96F-29562B68C19F}"/>
              </a:ext>
            </a:extLst>
          </p:cNvPr>
          <p:cNvGrpSpPr/>
          <p:nvPr userDrawn="1"/>
        </p:nvGrpSpPr>
        <p:grpSpPr>
          <a:xfrm rot="10800000" flipV="1">
            <a:off x="133998" y="1644968"/>
            <a:ext cx="11924001" cy="45719"/>
            <a:chOff x="0" y="0"/>
            <a:chExt cx="4106297" cy="135467"/>
          </a:xfrm>
          <a:gradFill flip="none" rotWithShape="1">
            <a:gsLst>
              <a:gs pos="0">
                <a:schemeClr val="accent4"/>
              </a:gs>
              <a:gs pos="51000">
                <a:srgbClr val="34467A"/>
              </a:gs>
              <a:gs pos="27000">
                <a:schemeClr val="accent1"/>
              </a:gs>
              <a:gs pos="73000">
                <a:srgbClr val="329BB5"/>
              </a:gs>
              <a:gs pos="100000">
                <a:schemeClr val="accent5"/>
              </a:gs>
            </a:gsLst>
            <a:lin ang="10800000" scaled="1"/>
            <a:tileRect/>
          </a:gradFill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068379C8-5F11-3282-ED73-16DED3148B64}"/>
                </a:ext>
              </a:extLst>
            </p:cNvPr>
            <p:cNvSpPr/>
            <p:nvPr/>
          </p:nvSpPr>
          <p:spPr>
            <a:xfrm>
              <a:off x="0" y="0"/>
              <a:ext cx="4106297" cy="135467"/>
            </a:xfrm>
            <a:custGeom>
              <a:avLst/>
              <a:gdLst/>
              <a:ahLst/>
              <a:cxnLst/>
              <a:rect l="l" t="t" r="r" b="b"/>
              <a:pathLst>
                <a:path w="4106297" h="135467">
                  <a:moveTo>
                    <a:pt x="0" y="0"/>
                  </a:moveTo>
                  <a:lnTo>
                    <a:pt x="4106297" y="0"/>
                  </a:lnTo>
                  <a:lnTo>
                    <a:pt x="4106297" y="135467"/>
                  </a:lnTo>
                  <a:lnTo>
                    <a:pt x="0" y="1354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13EF3FC9-0E79-2ADC-46EA-49B7B9B517AB}"/>
                </a:ext>
              </a:extLst>
            </p:cNvPr>
            <p:cNvSpPr txBox="1"/>
            <p:nvPr/>
          </p:nvSpPr>
          <p:spPr>
            <a:xfrm>
              <a:off x="0" y="-38100"/>
              <a:ext cx="4106297" cy="1735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6" name="Group 2">
            <a:extLst>
              <a:ext uri="{FF2B5EF4-FFF2-40B4-BE49-F238E27FC236}">
                <a16:creationId xmlns:a16="http://schemas.microsoft.com/office/drawing/2014/main" id="{EB42C84A-BA75-F791-C8CC-08F91C7C08A8}"/>
              </a:ext>
            </a:extLst>
          </p:cNvPr>
          <p:cNvGrpSpPr/>
          <p:nvPr userDrawn="1"/>
        </p:nvGrpSpPr>
        <p:grpSpPr>
          <a:xfrm rot="10800000" flipV="1">
            <a:off x="133998" y="6001266"/>
            <a:ext cx="11924001" cy="45719"/>
            <a:chOff x="0" y="0"/>
            <a:chExt cx="4106297" cy="135467"/>
          </a:xfrm>
          <a:gradFill flip="none" rotWithShape="1">
            <a:gsLst>
              <a:gs pos="0">
                <a:schemeClr val="accent4"/>
              </a:gs>
              <a:gs pos="51000">
                <a:srgbClr val="34467A"/>
              </a:gs>
              <a:gs pos="27000">
                <a:schemeClr val="accent1"/>
              </a:gs>
              <a:gs pos="73000">
                <a:srgbClr val="329BB5"/>
              </a:gs>
              <a:gs pos="100000">
                <a:schemeClr val="accent5"/>
              </a:gs>
            </a:gsLst>
            <a:lin ang="10800000" scaled="1"/>
            <a:tileRect/>
          </a:gradFill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07739C3C-FDF5-9A4C-1059-58580E47B319}"/>
                </a:ext>
              </a:extLst>
            </p:cNvPr>
            <p:cNvSpPr/>
            <p:nvPr/>
          </p:nvSpPr>
          <p:spPr>
            <a:xfrm>
              <a:off x="0" y="0"/>
              <a:ext cx="4106297" cy="135467"/>
            </a:xfrm>
            <a:custGeom>
              <a:avLst/>
              <a:gdLst/>
              <a:ahLst/>
              <a:cxnLst/>
              <a:rect l="l" t="t" r="r" b="b"/>
              <a:pathLst>
                <a:path w="4106297" h="135467">
                  <a:moveTo>
                    <a:pt x="0" y="0"/>
                  </a:moveTo>
                  <a:lnTo>
                    <a:pt x="4106297" y="0"/>
                  </a:lnTo>
                  <a:lnTo>
                    <a:pt x="4106297" y="135467"/>
                  </a:lnTo>
                  <a:lnTo>
                    <a:pt x="0" y="1354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BB09692E-81B3-7544-FFEF-15D23AD4BAD7}"/>
                </a:ext>
              </a:extLst>
            </p:cNvPr>
            <p:cNvSpPr txBox="1"/>
            <p:nvPr/>
          </p:nvSpPr>
          <p:spPr>
            <a:xfrm>
              <a:off x="0" y="-38100"/>
              <a:ext cx="4106297" cy="1735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9" name="Group 2">
            <a:extLst>
              <a:ext uri="{FF2B5EF4-FFF2-40B4-BE49-F238E27FC236}">
                <a16:creationId xmlns:a16="http://schemas.microsoft.com/office/drawing/2014/main" id="{66D3AA50-FDA8-5723-8290-D7C6CA997FC0}"/>
              </a:ext>
            </a:extLst>
          </p:cNvPr>
          <p:cNvGrpSpPr/>
          <p:nvPr userDrawn="1"/>
        </p:nvGrpSpPr>
        <p:grpSpPr>
          <a:xfrm rot="10800000" flipV="1">
            <a:off x="133998" y="2502078"/>
            <a:ext cx="11924001" cy="45719"/>
            <a:chOff x="0" y="0"/>
            <a:chExt cx="4106297" cy="135467"/>
          </a:xfrm>
          <a:gradFill flip="none" rotWithShape="1">
            <a:gsLst>
              <a:gs pos="0">
                <a:schemeClr val="accent4"/>
              </a:gs>
              <a:gs pos="51000">
                <a:srgbClr val="34467A"/>
              </a:gs>
              <a:gs pos="27000">
                <a:schemeClr val="accent1"/>
              </a:gs>
              <a:gs pos="73000">
                <a:srgbClr val="329BB5"/>
              </a:gs>
              <a:gs pos="100000">
                <a:schemeClr val="accent5"/>
              </a:gs>
            </a:gsLst>
            <a:lin ang="10800000" scaled="1"/>
            <a:tileRect/>
          </a:gradFill>
        </p:grpSpPr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1B18807F-8206-39DB-7CF9-B7009A45B062}"/>
                </a:ext>
              </a:extLst>
            </p:cNvPr>
            <p:cNvSpPr/>
            <p:nvPr/>
          </p:nvSpPr>
          <p:spPr>
            <a:xfrm>
              <a:off x="0" y="0"/>
              <a:ext cx="4106297" cy="135467"/>
            </a:xfrm>
            <a:custGeom>
              <a:avLst/>
              <a:gdLst/>
              <a:ahLst/>
              <a:cxnLst/>
              <a:rect l="l" t="t" r="r" b="b"/>
              <a:pathLst>
                <a:path w="4106297" h="135467">
                  <a:moveTo>
                    <a:pt x="0" y="0"/>
                  </a:moveTo>
                  <a:lnTo>
                    <a:pt x="4106297" y="0"/>
                  </a:lnTo>
                  <a:lnTo>
                    <a:pt x="4106297" y="135467"/>
                  </a:lnTo>
                  <a:lnTo>
                    <a:pt x="0" y="1354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4">
              <a:extLst>
                <a:ext uri="{FF2B5EF4-FFF2-40B4-BE49-F238E27FC236}">
                  <a16:creationId xmlns:a16="http://schemas.microsoft.com/office/drawing/2014/main" id="{76C306D5-924A-5C4A-6A87-7AAD0E32C147}"/>
                </a:ext>
              </a:extLst>
            </p:cNvPr>
            <p:cNvSpPr txBox="1"/>
            <p:nvPr/>
          </p:nvSpPr>
          <p:spPr>
            <a:xfrm>
              <a:off x="0" y="-38100"/>
              <a:ext cx="4106297" cy="1735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7A703BA-96DE-A166-A0A9-ED0F01B0FBD9}"/>
              </a:ext>
            </a:extLst>
          </p:cNvPr>
          <p:cNvSpPr/>
          <p:nvPr userDrawn="1"/>
        </p:nvSpPr>
        <p:spPr>
          <a:xfrm>
            <a:off x="6077550" y="1667827"/>
            <a:ext cx="45719" cy="4356299"/>
          </a:xfrm>
          <a:prstGeom prst="rect">
            <a:avLst/>
          </a:prstGeom>
          <a:solidFill>
            <a:srgbClr val="3446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97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4;p1">
            <a:extLst>
              <a:ext uri="{FF2B5EF4-FFF2-40B4-BE49-F238E27FC236}">
                <a16:creationId xmlns:a16="http://schemas.microsoft.com/office/drawing/2014/main" id="{F39E6CE7-38BB-7299-B28F-CAF88966BE17}"/>
              </a:ext>
            </a:extLst>
          </p:cNvPr>
          <p:cNvPicPr preferRelativeResize="0"/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6109" y="286995"/>
            <a:ext cx="3279781" cy="539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3209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4;p1">
            <a:extLst>
              <a:ext uri="{FF2B5EF4-FFF2-40B4-BE49-F238E27FC236}">
                <a16:creationId xmlns:a16="http://schemas.microsoft.com/office/drawing/2014/main" id="{F39E6CE7-38BB-7299-B28F-CAF88966BE1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768906" y="2881381"/>
            <a:ext cx="6654183" cy="10952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738CA1-3E16-AEB5-DE5B-84F56399962C}"/>
              </a:ext>
            </a:extLst>
          </p:cNvPr>
          <p:cNvSpPr txBox="1"/>
          <p:nvPr userDrawn="1"/>
        </p:nvSpPr>
        <p:spPr>
          <a:xfrm>
            <a:off x="2975342" y="5657671"/>
            <a:ext cx="6241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 err="1">
                <a:solidFill>
                  <a:srgbClr val="34467A"/>
                </a:solidFill>
              </a:rPr>
              <a:t>www.NAPSA-now.org</a:t>
            </a:r>
            <a:endParaRPr lang="en-US" sz="3600" u="sng" dirty="0">
              <a:solidFill>
                <a:srgbClr val="34467A"/>
              </a:solidFill>
            </a:endParaRPr>
          </a:p>
          <a:p>
            <a:endParaRPr lang="en-US" sz="3600" u="sng" dirty="0">
              <a:solidFill>
                <a:srgbClr val="3446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44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F633BB-6D98-12E2-A508-29DA62140BE0}"/>
              </a:ext>
            </a:extLst>
          </p:cNvPr>
          <p:cNvSpPr/>
          <p:nvPr userDrawn="1"/>
        </p:nvSpPr>
        <p:spPr>
          <a:xfrm>
            <a:off x="150472" y="162046"/>
            <a:ext cx="4849792" cy="6559429"/>
          </a:xfrm>
          <a:prstGeom prst="rect">
            <a:avLst/>
          </a:prstGeom>
          <a:solidFill>
            <a:srgbClr val="329BB5">
              <a:alpha val="251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A34ADF-2F74-8A1F-7BA9-8867B35EF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FE4A7-9068-9BD5-8F7B-56AABDF78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B24F2-465A-A761-E9DA-2F4978B2B4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Google Shape;14;p1">
            <a:extLst>
              <a:ext uri="{FF2B5EF4-FFF2-40B4-BE49-F238E27FC236}">
                <a16:creationId xmlns:a16="http://schemas.microsoft.com/office/drawing/2014/main" id="{4E92A158-2554-9B67-4A55-880496088681}"/>
              </a:ext>
            </a:extLst>
          </p:cNvPr>
          <p:cNvPicPr preferRelativeResize="0"/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0600" y="286995"/>
            <a:ext cx="3279781" cy="539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287D1C7-FA70-BC82-DC1F-F8C742C8CEAA}"/>
              </a:ext>
            </a:extLst>
          </p:cNvPr>
          <p:cNvSpPr/>
          <p:nvPr userDrawn="1"/>
        </p:nvSpPr>
        <p:spPr>
          <a:xfrm>
            <a:off x="5000264" y="136525"/>
            <a:ext cx="103364" cy="6584950"/>
          </a:xfrm>
          <a:prstGeom prst="rect">
            <a:avLst/>
          </a:prstGeom>
          <a:gradFill flip="none" rotWithShape="1">
            <a:gsLst>
              <a:gs pos="0">
                <a:srgbClr val="329BB5"/>
              </a:gs>
              <a:gs pos="100000">
                <a:srgbClr val="34467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6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09DBD7-B67F-F4FF-8BE8-49214F478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7B67C-23E6-92C0-B7EC-41CA13D29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0" name="Group 5">
            <a:extLst>
              <a:ext uri="{FF2B5EF4-FFF2-40B4-BE49-F238E27FC236}">
                <a16:creationId xmlns:a16="http://schemas.microsoft.com/office/drawing/2014/main" id="{22DFE45A-8CAF-33E2-7017-30C628533E8E}"/>
              </a:ext>
            </a:extLst>
          </p:cNvPr>
          <p:cNvGrpSpPr/>
          <p:nvPr/>
        </p:nvGrpSpPr>
        <p:grpSpPr>
          <a:xfrm>
            <a:off x="12055929" y="0"/>
            <a:ext cx="152400" cy="6858000"/>
            <a:chOff x="0" y="0"/>
            <a:chExt cx="129907" cy="2709333"/>
          </a:xfrm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06DF74E3-08F6-17FC-A4FE-696663AAC688}"/>
                </a:ext>
              </a:extLst>
            </p:cNvPr>
            <p:cNvSpPr/>
            <p:nvPr/>
          </p:nvSpPr>
          <p:spPr>
            <a:xfrm>
              <a:off x="0" y="0"/>
              <a:ext cx="129907" cy="2709333"/>
            </a:xfrm>
            <a:custGeom>
              <a:avLst/>
              <a:gdLst/>
              <a:ahLst/>
              <a:cxnLst/>
              <a:rect l="l" t="t" r="r" b="b"/>
              <a:pathLst>
                <a:path w="129907" h="2709333">
                  <a:moveTo>
                    <a:pt x="0" y="0"/>
                  </a:moveTo>
                  <a:lnTo>
                    <a:pt x="129907" y="0"/>
                  </a:lnTo>
                  <a:lnTo>
                    <a:pt x="12990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3A84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7">
              <a:extLst>
                <a:ext uri="{FF2B5EF4-FFF2-40B4-BE49-F238E27FC236}">
                  <a16:creationId xmlns:a16="http://schemas.microsoft.com/office/drawing/2014/main" id="{E0666E8A-C4D5-3CFA-B95C-38EDA7712E63}"/>
                </a:ext>
              </a:extLst>
            </p:cNvPr>
            <p:cNvSpPr txBox="1"/>
            <p:nvPr/>
          </p:nvSpPr>
          <p:spPr>
            <a:xfrm>
              <a:off x="0" y="-38100"/>
              <a:ext cx="129907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7432E1BD-44A9-3D64-5B21-5F833E9F9BFF}"/>
              </a:ext>
            </a:extLst>
          </p:cNvPr>
          <p:cNvGrpSpPr/>
          <p:nvPr/>
        </p:nvGrpSpPr>
        <p:grpSpPr>
          <a:xfrm>
            <a:off x="0" y="0"/>
            <a:ext cx="152400" cy="6858000"/>
            <a:chOff x="0" y="0"/>
            <a:chExt cx="120415" cy="2709333"/>
          </a:xfrm>
        </p:grpSpPr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A8E970A2-08D4-C266-0F51-394541803BD9}"/>
                </a:ext>
              </a:extLst>
            </p:cNvPr>
            <p:cNvSpPr/>
            <p:nvPr/>
          </p:nvSpPr>
          <p:spPr>
            <a:xfrm>
              <a:off x="0" y="0"/>
              <a:ext cx="120415" cy="2709333"/>
            </a:xfrm>
            <a:custGeom>
              <a:avLst/>
              <a:gdLst/>
              <a:ahLst/>
              <a:cxnLst/>
              <a:rect l="l" t="t" r="r" b="b"/>
              <a:pathLst>
                <a:path w="120415" h="2709333">
                  <a:moveTo>
                    <a:pt x="0" y="0"/>
                  </a:moveTo>
                  <a:lnTo>
                    <a:pt x="120415" y="0"/>
                  </a:lnTo>
                  <a:lnTo>
                    <a:pt x="1204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9317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10">
              <a:extLst>
                <a:ext uri="{FF2B5EF4-FFF2-40B4-BE49-F238E27FC236}">
                  <a16:creationId xmlns:a16="http://schemas.microsoft.com/office/drawing/2014/main" id="{49E23082-4916-5A70-3899-1AE4D66F40B4}"/>
                </a:ext>
              </a:extLst>
            </p:cNvPr>
            <p:cNvSpPr txBox="1"/>
            <p:nvPr/>
          </p:nvSpPr>
          <p:spPr>
            <a:xfrm>
              <a:off x="0" y="-38100"/>
              <a:ext cx="12041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Freeform 11">
            <a:extLst>
              <a:ext uri="{FF2B5EF4-FFF2-40B4-BE49-F238E27FC236}">
                <a16:creationId xmlns:a16="http://schemas.microsoft.com/office/drawing/2014/main" id="{3F5690AE-9E9E-3385-BD06-F8D5A475F77A}"/>
              </a:ext>
            </a:extLst>
          </p:cNvPr>
          <p:cNvSpPr/>
          <p:nvPr/>
        </p:nvSpPr>
        <p:spPr>
          <a:xfrm>
            <a:off x="11480801" y="0"/>
            <a:ext cx="739504" cy="160547"/>
          </a:xfrm>
          <a:custGeom>
            <a:avLst/>
            <a:gdLst/>
            <a:ahLst/>
            <a:cxnLst/>
            <a:rect l="l" t="t" r="r" b="b"/>
            <a:pathLst>
              <a:path w="2298771" h="514350">
                <a:moveTo>
                  <a:pt x="0" y="0"/>
                </a:moveTo>
                <a:lnTo>
                  <a:pt x="2298771" y="0"/>
                </a:lnTo>
                <a:lnTo>
                  <a:pt x="2298771" y="514350"/>
                </a:lnTo>
                <a:lnTo>
                  <a:pt x="0" y="5143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12">
            <a:extLst>
              <a:ext uri="{FF2B5EF4-FFF2-40B4-BE49-F238E27FC236}">
                <a16:creationId xmlns:a16="http://schemas.microsoft.com/office/drawing/2014/main" id="{8231CFD3-D75F-9496-F409-DAE893E5DBB0}"/>
              </a:ext>
            </a:extLst>
          </p:cNvPr>
          <p:cNvSpPr/>
          <p:nvPr/>
        </p:nvSpPr>
        <p:spPr>
          <a:xfrm flipH="1">
            <a:off x="-11977" y="0"/>
            <a:ext cx="764247" cy="160547"/>
          </a:xfrm>
          <a:custGeom>
            <a:avLst/>
            <a:gdLst/>
            <a:ahLst/>
            <a:cxnLst/>
            <a:rect l="l" t="t" r="r" b="b"/>
            <a:pathLst>
              <a:path w="2298771" h="514350">
                <a:moveTo>
                  <a:pt x="2298771" y="0"/>
                </a:moveTo>
                <a:lnTo>
                  <a:pt x="0" y="0"/>
                </a:lnTo>
                <a:lnTo>
                  <a:pt x="0" y="514350"/>
                </a:lnTo>
                <a:lnTo>
                  <a:pt x="2298771" y="514350"/>
                </a:lnTo>
                <a:lnTo>
                  <a:pt x="229877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16">
            <a:extLst>
              <a:ext uri="{FF2B5EF4-FFF2-40B4-BE49-F238E27FC236}">
                <a16:creationId xmlns:a16="http://schemas.microsoft.com/office/drawing/2014/main" id="{4B30E29E-A4D1-685F-9E3A-6AFE57708C5D}"/>
              </a:ext>
            </a:extLst>
          </p:cNvPr>
          <p:cNvSpPr/>
          <p:nvPr/>
        </p:nvSpPr>
        <p:spPr>
          <a:xfrm flipV="1">
            <a:off x="11496984" y="6688292"/>
            <a:ext cx="707508" cy="177800"/>
          </a:xfrm>
          <a:custGeom>
            <a:avLst/>
            <a:gdLst/>
            <a:ahLst/>
            <a:cxnLst/>
            <a:rect l="l" t="t" r="r" b="b"/>
            <a:pathLst>
              <a:path w="2298771" h="514350">
                <a:moveTo>
                  <a:pt x="0" y="514350"/>
                </a:moveTo>
                <a:lnTo>
                  <a:pt x="2298771" y="514350"/>
                </a:lnTo>
                <a:lnTo>
                  <a:pt x="2298771" y="0"/>
                </a:lnTo>
                <a:lnTo>
                  <a:pt x="0" y="0"/>
                </a:lnTo>
                <a:lnTo>
                  <a:pt x="0" y="51435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17">
            <a:extLst>
              <a:ext uri="{FF2B5EF4-FFF2-40B4-BE49-F238E27FC236}">
                <a16:creationId xmlns:a16="http://schemas.microsoft.com/office/drawing/2014/main" id="{BA393E1A-8F67-7371-EF5A-B7FC8C4F74EC}"/>
              </a:ext>
            </a:extLst>
          </p:cNvPr>
          <p:cNvSpPr/>
          <p:nvPr/>
        </p:nvSpPr>
        <p:spPr>
          <a:xfrm flipH="1" flipV="1">
            <a:off x="0" y="6688291"/>
            <a:ext cx="752272" cy="177801"/>
          </a:xfrm>
          <a:custGeom>
            <a:avLst/>
            <a:gdLst/>
            <a:ahLst/>
            <a:cxnLst/>
            <a:rect l="l" t="t" r="r" b="b"/>
            <a:pathLst>
              <a:path w="2298771" h="514350">
                <a:moveTo>
                  <a:pt x="2298771" y="514350"/>
                </a:moveTo>
                <a:lnTo>
                  <a:pt x="0" y="514350"/>
                </a:lnTo>
                <a:lnTo>
                  <a:pt x="0" y="0"/>
                </a:lnTo>
                <a:lnTo>
                  <a:pt x="2298771" y="0"/>
                </a:lnTo>
                <a:lnTo>
                  <a:pt x="2298771" y="51435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0EB3CEA-6DD5-7727-ED44-5AC6F5406544}"/>
              </a:ext>
            </a:extLst>
          </p:cNvPr>
          <p:cNvSpPr/>
          <p:nvPr userDrawn="1"/>
        </p:nvSpPr>
        <p:spPr>
          <a:xfrm>
            <a:off x="152400" y="0"/>
            <a:ext cx="11903527" cy="174922"/>
          </a:xfrm>
          <a:prstGeom prst="rect">
            <a:avLst/>
          </a:prstGeom>
          <a:solidFill>
            <a:srgbClr val="329B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75A6D13-3613-6C34-C36C-288566FAD9A5}"/>
              </a:ext>
            </a:extLst>
          </p:cNvPr>
          <p:cNvSpPr/>
          <p:nvPr userDrawn="1"/>
        </p:nvSpPr>
        <p:spPr>
          <a:xfrm>
            <a:off x="752270" y="6688291"/>
            <a:ext cx="10789920" cy="177801"/>
          </a:xfrm>
          <a:prstGeom prst="rect">
            <a:avLst/>
          </a:prstGeom>
          <a:solidFill>
            <a:srgbClr val="3446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81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  <p:sldLayoutId id="2147483653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giverse.com/DudeImaMage" TargetMode="External"/><Relationship Id="rId2" Type="http://schemas.openxmlformats.org/officeDocument/2006/relationships/hyperlink" Target="https://www.thingiverse.com/thing:4785391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hyperlink" Target="https://creativecommons.org/licenses/by/4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hrqH8xW7E0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hrqH8xW7E0?feature=oembed" TargetMode="Externa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PTTjRTmgq0?si=-0E85S_z8D18HD0f&amp;t=448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aPTTjRTmgq0?start=448&amp;feature=oembed" TargetMode="External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DF26B-5C92-540D-AAC2-7E3E6DDEE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4329" y="1214438"/>
            <a:ext cx="7223342" cy="2387600"/>
          </a:xfrm>
        </p:spPr>
        <p:txBody>
          <a:bodyPr/>
          <a:lstStyle/>
          <a:p>
            <a:r>
              <a:rPr lang="en-US" dirty="0"/>
              <a:t>Introduction to Physical Disabilities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8311F7-794E-A617-9144-BD7012F8C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40785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August 2026</a:t>
            </a:r>
          </a:p>
        </p:txBody>
      </p:sp>
    </p:spTree>
    <p:extLst>
      <p:ext uri="{BB962C8B-B14F-4D97-AF65-F5344CB8AC3E}">
        <p14:creationId xmlns:p14="http://schemas.microsoft.com/office/powerpoint/2010/main" val="2032075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C3EA1-1450-2C0A-58D8-935F53E68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817D6-F095-BE40-4ADA-91C5AB979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 and Autonomy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0821CB-6363-F70E-4741-BEFE5409431A}"/>
              </a:ext>
            </a:extLst>
          </p:cNvPr>
          <p:cNvSpPr txBox="1"/>
          <p:nvPr/>
        </p:nvSpPr>
        <p:spPr>
          <a:xfrm>
            <a:off x="392229" y="6031210"/>
            <a:ext cx="61168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 dirty="0" err="1">
                <a:solidFill>
                  <a:srgbClr val="2B52FE"/>
                </a:solidFill>
                <a:effectLst/>
                <a:hlinkClick r:id="rId2"/>
              </a:rPr>
              <a:t>WheelChair</a:t>
            </a:r>
            <a:r>
              <a:rPr lang="en-US" sz="1200" b="0" i="0" u="none" strike="noStrike" dirty="0">
                <a:solidFill>
                  <a:srgbClr val="2B52FE"/>
                </a:solidFill>
                <a:effectLst/>
                <a:hlinkClick r:id="rId2"/>
              </a:rPr>
              <a:t> Defense Spikes</a:t>
            </a:r>
            <a:br>
              <a:rPr lang="en-US" sz="1200" dirty="0"/>
            </a:br>
            <a:r>
              <a:rPr lang="en-US" sz="1200" b="0" i="0" dirty="0">
                <a:solidFill>
                  <a:srgbClr val="12226B"/>
                </a:solidFill>
                <a:effectLst/>
              </a:rPr>
              <a:t>by </a:t>
            </a:r>
            <a:r>
              <a:rPr lang="en-US" sz="1200" b="0" i="0" u="none" strike="noStrike" dirty="0" err="1">
                <a:solidFill>
                  <a:srgbClr val="2B52FE"/>
                </a:solidFill>
                <a:effectLst/>
                <a:hlinkClick r:id="rId3"/>
              </a:rPr>
              <a:t>DudeImaMage</a:t>
            </a:r>
            <a:r>
              <a:rPr lang="en-US" sz="1200" b="0" i="0" dirty="0">
                <a:solidFill>
                  <a:srgbClr val="12226B"/>
                </a:solidFill>
                <a:effectLst/>
              </a:rPr>
              <a:t> is licensed under the </a:t>
            </a:r>
            <a:r>
              <a:rPr lang="en-US" sz="1200" b="0" i="0" u="none" strike="noStrike" dirty="0">
                <a:solidFill>
                  <a:srgbClr val="2B52FE"/>
                </a:solidFill>
                <a:effectLst/>
                <a:hlinkClick r:id="rId4"/>
              </a:rPr>
              <a:t>Creative Commons - Attribution</a:t>
            </a:r>
            <a:r>
              <a:rPr lang="en-US" sz="1200" b="0" i="0" dirty="0">
                <a:solidFill>
                  <a:srgbClr val="12226B"/>
                </a:solidFill>
                <a:effectLst/>
              </a:rPr>
              <a:t> license.</a:t>
            </a:r>
            <a:endParaRPr lang="en-US" sz="1200" dirty="0"/>
          </a:p>
        </p:txBody>
      </p:sp>
      <p:pic>
        <p:nvPicPr>
          <p:cNvPr id="7" name="Picture 6" descr="A wheelchair with a plastic, spiked cover on the handle. The spiked cover is a 3D-printed, bright blue ring of plastic with inch-long spikes, intended to prevent someone from grasping the handle of the wheelchair.">
            <a:extLst>
              <a:ext uri="{FF2B5EF4-FFF2-40B4-BE49-F238E27FC236}">
                <a16:creationId xmlns:a16="http://schemas.microsoft.com/office/drawing/2014/main" id="{76E4E574-6374-0084-008F-E46D0213D0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941" y="2163277"/>
            <a:ext cx="4365529" cy="33808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84363F-6940-7076-AC3D-DB3E83C23FCC}"/>
              </a:ext>
            </a:extLst>
          </p:cNvPr>
          <p:cNvSpPr txBox="1"/>
          <p:nvPr/>
        </p:nvSpPr>
        <p:spPr>
          <a:xfrm>
            <a:off x="5157295" y="2237247"/>
            <a:ext cx="67858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Independence and autonomy are linked, but not the same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Asserting autonomy is a matter of safety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Autonomy may be infringed by people who believe they are trying to help</a:t>
            </a:r>
          </a:p>
        </p:txBody>
      </p:sp>
    </p:spTree>
    <p:extLst>
      <p:ext uri="{BB962C8B-B14F-4D97-AF65-F5344CB8AC3E}">
        <p14:creationId xmlns:p14="http://schemas.microsoft.com/office/powerpoint/2010/main" val="3066432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3D9A4-0FAA-39FD-CB6B-99A67253C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DF696-5BE2-1E5F-DB40-DD62E50AC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Disability Etiquette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A0D93B-BCCC-2E4B-873E-0536034AEA8E}"/>
              </a:ext>
            </a:extLst>
          </p:cNvPr>
          <p:cNvSpPr txBox="1"/>
          <p:nvPr/>
        </p:nvSpPr>
        <p:spPr>
          <a:xfrm>
            <a:off x="838200" y="1934678"/>
            <a:ext cx="10515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Get to know people as individuals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Presume competence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Do not touch accessibility devices or service animals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Respectful conversation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Maintain appropriate physical distance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Get comfortable talking about disability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Person-First Language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9E35E0-901D-703D-5FA2-CDD188A8B428}"/>
              </a:ext>
            </a:extLst>
          </p:cNvPr>
          <p:cNvSpPr txBox="1"/>
          <p:nvPr/>
        </p:nvSpPr>
        <p:spPr>
          <a:xfrm>
            <a:off x="178067" y="6373625"/>
            <a:ext cx="6116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2226B"/>
                </a:solidFill>
              </a:rPr>
              <a:t>(</a:t>
            </a:r>
            <a:r>
              <a:rPr lang="en-US" sz="1200" dirty="0" err="1">
                <a:solidFill>
                  <a:srgbClr val="12226B"/>
                </a:solidFill>
              </a:rPr>
              <a:t>Disability:IN</a:t>
            </a:r>
            <a:r>
              <a:rPr lang="en-US" sz="1200" dirty="0">
                <a:solidFill>
                  <a:srgbClr val="12226B"/>
                </a:solidFill>
              </a:rPr>
              <a:t>, n.d.)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10602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D63D7-8E62-E55E-DDD3-CA44EB020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CBBC9-CAF5-2932-7C7C-8391A0F21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Person-First or Not? </a:t>
            </a:r>
            <a:r>
              <a:rPr lang="en-US" dirty="0">
                <a:solidFill>
                  <a:schemeClr val="bg1"/>
                </a:solidFill>
              </a:rPr>
              <a:t>1 of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792530-5E67-72C4-D9DB-E8423C2A2E9A}"/>
              </a:ext>
            </a:extLst>
          </p:cNvPr>
          <p:cNvSpPr txBox="1"/>
          <p:nvPr/>
        </p:nvSpPr>
        <p:spPr>
          <a:xfrm>
            <a:off x="1793508" y="2828836"/>
            <a:ext cx="8604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The disabled are such an inspiring population.</a:t>
            </a:r>
          </a:p>
        </p:txBody>
      </p:sp>
    </p:spTree>
    <p:extLst>
      <p:ext uri="{BB962C8B-B14F-4D97-AF65-F5344CB8AC3E}">
        <p14:creationId xmlns:p14="http://schemas.microsoft.com/office/powerpoint/2010/main" val="3664534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DD481-90B7-BCE0-F31D-492E59825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E9714-729C-21C0-D43C-CFCA5842C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Person-First or Not? </a:t>
            </a:r>
            <a:r>
              <a:rPr lang="en-US" dirty="0">
                <a:solidFill>
                  <a:schemeClr val="bg1"/>
                </a:solidFill>
              </a:rPr>
              <a:t>2 of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7BF84B-5719-0D58-704A-02A41ECC6DF4}"/>
              </a:ext>
            </a:extLst>
          </p:cNvPr>
          <p:cNvSpPr txBox="1"/>
          <p:nvPr/>
        </p:nvSpPr>
        <p:spPr>
          <a:xfrm>
            <a:off x="1793508" y="2828836"/>
            <a:ext cx="860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He suffers from advanced arthritis.</a:t>
            </a:r>
          </a:p>
        </p:txBody>
      </p:sp>
    </p:spTree>
    <p:extLst>
      <p:ext uri="{BB962C8B-B14F-4D97-AF65-F5344CB8AC3E}">
        <p14:creationId xmlns:p14="http://schemas.microsoft.com/office/powerpoint/2010/main" val="853342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554F0-FB09-50C7-321C-9E167D549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9E5E-7FDA-48D9-3F8B-A8651BBEB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Person-First or Not? </a:t>
            </a:r>
            <a:r>
              <a:rPr lang="en-US" dirty="0">
                <a:solidFill>
                  <a:schemeClr val="bg1"/>
                </a:solidFill>
              </a:rPr>
              <a:t>3 of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E9311C-6B18-8A5B-3317-2F7ED7EF4906}"/>
              </a:ext>
            </a:extLst>
          </p:cNvPr>
          <p:cNvSpPr txBox="1"/>
          <p:nvPr/>
        </p:nvSpPr>
        <p:spPr>
          <a:xfrm>
            <a:off x="1793508" y="2828836"/>
            <a:ext cx="8604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She had her leg amputated following a severe infection.</a:t>
            </a:r>
          </a:p>
        </p:txBody>
      </p:sp>
    </p:spTree>
    <p:extLst>
      <p:ext uri="{BB962C8B-B14F-4D97-AF65-F5344CB8AC3E}">
        <p14:creationId xmlns:p14="http://schemas.microsoft.com/office/powerpoint/2010/main" val="2577639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F0BFE-28A8-9720-1FB3-56123A4D1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E36A7-CE04-0FD1-29E5-93D9EBC43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Person-First or Not? </a:t>
            </a:r>
            <a:r>
              <a:rPr lang="en-US" dirty="0">
                <a:solidFill>
                  <a:schemeClr val="bg1"/>
                </a:solidFill>
              </a:rPr>
              <a:t>4 of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A06456-5480-5A28-0DCA-E7BE2EB9D00E}"/>
              </a:ext>
            </a:extLst>
          </p:cNvPr>
          <p:cNvSpPr txBox="1"/>
          <p:nvPr/>
        </p:nvSpPr>
        <p:spPr>
          <a:xfrm>
            <a:off x="1793508" y="2828836"/>
            <a:ext cx="860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She’s been bedridden for years.</a:t>
            </a:r>
          </a:p>
        </p:txBody>
      </p:sp>
    </p:spTree>
    <p:extLst>
      <p:ext uri="{BB962C8B-B14F-4D97-AF65-F5344CB8AC3E}">
        <p14:creationId xmlns:p14="http://schemas.microsoft.com/office/powerpoint/2010/main" val="1437817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345F9-0CAD-D8D8-12CA-354A2548E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4C8C711-53CB-F600-0E8B-6308813ED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Recap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3F4A20-E455-3B70-0738-ED760519FA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Person-First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71E2D10-4857-F82D-F4F1-6742855FA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7484" y="2666198"/>
            <a:ext cx="5200092" cy="3341062"/>
          </a:xfrm>
        </p:spPr>
        <p:txBody>
          <a:bodyPr/>
          <a:lstStyle/>
          <a:p>
            <a:r>
              <a:rPr lang="en-US" dirty="0"/>
              <a:t>The disabled</a:t>
            </a:r>
          </a:p>
          <a:p>
            <a:r>
              <a:rPr lang="en-US" dirty="0"/>
              <a:t>Being “inspiring” just for living</a:t>
            </a:r>
          </a:p>
          <a:p>
            <a:r>
              <a:rPr lang="en-US" dirty="0"/>
              <a:t>Victim of, suffers from</a:t>
            </a:r>
          </a:p>
          <a:p>
            <a:r>
              <a:rPr lang="en-US" dirty="0"/>
              <a:t>Wheelchair-bound, bedfast</a:t>
            </a:r>
          </a:p>
          <a:p>
            <a:r>
              <a:rPr lang="en-US" dirty="0"/>
              <a:t>“Became an amputee”</a:t>
            </a:r>
          </a:p>
          <a:p>
            <a:r>
              <a:rPr lang="en-US" dirty="0"/>
              <a:t>Identity-first (Deaf, Autistic)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4DB6607-B164-5EF0-38D5-8E175260B7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9676" y="1681163"/>
            <a:ext cx="4925712" cy="823912"/>
          </a:xfrm>
        </p:spPr>
        <p:txBody>
          <a:bodyPr/>
          <a:lstStyle/>
          <a:p>
            <a:r>
              <a:rPr lang="en-US" dirty="0"/>
              <a:t>Person-First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EE4A9F7-2EDD-1E86-E8C2-E8C541365E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9676" y="2666197"/>
            <a:ext cx="5505650" cy="3341063"/>
          </a:xfrm>
        </p:spPr>
        <p:txBody>
          <a:bodyPr/>
          <a:lstStyle/>
          <a:p>
            <a:r>
              <a:rPr lang="en-US" dirty="0"/>
              <a:t>People with disabilities</a:t>
            </a:r>
          </a:p>
          <a:p>
            <a:r>
              <a:rPr lang="en-US" dirty="0"/>
              <a:t>Lives with, has a disability</a:t>
            </a:r>
          </a:p>
          <a:p>
            <a:r>
              <a:rPr lang="en-US" dirty="0"/>
              <a:t>Uses a wheelchair, stays in bed</a:t>
            </a:r>
          </a:p>
          <a:p>
            <a:r>
              <a:rPr lang="en-US" dirty="0"/>
              <a:t>Has a limb amputated</a:t>
            </a:r>
          </a:p>
          <a:p>
            <a:r>
              <a:rPr lang="en-US" dirty="0"/>
              <a:t>Has hearing loss, someone who is deaf, person with autism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708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FB448-DA5A-5890-9C69-BD8EFE1D4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EA878F-CD3C-070C-2D2F-C354D8BA6BC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Bernard Video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DFE65-6EAE-CFC7-3146-7A99899697E5}"/>
              </a:ext>
            </a:extLst>
          </p:cNvPr>
          <p:cNvSpPr txBox="1"/>
          <p:nvPr/>
        </p:nvSpPr>
        <p:spPr>
          <a:xfrm>
            <a:off x="5496026" y="6311615"/>
            <a:ext cx="658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CDC Video: “</a:t>
            </a:r>
            <a:r>
              <a:rPr lang="en-US" dirty="0">
                <a:hlinkClick r:id="rId3"/>
              </a:rPr>
              <a:t>What’s Disability to Me?</a:t>
            </a:r>
            <a:r>
              <a:rPr lang="en-US" dirty="0"/>
              <a:t>”</a:t>
            </a:r>
          </a:p>
        </p:txBody>
      </p:sp>
      <p:pic>
        <p:nvPicPr>
          <p:cNvPr id="3" name="Online Media 2" title="What's Disability to Me?">
            <a:hlinkClick r:id="" action="ppaction://media"/>
            <a:extLst>
              <a:ext uri="{FF2B5EF4-FFF2-40B4-BE49-F238E27FC236}">
                <a16:creationId xmlns:a16="http://schemas.microsoft.com/office/drawing/2014/main" id="{BDB3185A-BAD9-4A4A-5F9B-12385BD397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14284" y="250257"/>
            <a:ext cx="10617116" cy="599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3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A0EA8-AB63-17AB-96F8-BB6BF6B8F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3F490-1B8E-DC61-3D0E-A6C2C74B8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Discussion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35E9D9-3337-730F-6022-BED031FBB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72"/>
            <a:ext cx="3932237" cy="3250916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n-US" sz="2000" dirty="0"/>
              <a:t>What assistance did Bernard use?</a:t>
            </a:r>
          </a:p>
          <a:p>
            <a:pPr>
              <a:spcAft>
                <a:spcPts val="2400"/>
              </a:spcAft>
            </a:pPr>
            <a:r>
              <a:rPr lang="en-US" sz="2000" dirty="0"/>
              <a:t>What does Bernard do to remain independent?</a:t>
            </a:r>
          </a:p>
        </p:txBody>
      </p:sp>
      <p:pic>
        <p:nvPicPr>
          <p:cNvPr id="14" name="Picture Placeholder 13" descr="Bernard is an older Black man in a motorized wheelchair with a headrest. This is a still from the video, taken just after Bernard said something he found funny, so he is beginning to grin.">
            <a:extLst>
              <a:ext uri="{FF2B5EF4-FFF2-40B4-BE49-F238E27FC236}">
                <a16:creationId xmlns:a16="http://schemas.microsoft.com/office/drawing/2014/main" id="{C9978381-B8AF-C850-C0E1-1FF7A64E94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40" r="3540"/>
          <a:stretch/>
        </p:blipFill>
        <p:spPr>
          <a:xfrm>
            <a:off x="5268247" y="992187"/>
            <a:ext cx="6524359" cy="5151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11238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BF1C8-1E37-E9D2-D3AD-997B67442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64192-99E4-39A5-E81B-F1672B423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Communication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288691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0963A-03F6-74BA-B5F7-E1E37E2CC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D3B94-C689-AAB6-A58A-1123ECD78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055AC-58D0-7466-1C91-3BD0C68414F9}"/>
              </a:ext>
            </a:extLst>
          </p:cNvPr>
          <p:cNvSpPr txBox="1"/>
          <p:nvPr/>
        </p:nvSpPr>
        <p:spPr>
          <a:xfrm>
            <a:off x="741147" y="1934679"/>
            <a:ext cx="1100969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dirty="0"/>
              <a:t>After completing this course, participants will be able to: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List common physical disabilities in people served by APS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Describe common communication differences that may occur in individuals with physical disabilities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Explain factors that put the population of people with disabilities at disproportionate risk of abuse or neglect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List best practices to conduct more effective interviews with people with physical disabilities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Describe strength-based service planning considerations for people with physical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173876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414D3-A5CF-4566-8D1D-63BA34580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AC2A2-E4CE-58C7-889B-E108036C1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and Disorders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0B76BE-6362-21BA-2A14-64EDE6419B50}"/>
              </a:ext>
            </a:extLst>
          </p:cNvPr>
          <p:cNvSpPr txBox="1"/>
          <p:nvPr/>
        </p:nvSpPr>
        <p:spPr>
          <a:xfrm>
            <a:off x="838200" y="2627697"/>
            <a:ext cx="1051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400" b="1" dirty="0"/>
              <a:t>Communication Difference</a:t>
            </a:r>
            <a:r>
              <a:rPr lang="en-US" sz="2400" dirty="0"/>
              <a:t>: a way to communicate that is different from verbal speech and hearing.</a:t>
            </a:r>
          </a:p>
          <a:p>
            <a:pPr>
              <a:spcAft>
                <a:spcPts val="2400"/>
              </a:spcAft>
            </a:pPr>
            <a:r>
              <a:rPr lang="en-US" sz="2400" b="1" dirty="0"/>
              <a:t>Communication Disorder</a:t>
            </a:r>
            <a:r>
              <a:rPr lang="en-US" sz="2400" dirty="0"/>
              <a:t>: an illness or condition that impacts a person’s ability to communicate, which may or may not respond to treatment, or progress over time.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FD023C-C775-FF2E-D643-4A5F6862E118}"/>
              </a:ext>
            </a:extLst>
          </p:cNvPr>
          <p:cNvSpPr txBox="1"/>
          <p:nvPr/>
        </p:nvSpPr>
        <p:spPr>
          <a:xfrm>
            <a:off x="178067" y="6373625"/>
            <a:ext cx="6116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2226B"/>
                </a:solidFill>
              </a:rPr>
              <a:t>(American Speech-Language-Hearing Association, 1993)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89223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B4F8F-4F32-0A99-039A-C21FD52D0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08A03-8E2F-A568-CE23-CE0AB55FB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Hearing Loss and Deafness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E4F076-7763-834B-59EB-D90D58E75445}"/>
              </a:ext>
            </a:extLst>
          </p:cNvPr>
          <p:cNvSpPr txBox="1"/>
          <p:nvPr/>
        </p:nvSpPr>
        <p:spPr>
          <a:xfrm>
            <a:off x="838200" y="2454003"/>
            <a:ext cx="10515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400" b="1" dirty="0"/>
              <a:t>Hearing Loss</a:t>
            </a:r>
            <a:r>
              <a:rPr lang="en-US" sz="2400" dirty="0"/>
              <a:t>: a partial or total inability to hear sounds, caused by genetics, aging, illnesses, accident or injury, or exposure to loud noises</a:t>
            </a:r>
          </a:p>
          <a:p>
            <a:pPr>
              <a:spcAft>
                <a:spcPts val="2400"/>
              </a:spcAft>
            </a:pPr>
            <a:r>
              <a:rPr lang="en-US" sz="2400" b="1" dirty="0"/>
              <a:t>Deafness</a:t>
            </a:r>
            <a:r>
              <a:rPr lang="en-US" sz="2400" dirty="0"/>
              <a:t>: having little to no hearing, under the umbrella of hearing loss.</a:t>
            </a:r>
          </a:p>
          <a:p>
            <a:pPr>
              <a:spcAft>
                <a:spcPts val="2400"/>
              </a:spcAft>
            </a:pPr>
            <a:r>
              <a:rPr lang="en-US" sz="2400" i="1" dirty="0"/>
              <a:t>A cultural note: </a:t>
            </a:r>
            <a:r>
              <a:rPr lang="en-US" sz="2400" dirty="0"/>
              <a:t>Some people identify as Deaf, or as part of the Deaf community. Others prefer deaf or hard of hearing.</a:t>
            </a:r>
          </a:p>
        </p:txBody>
      </p:sp>
    </p:spTree>
    <p:extLst>
      <p:ext uri="{BB962C8B-B14F-4D97-AF65-F5344CB8AC3E}">
        <p14:creationId xmlns:p14="http://schemas.microsoft.com/office/powerpoint/2010/main" val="140853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7A041-5DBF-B4B7-596C-BFFB6C6ED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1E4A0-DD77-44E8-930F-C94F20A04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76E20D-2C0C-3855-0BEB-6801B1B325A3}"/>
              </a:ext>
            </a:extLst>
          </p:cNvPr>
          <p:cNvSpPr txBox="1"/>
          <p:nvPr/>
        </p:nvSpPr>
        <p:spPr>
          <a:xfrm>
            <a:off x="838200" y="1934678"/>
            <a:ext cx="105156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When an ASL interpreter is involved: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Prepare the interpreter ahead of time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Do not use family or collaterals to interpret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Speak to the person, not the interpreter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Position the interpreter beside you when possible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When a CDI (Certified Deaf Interpreter) is involved: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CDI does not replace the ASL interpreter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151F46-B191-DB91-AED0-24AE0C4379E4}"/>
              </a:ext>
            </a:extLst>
          </p:cNvPr>
          <p:cNvSpPr txBox="1"/>
          <p:nvPr/>
        </p:nvSpPr>
        <p:spPr>
          <a:xfrm>
            <a:off x="178067" y="6373625"/>
            <a:ext cx="6116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2226B"/>
                </a:solidFill>
              </a:rPr>
              <a:t>(Registry for Interpreters for the Deaf, 1997)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0166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93046-F465-DEE2-4400-A83A06135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62B1E-97BF-4250-23FE-3CB7AE266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Augmentative and Alternative Communication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8F7114-61CE-E370-128E-6599DCB12929}"/>
              </a:ext>
            </a:extLst>
          </p:cNvPr>
          <p:cNvSpPr txBox="1"/>
          <p:nvPr/>
        </p:nvSpPr>
        <p:spPr>
          <a:xfrm>
            <a:off x="838200" y="1934678"/>
            <a:ext cx="10515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/>
              <a:t>Augmentative </a:t>
            </a:r>
            <a:r>
              <a:rPr lang="en-US" sz="2400" dirty="0"/>
              <a:t>communication devices supplement existing speech.</a:t>
            </a:r>
          </a:p>
          <a:p>
            <a:pPr>
              <a:spcAft>
                <a:spcPts val="1200"/>
              </a:spcAft>
            </a:pPr>
            <a:r>
              <a:rPr lang="en-US" sz="2400" b="1" dirty="0"/>
              <a:t>Alternative </a:t>
            </a:r>
            <a:r>
              <a:rPr lang="en-US" sz="2400" dirty="0"/>
              <a:t>communication devices are used when speech is not present or functional.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When someone uses AAC: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Learn about the device or method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Tailor your questions to their experience level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Slow down, allow for silence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Do not touch any accessibility tool without that person’s permission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B4E933-5194-7798-7D6D-1E9F22CC6504}"/>
              </a:ext>
            </a:extLst>
          </p:cNvPr>
          <p:cNvSpPr txBox="1"/>
          <p:nvPr/>
        </p:nvSpPr>
        <p:spPr>
          <a:xfrm>
            <a:off x="178067" y="6373625"/>
            <a:ext cx="6116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2226B"/>
                </a:solidFill>
              </a:rPr>
              <a:t>(American Speech-Language-Hearing Association, n.d.)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521666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28126-903A-E597-D90A-0D31C80A5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8D42884-1C00-139C-815E-F2C8F0A29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Aphasia and Apraxia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F382CF-6FEC-9797-CF18-0CEC48044B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Aphasia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52729D-6CC1-BD3E-C8F5-60311030F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020" y="2560655"/>
            <a:ext cx="5304556" cy="344660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Causes: strokes, TBI, tumors, progressive neurological disease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Behaviors may include: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Be unable to say what they want to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May understand the speech or writing of others, or may be unable to understand others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Repeat the same words or phrases over and over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Be aware of their own difficulties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E9FBF3F-4ADB-622E-0B20-88FE8A20C8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0050" y="1681163"/>
            <a:ext cx="4935338" cy="823912"/>
          </a:xfrm>
        </p:spPr>
        <p:txBody>
          <a:bodyPr/>
          <a:lstStyle/>
          <a:p>
            <a:r>
              <a:rPr lang="en-US" dirty="0"/>
              <a:t>Apraxia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9E00B4F-9A43-6276-734E-46A3F782CF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0050" y="2560655"/>
            <a:ext cx="5592277" cy="344660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/>
              <a:t>Causes: strokes, TBI, tumors, neurocognitive disorders, or genetics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Behaviors may include:</a:t>
            </a:r>
          </a:p>
          <a:p>
            <a:pPr>
              <a:lnSpc>
                <a:spcPct val="120000"/>
              </a:lnSpc>
            </a:pPr>
            <a:r>
              <a:rPr lang="en-US" dirty="0"/>
              <a:t>Make up words or say something other than what they mean</a:t>
            </a:r>
          </a:p>
          <a:p>
            <a:pPr>
              <a:lnSpc>
                <a:spcPct val="120000"/>
              </a:lnSpc>
            </a:pPr>
            <a:r>
              <a:rPr lang="en-US" dirty="0"/>
              <a:t>Talk slowly or haltingly</a:t>
            </a:r>
          </a:p>
          <a:p>
            <a:pPr>
              <a:lnSpc>
                <a:spcPct val="120000"/>
              </a:lnSpc>
            </a:pPr>
            <a:r>
              <a:rPr lang="en-US" dirty="0"/>
              <a:t>Find it easier to use simple words and phrases</a:t>
            </a:r>
          </a:p>
          <a:p>
            <a:pPr>
              <a:lnSpc>
                <a:spcPct val="120000"/>
              </a:lnSpc>
            </a:pPr>
            <a:r>
              <a:rPr lang="en-US" dirty="0"/>
              <a:t>Say something once, then not be able to say it again</a:t>
            </a:r>
          </a:p>
          <a:p>
            <a:pPr>
              <a:lnSpc>
                <a:spcPct val="120000"/>
              </a:lnSpc>
            </a:pPr>
            <a:r>
              <a:rPr lang="en-US" dirty="0"/>
              <a:t>Be unable to make sounds or words at all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3C6FE7-4B2A-1536-579F-F10E4DC56E2B}"/>
              </a:ext>
            </a:extLst>
          </p:cNvPr>
          <p:cNvSpPr txBox="1"/>
          <p:nvPr/>
        </p:nvSpPr>
        <p:spPr>
          <a:xfrm>
            <a:off x="197317" y="6161870"/>
            <a:ext cx="35372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2226B"/>
                </a:solidFill>
              </a:rPr>
              <a:t>(National Institute on Deafness and Other Communication Disorders, 2025; 2017)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3754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65715-FA84-DDA9-CBAA-EE11208FE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A4B77-F134-6BF4-1470-33638164BCC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Aphasia Video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5619D9-2FE9-383E-A1C5-8671D153FC65}"/>
              </a:ext>
            </a:extLst>
          </p:cNvPr>
          <p:cNvSpPr txBox="1"/>
          <p:nvPr/>
        </p:nvSpPr>
        <p:spPr>
          <a:xfrm>
            <a:off x="3484346" y="5986914"/>
            <a:ext cx="8576109" cy="66959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 anchorCtr="0">
            <a:noAutofit/>
          </a:bodyPr>
          <a:lstStyle/>
          <a:p>
            <a:pPr algn="r"/>
            <a:r>
              <a:rPr lang="en-US" dirty="0">
                <a:hlinkClick r:id="rId3"/>
              </a:rPr>
              <a:t>Patience, Listening, and Communicating with Aphasia Patients</a:t>
            </a:r>
            <a:r>
              <a:rPr lang="en-US" dirty="0"/>
              <a:t> </a:t>
            </a:r>
          </a:p>
        </p:txBody>
      </p:sp>
      <p:pic>
        <p:nvPicPr>
          <p:cNvPr id="4" name="Online Media 3" title="Patience, Listening and Communicating with Aphasia Patients">
            <a:hlinkClick r:id="" action="ppaction://media"/>
            <a:extLst>
              <a:ext uri="{FF2B5EF4-FFF2-40B4-BE49-F238E27FC236}">
                <a16:creationId xmlns:a16="http://schemas.microsoft.com/office/drawing/2014/main" id="{B5FE62C1-EA14-461E-4DF4-3814BF7C5D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31130" y="201495"/>
            <a:ext cx="10699630" cy="604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2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57779-2113-E983-557C-CF46969F2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89B9B-A041-2C01-CB59-4EA1906C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Communication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3205975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2B69E-AC76-4039-05CB-987C60486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39F79E-3D16-F4AA-3739-E0A2F0A01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Interview Activity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A60033A-5C2D-7F30-1D44-97154FC2AF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Interviewer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7DB5DF-DE83-8A28-5D6D-BEED5B595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020" y="2560655"/>
            <a:ext cx="5304556" cy="344660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Ask questions to learn ONE of the following facts about the interviewee: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Their coffee order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Their favorite movie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Their current job role and when they started it (month and year)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2B9BE3-1594-692C-EC32-4C29C8E2A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0050" y="1681163"/>
            <a:ext cx="4935338" cy="823912"/>
          </a:xfrm>
        </p:spPr>
        <p:txBody>
          <a:bodyPr/>
          <a:lstStyle/>
          <a:p>
            <a:r>
              <a:rPr lang="en-US" dirty="0"/>
              <a:t>Interviewee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EA2D7FE-4E86-3532-E041-E0B5E3B60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0050" y="2560655"/>
            <a:ext cx="5592277" cy="344660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Answer ONLY in one of the following ways: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Say “Yes” or “No”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Physical gestures that communicate yes and no (nodding/shaking the head, thumbs up or down, another gesture you choose)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4C96D5-2370-6039-F859-D54D1C46116A}"/>
              </a:ext>
            </a:extLst>
          </p:cNvPr>
          <p:cNvSpPr txBox="1"/>
          <p:nvPr/>
        </p:nvSpPr>
        <p:spPr>
          <a:xfrm>
            <a:off x="453423" y="6062840"/>
            <a:ext cx="1155031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Each interview concludes after three minutes.</a:t>
            </a:r>
          </a:p>
        </p:txBody>
      </p:sp>
    </p:spTree>
    <p:extLst>
      <p:ext uri="{BB962C8B-B14F-4D97-AF65-F5344CB8AC3E}">
        <p14:creationId xmlns:p14="http://schemas.microsoft.com/office/powerpoint/2010/main" val="3558379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EA576-74C1-6296-6CBA-53CC3DFF5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13745-613C-C23D-820E-9A8231278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Back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20F002-2DB7-3BBC-1BDC-570F044DDD81}"/>
              </a:ext>
            </a:extLst>
          </p:cNvPr>
          <p:cNvSpPr txBox="1"/>
          <p:nvPr/>
        </p:nvSpPr>
        <p:spPr>
          <a:xfrm>
            <a:off x="838200" y="2674947"/>
            <a:ext cx="10515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Interviewers: </a:t>
            </a:r>
            <a:r>
              <a:rPr lang="en-US" sz="2400" dirty="0"/>
              <a:t>Did you get an accurate answer? What strategies worked?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Interviewees and Referees: </a:t>
            </a:r>
            <a:r>
              <a:rPr lang="en-US" sz="2400" dirty="0"/>
              <a:t>What was your experience? Was there something you wished the interviewer had done?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Should there be any changes to the Communication Best Practices list?</a:t>
            </a:r>
          </a:p>
        </p:txBody>
      </p:sp>
    </p:spTree>
    <p:extLst>
      <p:ext uri="{BB962C8B-B14F-4D97-AF65-F5344CB8AC3E}">
        <p14:creationId xmlns:p14="http://schemas.microsoft.com/office/powerpoint/2010/main" val="1241490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AB321-4975-BE9F-A137-D986403C3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Risk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817164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9DB34-F761-951F-4D5F-332D238F8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C209E-E8FB-21B8-219D-7CA86D163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23823675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D3C5D-8710-8E15-BD80-1667455B8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94C47-61DA-719D-8D71-5D77899CF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Factors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DAE04F-3BEA-D74B-9CE5-20D1A61E2592}"/>
              </a:ext>
            </a:extLst>
          </p:cNvPr>
          <p:cNvSpPr txBox="1"/>
          <p:nvPr/>
        </p:nvSpPr>
        <p:spPr>
          <a:xfrm>
            <a:off x="838200" y="2413337"/>
            <a:ext cx="10515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Assistive devices for mobility or communication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Caregivers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Transportation services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Isolation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Communication differences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D3BDFD-A2B7-B496-3B02-E10578D0E26C}"/>
              </a:ext>
            </a:extLst>
          </p:cNvPr>
          <p:cNvSpPr txBox="1"/>
          <p:nvPr/>
        </p:nvSpPr>
        <p:spPr>
          <a:xfrm>
            <a:off x="178067" y="6373625"/>
            <a:ext cx="6116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2226B"/>
                </a:solidFill>
              </a:rPr>
              <a:t>(</a:t>
            </a:r>
            <a:r>
              <a:rPr lang="en-US" sz="1200" dirty="0" err="1">
                <a:solidFill>
                  <a:srgbClr val="12226B"/>
                </a:solidFill>
              </a:rPr>
              <a:t>Badakhshiyan</a:t>
            </a:r>
            <a:r>
              <a:rPr lang="en-US" sz="1200" dirty="0">
                <a:solidFill>
                  <a:srgbClr val="12226B"/>
                </a:solidFill>
              </a:rPr>
              <a:t>, et al., 2024; Office for Victims of Crime, 2012)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2797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89B36-647A-D9F2-D46B-E3EA6C8F7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A623E-C9BE-A46F-E1E2-810183546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Strength-Based Service Planning</a:t>
            </a:r>
          </a:p>
        </p:txBody>
      </p:sp>
    </p:spTree>
    <p:extLst>
      <p:ext uri="{BB962C8B-B14F-4D97-AF65-F5344CB8AC3E}">
        <p14:creationId xmlns:p14="http://schemas.microsoft.com/office/powerpoint/2010/main" val="1580571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FBEE5-DEE1-33F5-E072-F9DC43BB7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F12E9-E64C-DADA-94EA-BDFA6D4D2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Strength-Based, Person-Directed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2A87DB-A05A-C170-CD3F-761D6ACCF314}"/>
              </a:ext>
            </a:extLst>
          </p:cNvPr>
          <p:cNvSpPr txBox="1"/>
          <p:nvPr/>
        </p:nvSpPr>
        <p:spPr>
          <a:xfrm>
            <a:off x="838200" y="1934678"/>
            <a:ext cx="10515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/>
              <a:t>Strength-Based: </a:t>
            </a:r>
            <a:r>
              <a:rPr lang="en-US" sz="2400" dirty="0"/>
              <a:t>focused on leveraging strengths, not compensating for deficits</a:t>
            </a:r>
          </a:p>
          <a:p>
            <a:pPr>
              <a:spcAft>
                <a:spcPts val="1200"/>
              </a:spcAft>
            </a:pPr>
            <a:r>
              <a:rPr lang="en-US" sz="2400" b="1" dirty="0"/>
              <a:t>Person-Directed: </a:t>
            </a:r>
            <a:r>
              <a:rPr lang="en-US" sz="2400" dirty="0"/>
              <a:t>places the individual at the center of all decisions about their lives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Support fully informed decisions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Preserve autonomy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Allow for change over time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6FCCEF-1261-FDCA-2127-4DA688F48B99}"/>
              </a:ext>
            </a:extLst>
          </p:cNvPr>
          <p:cNvSpPr txBox="1"/>
          <p:nvPr/>
        </p:nvSpPr>
        <p:spPr>
          <a:xfrm>
            <a:off x="178067" y="6373625"/>
            <a:ext cx="6116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2226B"/>
                </a:solidFill>
              </a:rPr>
              <a:t>(APS TARC, 2024)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729116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C703C-73A4-AD5A-4DA1-2382B85A1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CBC61-A6CD-413B-3BAC-65770B071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Considerations: Safety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E8B8C9-E638-3805-8712-09C21027A716}"/>
              </a:ext>
            </a:extLst>
          </p:cNvPr>
          <p:cNvSpPr txBox="1"/>
          <p:nvPr/>
        </p:nvSpPr>
        <p:spPr>
          <a:xfrm>
            <a:off x="838200" y="1934678"/>
            <a:ext cx="105156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/>
              <a:t>Service Plans </a:t>
            </a:r>
            <a:r>
              <a:rPr lang="en-US" sz="2400" dirty="0"/>
              <a:t>are individualized. When someone lives with a physical disability, include disability-specific considerations.</a:t>
            </a:r>
          </a:p>
          <a:p>
            <a:pPr>
              <a:spcAft>
                <a:spcPts val="1200"/>
              </a:spcAft>
            </a:pPr>
            <a:r>
              <a:rPr lang="en-US" sz="2400" b="1" dirty="0"/>
              <a:t>Ask: </a:t>
            </a:r>
            <a:r>
              <a:rPr lang="en-US" sz="2400" dirty="0"/>
              <a:t>How does the person reach out for help?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do they communicate when they are in an unsafe situation?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Who are their trusted people?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Where can they go when they feel unsafe?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do they say “no”?</a:t>
            </a:r>
          </a:p>
        </p:txBody>
      </p:sp>
    </p:spTree>
    <p:extLst>
      <p:ext uri="{BB962C8B-B14F-4D97-AF65-F5344CB8AC3E}">
        <p14:creationId xmlns:p14="http://schemas.microsoft.com/office/powerpoint/2010/main" val="17182193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A34B3-0A0E-C1EC-EE3A-9C7542A5F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ACCE5-11A8-41E9-9FB7-376DEB08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 for Service Planning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8CF007-C5A5-2F4A-9155-C908DF29B1B6}"/>
              </a:ext>
            </a:extLst>
          </p:cNvPr>
          <p:cNvSpPr txBox="1"/>
          <p:nvPr/>
        </p:nvSpPr>
        <p:spPr>
          <a:xfrm>
            <a:off x="838200" y="2890391"/>
            <a:ext cx="1051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200" dirty="0"/>
              <a:t>What are other service planning considerations for individuals with physical disabilities?</a:t>
            </a:r>
          </a:p>
        </p:txBody>
      </p:sp>
    </p:spTree>
    <p:extLst>
      <p:ext uri="{BB962C8B-B14F-4D97-AF65-F5344CB8AC3E}">
        <p14:creationId xmlns:p14="http://schemas.microsoft.com/office/powerpoint/2010/main" val="20027404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C4C1D-2F84-7954-D74D-6A719D754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6E3F-8208-9B57-9276-E9258E89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Least-Restrictive Alternatives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053D-4D57-677A-1139-6F8AE328A009}"/>
              </a:ext>
            </a:extLst>
          </p:cNvPr>
          <p:cNvSpPr txBox="1"/>
          <p:nvPr/>
        </p:nvSpPr>
        <p:spPr>
          <a:xfrm>
            <a:off x="838200" y="1934678"/>
            <a:ext cx="105156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The principle of the </a:t>
            </a:r>
            <a:r>
              <a:rPr lang="en-US" sz="2400" b="1" dirty="0"/>
              <a:t>Least-Restrictive Alternative </a:t>
            </a:r>
            <a:r>
              <a:rPr lang="en-US" sz="2400" dirty="0"/>
              <a:t>states that any intervention, treatment, or action should impose the minimum necessary restrictions on a person’s rights or freedoms.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Protect individual rights and autonomy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Tailor each intervention to the specific person’s needs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Minimize social and physical isolation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Avoid unnecessary restrictions or institutionalization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Preserve the right to make as many decisions as possible</a:t>
            </a:r>
          </a:p>
        </p:txBody>
      </p:sp>
    </p:spTree>
    <p:extLst>
      <p:ext uri="{BB962C8B-B14F-4D97-AF65-F5344CB8AC3E}">
        <p14:creationId xmlns:p14="http://schemas.microsoft.com/office/powerpoint/2010/main" val="2788617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3E400-A837-75CB-224F-7B1FB6FD9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4BC0E-AF13-F943-A1AE-AB42BB631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and Services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1D633D-3E64-01AB-9D22-BF1FB53F253F}"/>
              </a:ext>
            </a:extLst>
          </p:cNvPr>
          <p:cNvSpPr txBox="1"/>
          <p:nvPr/>
        </p:nvSpPr>
        <p:spPr>
          <a:xfrm>
            <a:off x="838200" y="1934678"/>
            <a:ext cx="105156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APS cannot determine eligibility, but can assist with applications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What community programs or local services are available?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Are there state initiatives or programs?</a:t>
            </a:r>
          </a:p>
        </p:txBody>
      </p:sp>
    </p:spTree>
    <p:extLst>
      <p:ext uri="{BB962C8B-B14F-4D97-AF65-F5344CB8AC3E}">
        <p14:creationId xmlns:p14="http://schemas.microsoft.com/office/powerpoint/2010/main" val="10126906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B1F92-A829-0231-718C-D35CB889C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0420B-9D08-C9E6-536C-74493DB9E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Activity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2493C4-4A29-252C-599D-33DBD14E09C0}"/>
              </a:ext>
            </a:extLst>
          </p:cNvPr>
          <p:cNvSpPr txBox="1"/>
          <p:nvPr/>
        </p:nvSpPr>
        <p:spPr>
          <a:xfrm>
            <a:off x="838200" y="1934678"/>
            <a:ext cx="10515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In groups, review your scenario and discuss: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What are the concerns and strengths in this scenario?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What are communication best practices that apply?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What are the accessible service planning considerations?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Any other thoughts?</a:t>
            </a:r>
          </a:p>
        </p:txBody>
      </p:sp>
    </p:spTree>
    <p:extLst>
      <p:ext uri="{BB962C8B-B14F-4D97-AF65-F5344CB8AC3E}">
        <p14:creationId xmlns:p14="http://schemas.microsoft.com/office/powerpoint/2010/main" val="1470334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9EE88-E9EA-78D3-CF72-FD849267B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828BE-5FFC-9447-3F15-09D2D0E17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95195"/>
          </a:xfrm>
        </p:spPr>
        <p:txBody>
          <a:bodyPr/>
          <a:lstStyle/>
          <a:p>
            <a:r>
              <a:rPr lang="en-US" dirty="0"/>
              <a:t>Case Scenario 1: Alan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252DDB-0845-C5AC-0BC7-0FA2C5B66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277655"/>
            <a:ext cx="3932237" cy="542377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72, was born blind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Uses a cane and can read braille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Wife Bonnie, 70, has late-stage Parkinson’s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HHA cleans, organizes, removes sticky dots on appliances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Alan has avoided taking medications and sometimes doesn’t 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Doesn’t want to complain because the HHA helps his wife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Alan is very thin and shaky, but “Fine. Bonnie’s got it worse.”</a:t>
            </a:r>
          </a:p>
        </p:txBody>
      </p:sp>
      <p:pic>
        <p:nvPicPr>
          <p:cNvPr id="7" name="Picture Placeholder 6" descr="Alan, an older blind Black man, sits outside in the shade on a sunny day, holding his assistive cane against his knee.">
            <a:extLst>
              <a:ext uri="{FF2B5EF4-FFF2-40B4-BE49-F238E27FC236}">
                <a16:creationId xmlns:a16="http://schemas.microsoft.com/office/drawing/2014/main" id="{CD9EDE9F-B686-B509-36C8-AC696BF62C0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68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A6184-93EF-E09F-CB29-F6A03A444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D7833-1A3C-9FD5-EF67-42D3CCF84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082941" cy="695195"/>
          </a:xfrm>
        </p:spPr>
        <p:txBody>
          <a:bodyPr>
            <a:normAutofit fontScale="90000"/>
          </a:bodyPr>
          <a:lstStyle/>
          <a:p>
            <a:r>
              <a:rPr lang="en-US" dirty="0"/>
              <a:t>Case Scenario 2: Carmela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81F597-988E-65E1-8626-024BD3D2F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277655"/>
            <a:ext cx="3932237" cy="5123145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91, lives with severe arthritis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Her grandson and his wife are her caregivers, but each has a job and they have a young son.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Carmela needs assistance due to severely limited mobility, uses a wheelchair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Carmela mostly watches TV or listens to the radio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Carmela cries at bible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Her friends and pastor are concerned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Friend noticed hand-shaped bruises on her upper 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Carmela says, “I…fall.”</a:t>
            </a:r>
          </a:p>
        </p:txBody>
      </p:sp>
      <p:pic>
        <p:nvPicPr>
          <p:cNvPr id="6" name="Picture Placeholder 5" descr="Carmela is an older Filipina woman in a nightdress and a beige sweater. She sits propped up against the pillows in her bed, looking out with a pensive, worried expression.">
            <a:extLst>
              <a:ext uri="{FF2B5EF4-FFF2-40B4-BE49-F238E27FC236}">
                <a16:creationId xmlns:a16="http://schemas.microsoft.com/office/drawing/2014/main" id="{3423EF1B-8EE7-7492-7F1A-257BF5EDCE3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6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7689CEF-9D5E-EB62-A3CD-4DA75BCAA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460606" y="5958038"/>
            <a:ext cx="3580598" cy="731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745AD7-4250-F1AF-9E82-686002744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Population We Can All Join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0D8767-A311-76D2-CB6F-0D4DD336EF85}"/>
              </a:ext>
            </a:extLst>
          </p:cNvPr>
          <p:cNvSpPr txBox="1"/>
          <p:nvPr/>
        </p:nvSpPr>
        <p:spPr>
          <a:xfrm>
            <a:off x="838200" y="1866862"/>
            <a:ext cx="1051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/>
              <a:t>Disability</a:t>
            </a:r>
            <a:r>
              <a:rPr lang="en-US" sz="2400" dirty="0"/>
              <a:t>: a condition that limits our ability to engage in the activities of our daily lives.</a:t>
            </a:r>
          </a:p>
          <a:p>
            <a:pPr>
              <a:spcAft>
                <a:spcPts val="1200"/>
              </a:spcAft>
            </a:pPr>
            <a:r>
              <a:rPr lang="en-US" sz="2400" b="1" dirty="0"/>
              <a:t>Physical Disability</a:t>
            </a:r>
            <a:r>
              <a:rPr lang="en-US" sz="2400" dirty="0"/>
              <a:t>: a wide range of conditions that limit a person’s ability to move, coordinate, or use parts of their body.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Examples: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0ABDF-A2DC-C2A2-2AD7-10192186577B}"/>
              </a:ext>
            </a:extLst>
          </p:cNvPr>
          <p:cNvSpPr txBox="1"/>
          <p:nvPr/>
        </p:nvSpPr>
        <p:spPr>
          <a:xfrm>
            <a:off x="2002857" y="4183928"/>
            <a:ext cx="8751770" cy="2031325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Blindness or vision loss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Loss of limb or mobility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Arthritis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Spinal cord injury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Multiple Sclerosis (MS)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Cerebral Palsy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ALS (Lou Gehrig’s disease)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Parkinson’s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8456AF-B6D1-38E4-0138-793D4EE24A6D}"/>
              </a:ext>
            </a:extLst>
          </p:cNvPr>
          <p:cNvSpPr txBox="1"/>
          <p:nvPr/>
        </p:nvSpPr>
        <p:spPr>
          <a:xfrm>
            <a:off x="5905099" y="6374058"/>
            <a:ext cx="6116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12226B"/>
                </a:solidFill>
              </a:rPr>
              <a:t>(Centers for Disease Control and Prevention, 2025)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616181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401A4-4C07-FADA-F013-3233D7D7B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1CE32-327D-8E71-9AD6-D2DD9ED11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082941" cy="695195"/>
          </a:xfrm>
        </p:spPr>
        <p:txBody>
          <a:bodyPr>
            <a:normAutofit/>
          </a:bodyPr>
          <a:lstStyle/>
          <a:p>
            <a:r>
              <a:rPr lang="en-US" dirty="0"/>
              <a:t>Case Scenario 3: Ferdie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C6CA77-47F8-F3FF-FD06-46B4C5105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277655"/>
            <a:ext cx="3932237" cy="542377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48, lives with advanced 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Electric wheelchair for mobility, largely independent with assistive supports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Speech is slow and difficult to understand, uses a joystick device to 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Ferdie has been missing doctor’s appointments because her friend moved, so she has no transportation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Living off of food delivery and not attempting to leave her apartment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Socializes online, where she can communicate as fast as everyone 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“I don’t see why I need to go outside anymore at all.”</a:t>
            </a:r>
          </a:p>
        </p:txBody>
      </p:sp>
      <p:pic>
        <p:nvPicPr>
          <p:cNvPr id="7" name="Picture Placeholder 6" descr="Ferdie is a middle-aged white woman in a motorized wheelchair that includes a headrest. Ferdie has dyed red hair and a big smile.">
            <a:extLst>
              <a:ext uri="{FF2B5EF4-FFF2-40B4-BE49-F238E27FC236}">
                <a16:creationId xmlns:a16="http://schemas.microsoft.com/office/drawing/2014/main" id="{F810A91E-D1A8-C9BA-0950-E72A653EE41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4381" r="14381"/>
          <a:stretch/>
        </p:blipFill>
        <p:spPr>
          <a:xfrm>
            <a:off x="5183188" y="987425"/>
            <a:ext cx="6172200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415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098B0-D14E-5B2C-97FF-42DC899B1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B494E-B18C-BF32-8413-B1240CF2D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0165C-14A3-B5F3-00FF-840FD2DD6A56}"/>
              </a:ext>
            </a:extLst>
          </p:cNvPr>
          <p:cNvSpPr txBox="1"/>
          <p:nvPr/>
        </p:nvSpPr>
        <p:spPr>
          <a:xfrm>
            <a:off x="488515" y="1934678"/>
            <a:ext cx="1086528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Many individuals, and even more over 65, live with some kind of disability.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If someone lives with a physical disability, that does not mean they also have an intellectual disability.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Some communication difficulties commonly occur in people with physical disabilities, or are more likely to occur as people age.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Adults with physical disabilities are at disproportionate risk for abuse and neglect.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When interviewing an adult with a physical disability, build in more time, patience, and flexibility.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When an interpreter or assistive communication device is involved during a conversation, always speak directly to the individual being interviewed.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Service planning should focus on strengths, not deficits.</a:t>
            </a:r>
          </a:p>
        </p:txBody>
      </p:sp>
    </p:spTree>
    <p:extLst>
      <p:ext uri="{BB962C8B-B14F-4D97-AF65-F5344CB8AC3E}">
        <p14:creationId xmlns:p14="http://schemas.microsoft.com/office/powerpoint/2010/main" val="34822701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90ECE-B56A-424A-F5CA-0E691375E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578EE-4BB7-DB48-25B0-883A97612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P-I-E Wrap-Up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FD0C3B-B891-CB80-3B3C-21F921DF636E}"/>
              </a:ext>
            </a:extLst>
          </p:cNvPr>
          <p:cNvSpPr txBox="1"/>
          <p:nvPr/>
        </p:nvSpPr>
        <p:spPr>
          <a:xfrm>
            <a:off x="838200" y="1934678"/>
            <a:ext cx="717845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P – Priceless piece of information. </a:t>
            </a:r>
            <a:br>
              <a:rPr lang="en-US" sz="2800" b="1" dirty="0"/>
            </a:br>
            <a:r>
              <a:rPr lang="en-US" sz="2400" dirty="0"/>
              <a:t>What has been the most important piece of information to you today?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I – Item to implement. </a:t>
            </a:r>
            <a:br>
              <a:rPr lang="en-US" sz="2800" b="1" dirty="0"/>
            </a:br>
            <a:r>
              <a:rPr lang="en-US" sz="2400" dirty="0"/>
              <a:t>What is something you intend to implement from our time today?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E – Encouragement I received. </a:t>
            </a:r>
            <a:br>
              <a:rPr lang="en-US" sz="2800" b="1" dirty="0"/>
            </a:br>
            <a:r>
              <a:rPr lang="en-US" sz="2400" dirty="0"/>
              <a:t>What is something you were already doing that you are encouraged to keep doing?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43E9F6-455D-97CD-A693-7542CC1DE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6228" y="1690688"/>
            <a:ext cx="3747610" cy="499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020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487AD-A2F3-61E6-B9E1-F965CA5A7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13D8E-52C4-602B-AA14-CF9B73EC1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968611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23684-7793-5313-98E8-98010AD38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7DBBD-BC4D-E099-8E1F-0322224FA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Might See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7A82A4-96F9-3FBA-7586-6A797B1FD07D}"/>
              </a:ext>
            </a:extLst>
          </p:cNvPr>
          <p:cNvSpPr txBox="1"/>
          <p:nvPr/>
        </p:nvSpPr>
        <p:spPr>
          <a:xfrm>
            <a:off x="838200" y="1934678"/>
            <a:ext cx="10515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People may have reduced mobility or motor control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People may get fatigued faster or live with chronic fatigue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Progression of disabilities over time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Health changes that come with aging interact with disabilities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People may use assistive devices or receive assistance from others</a:t>
            </a:r>
          </a:p>
        </p:txBody>
      </p:sp>
    </p:spTree>
    <p:extLst>
      <p:ext uri="{BB962C8B-B14F-4D97-AF65-F5344CB8AC3E}">
        <p14:creationId xmlns:p14="http://schemas.microsoft.com/office/powerpoint/2010/main" val="675263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3420C-649A-6113-CE95-0D660DECE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F1A2F-D021-9BF7-8D32-EA4049D75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Might Hear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FB3447-7EC9-7DBC-E9D4-67FA613071DD}"/>
              </a:ext>
            </a:extLst>
          </p:cNvPr>
          <p:cNvSpPr txBox="1"/>
          <p:nvPr/>
        </p:nvSpPr>
        <p:spPr>
          <a:xfrm>
            <a:off x="838200" y="1934678"/>
            <a:ext cx="10515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People may be making their best guess about: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Physical ability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Decision-making ability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Cognitive ability</a:t>
            </a:r>
          </a:p>
        </p:txBody>
      </p:sp>
    </p:spTree>
    <p:extLst>
      <p:ext uri="{BB962C8B-B14F-4D97-AF65-F5344CB8AC3E}">
        <p14:creationId xmlns:p14="http://schemas.microsoft.com/office/powerpoint/2010/main" val="1801617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F788E-F9C5-1EE0-BB96-1BBF87148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274F9-F561-C01E-AF69-557620628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Stories We Tell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72C4B3-2B48-A642-4E83-83CCB6172F25}"/>
              </a:ext>
            </a:extLst>
          </p:cNvPr>
          <p:cNvSpPr txBox="1"/>
          <p:nvPr/>
        </p:nvSpPr>
        <p:spPr>
          <a:xfrm>
            <a:off x="1793508" y="2828836"/>
            <a:ext cx="8604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What are some narratives about physical disabilities that we should challenge?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AD8735-EBD7-EA76-4426-5234269413F9}"/>
              </a:ext>
            </a:extLst>
          </p:cNvPr>
          <p:cNvSpPr txBox="1"/>
          <p:nvPr/>
        </p:nvSpPr>
        <p:spPr>
          <a:xfrm>
            <a:off x="178067" y="6373625"/>
            <a:ext cx="6116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2226B"/>
                </a:solidFill>
              </a:rPr>
              <a:t>(Dunn, 2021)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13949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3CA3A-5278-0E58-20E4-CA8F33FE9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41E32-905E-4E4E-7F40-B5483C958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Truths About Barriers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4E2F9E-E19E-6417-2320-D854D672837E}"/>
              </a:ext>
            </a:extLst>
          </p:cNvPr>
          <p:cNvSpPr txBox="1"/>
          <p:nvPr/>
        </p:nvSpPr>
        <p:spPr>
          <a:xfrm>
            <a:off x="1793508" y="2828836"/>
            <a:ext cx="8604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What are barriers that impact people with physical disabilities?</a:t>
            </a:r>
          </a:p>
        </p:txBody>
      </p:sp>
    </p:spTree>
    <p:extLst>
      <p:ext uri="{BB962C8B-B14F-4D97-AF65-F5344CB8AC3E}">
        <p14:creationId xmlns:p14="http://schemas.microsoft.com/office/powerpoint/2010/main" val="1612637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0480F-8979-E843-235F-1133BC3BC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54C31-D8C2-1D73-0995-6D0333B33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 Mitigates Barriers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71FFC5-A7F2-D9BB-DA04-3E1764CFCECA}"/>
              </a:ext>
            </a:extLst>
          </p:cNvPr>
          <p:cNvSpPr txBox="1"/>
          <p:nvPr/>
        </p:nvSpPr>
        <p:spPr>
          <a:xfrm>
            <a:off x="838199" y="2171298"/>
            <a:ext cx="107107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Accessible design, tools, and considerations can benefit a wide range of people, not just those with physical disabilities.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You don’t need to know someone lives with a disability to identify an accessible tool that might support them.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The goal is to preserve or promote independence.</a:t>
            </a:r>
          </a:p>
        </p:txBody>
      </p:sp>
    </p:spTree>
    <p:extLst>
      <p:ext uri="{BB962C8B-B14F-4D97-AF65-F5344CB8AC3E}">
        <p14:creationId xmlns:p14="http://schemas.microsoft.com/office/powerpoint/2010/main" val="1283790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APSA">
      <a:dk1>
        <a:srgbClr val="000000"/>
      </a:dk1>
      <a:lt1>
        <a:srgbClr val="FFFFFF"/>
      </a:lt1>
      <a:dk2>
        <a:srgbClr val="151D32"/>
      </a:dk2>
      <a:lt2>
        <a:srgbClr val="EBEBEB"/>
      </a:lt2>
      <a:accent1>
        <a:srgbClr val="4257A0"/>
      </a:accent1>
      <a:accent2>
        <a:srgbClr val="34467A"/>
      </a:accent2>
      <a:accent3>
        <a:srgbClr val="277C9D"/>
      </a:accent3>
      <a:accent4>
        <a:srgbClr val="89317D"/>
      </a:accent4>
      <a:accent5>
        <a:srgbClr val="7FA243"/>
      </a:accent5>
      <a:accent6>
        <a:srgbClr val="EBEBEB"/>
      </a:accent6>
      <a:hlink>
        <a:srgbClr val="277C9D"/>
      </a:hlink>
      <a:folHlink>
        <a:srgbClr val="6C266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1E72A0D152D84C8BEFB757BA249BA1" ma:contentTypeVersion="9" ma:contentTypeDescription="Create a new document." ma:contentTypeScope="" ma:versionID="4584c76fae2f06d8017b404f6da0c963">
  <xsd:schema xmlns:xsd="http://www.w3.org/2001/XMLSchema" xmlns:xs="http://www.w3.org/2001/XMLSchema" xmlns:p="http://schemas.microsoft.com/office/2006/metadata/properties" xmlns:ns2="c819ab00-ff0b-4a67-bff9-80ac52fb382f" targetNamespace="http://schemas.microsoft.com/office/2006/metadata/properties" ma:root="true" ma:fieldsID="3c57d27834c3d9c90c2ce6333f7c5a4a" ns2:_="">
    <xsd:import namespace="c819ab00-ff0b-4a67-bff9-80ac52fb38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19ab00-ff0b-4a67-bff9-80ac52fb38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939C3C-087C-4F4E-8F58-363C9A8255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75230C-8C45-47D9-BBF5-C6BF79F34D0A}">
  <ds:schemaRefs>
    <ds:schemaRef ds:uri="http://schemas.microsoft.com/office/2006/metadata/properties"/>
    <ds:schemaRef ds:uri="http://purl.org/dc/terms/"/>
    <ds:schemaRef ds:uri="c819ab00-ff0b-4a67-bff9-80ac52fb382f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9398BF9-8A9D-4CA2-A7EA-A8423C9B36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19ab00-ff0b-4a67-bff9-80ac52fb38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17568</TotalTime>
  <Words>1833</Words>
  <Application>Microsoft Office PowerPoint</Application>
  <PresentationFormat>Widescreen</PresentationFormat>
  <Paragraphs>232</Paragraphs>
  <Slides>43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Aptos</vt:lpstr>
      <vt:lpstr>Aptos Display</vt:lpstr>
      <vt:lpstr>Arial</vt:lpstr>
      <vt:lpstr>Office Theme</vt:lpstr>
      <vt:lpstr>Introduction to Physical Disabilities</vt:lpstr>
      <vt:lpstr>Learning Objectives</vt:lpstr>
      <vt:lpstr>Introductions</vt:lpstr>
      <vt:lpstr>The Population We Can All Join</vt:lpstr>
      <vt:lpstr>What You Might See</vt:lpstr>
      <vt:lpstr>What You Might Hear</vt:lpstr>
      <vt:lpstr>The Stories We Tell</vt:lpstr>
      <vt:lpstr>Truths About Barriers</vt:lpstr>
      <vt:lpstr>Accessibility Mitigates Barriers</vt:lpstr>
      <vt:lpstr>Independence and Autonomy</vt:lpstr>
      <vt:lpstr>Disability Etiquette</vt:lpstr>
      <vt:lpstr>Person-First or Not? 1 of 4</vt:lpstr>
      <vt:lpstr>Person-First or Not? 2 of 4</vt:lpstr>
      <vt:lpstr>Person-First or Not? 3 of 4</vt:lpstr>
      <vt:lpstr>Person-First or Not? 4 of 4</vt:lpstr>
      <vt:lpstr>To Recap</vt:lpstr>
      <vt:lpstr>Bernard Video</vt:lpstr>
      <vt:lpstr>Video Discussion</vt:lpstr>
      <vt:lpstr>Communication Considerations</vt:lpstr>
      <vt:lpstr>Differences and Disorders</vt:lpstr>
      <vt:lpstr>Hearing Loss and Deafness</vt:lpstr>
      <vt:lpstr>Interpreters</vt:lpstr>
      <vt:lpstr>Augmentative and Alternative Communication</vt:lpstr>
      <vt:lpstr>Aphasia and Apraxia</vt:lpstr>
      <vt:lpstr>Aphasia Video</vt:lpstr>
      <vt:lpstr>Communication Best Practices</vt:lpstr>
      <vt:lpstr>Interview Activity</vt:lpstr>
      <vt:lpstr>Report Back</vt:lpstr>
      <vt:lpstr>Risk Considerations</vt:lpstr>
      <vt:lpstr>Risk Factors</vt:lpstr>
      <vt:lpstr>Strength-Based Service Planning</vt:lpstr>
      <vt:lpstr>Strength-Based, Person-Directed</vt:lpstr>
      <vt:lpstr>Considerations: Safety</vt:lpstr>
      <vt:lpstr>Considerations for Service Planning</vt:lpstr>
      <vt:lpstr>Least-Restrictive Alternatives</vt:lpstr>
      <vt:lpstr>Resources and Services</vt:lpstr>
      <vt:lpstr>Scenario Activity</vt:lpstr>
      <vt:lpstr>Case Scenario 1: Alan</vt:lpstr>
      <vt:lpstr>Case Scenario 2: Carmela</vt:lpstr>
      <vt:lpstr>Case Scenario 3: Ferdie</vt:lpstr>
      <vt:lpstr>Key Points</vt:lpstr>
      <vt:lpstr>P-I-E Wrap-Up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Physical Disabilities</dc:title>
  <dc:subject>Physical Disabilities</dc:subject>
  <dc:creator>NAPSA</dc:creator>
  <cp:lastModifiedBy>Kelly Wood</cp:lastModifiedBy>
  <cp:revision>48</cp:revision>
  <dcterms:created xsi:type="dcterms:W3CDTF">2024-09-09T14:32:32Z</dcterms:created>
  <dcterms:modified xsi:type="dcterms:W3CDTF">2026-08-28T22:47:41Z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0x010100D81E72A0D152D84C8BEFB757BA249BA1</vt:lpwstr>
  </property>
</Properties>
</file>