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20"/>
  </p:notesMasterIdLst>
  <p:sldIdLst>
    <p:sldId id="257" r:id="rId3"/>
    <p:sldId id="260" r:id="rId4"/>
    <p:sldId id="258" r:id="rId5"/>
    <p:sldId id="261" r:id="rId6"/>
    <p:sldId id="262" r:id="rId7"/>
    <p:sldId id="263" r:id="rId8"/>
    <p:sldId id="259" r:id="rId9"/>
    <p:sldId id="264" r:id="rId10"/>
    <p:sldId id="266" r:id="rId11"/>
    <p:sldId id="267" r:id="rId12"/>
    <p:sldId id="256" r:id="rId13"/>
    <p:sldId id="270" r:id="rId14"/>
    <p:sldId id="268" r:id="rId15"/>
    <p:sldId id="269" r:id="rId16"/>
    <p:sldId id="271" r:id="rId17"/>
    <p:sldId id="272" r:id="rId18"/>
    <p:sldId id="273" r:id="rId19"/>
  </p:sldIdLst>
  <p:sldSz cx="12192000" cy="6858000"/>
  <p:notesSz cx="6858000" cy="9144000"/>
  <p:defaultTextStyle>
    <a:defPPr>
      <a:defRPr lang="LID4096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28C20"/>
    <a:srgbClr val="EAEAE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AF606853-7671-496A-8E4F-DF71F8EC918B}" styleName="Dark Style 1 - Accent 6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wholeTbl>
    <a:band1H>
      <a:tcStyle>
        <a:tcBdr/>
        <a:fill>
          <a:solidFill>
            <a:schemeClr val="accent6">
              <a:shade val="60000"/>
            </a:schemeClr>
          </a:solidFill>
        </a:fill>
      </a:tcStyle>
    </a:band1H>
    <a:band1V>
      <a:tcStyle>
        <a:tcBdr/>
        <a:fill>
          <a:solidFill>
            <a:schemeClr val="accent6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6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6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6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3341" autoAdjust="0"/>
  </p:normalViewPr>
  <p:slideViewPr>
    <p:cSldViewPr snapToGrid="0">
      <p:cViewPr varScale="1">
        <p:scale>
          <a:sx n="100" d="100"/>
          <a:sy n="100" d="100"/>
        </p:scale>
        <p:origin x="912" y="72"/>
      </p:cViewPr>
      <p:guideLst/>
    </p:cSldViewPr>
  </p:slideViewPr>
  <p:notesTextViewPr>
    <p:cViewPr>
      <p:scale>
        <a:sx n="125" d="100"/>
        <a:sy n="125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LID4096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9463386-0B87-4615-9380-4B18A395A7A9}" type="datetimeFigureOut">
              <a:rPr lang="LID4096" smtClean="0"/>
              <a:t>11/20/2025</a:t>
            </a:fld>
            <a:endParaRPr lang="LID4096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LID4096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ID4096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LID4096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1897C5B-B317-42F9-BBA9-0E43581B4DA0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32621131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ZA" dirty="0"/>
              <a:t>Screenshot: Scam website https://www.claimsinvestigationunit.com/, part of a </a:t>
            </a:r>
            <a:r>
              <a:rPr lang="en-ZA" dirty="0" err="1"/>
              <a:t>FaaS</a:t>
            </a:r>
            <a:r>
              <a:rPr lang="en-ZA" dirty="0"/>
              <a:t> host’s portfolio.</a:t>
            </a:r>
          </a:p>
          <a:p>
            <a:endParaRPr lang="LID4096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1897C5B-B317-42F9-BBA9-0E43581B4DA0}" type="slidenum">
              <a:rPr lang="LID4096" smtClean="0"/>
              <a:t>1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274476113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C18B5E6-D304-F965-28A2-0E434A193A1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19D698D-C262-DC1E-61C7-66A14A48EBD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2206026-F889-64D2-F3CB-4A0BD6288E1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 website goes offline if either the domain name is suspended, or</a:t>
            </a:r>
          </a:p>
          <a:p>
            <a:r>
              <a:rPr lang="en-US" dirty="0"/>
              <a:t>If the </a:t>
            </a:r>
            <a:r>
              <a:rPr lang="en-US" dirty="0" err="1"/>
              <a:t>the</a:t>
            </a:r>
            <a:r>
              <a:rPr lang="en-US" dirty="0"/>
              <a:t> hosting account is suspended.</a:t>
            </a:r>
          </a:p>
          <a:p>
            <a:endParaRPr lang="en-US" dirty="0"/>
          </a:p>
          <a:p>
            <a:r>
              <a:rPr lang="en-US" dirty="0"/>
              <a:t>Moving to a new hosting account can be rapidly accomplished while the scammer or a </a:t>
            </a:r>
            <a:r>
              <a:rPr lang="en-US" dirty="0" err="1"/>
              <a:t>FaaS</a:t>
            </a:r>
            <a:r>
              <a:rPr lang="en-US" dirty="0"/>
              <a:t> provider has control of a domain. We’ve seen this happen with </a:t>
            </a:r>
            <a:r>
              <a:rPr lang="en-US" dirty="0" err="1"/>
              <a:t>xFastFlux</a:t>
            </a:r>
            <a:r>
              <a:rPr lang="en-US" dirty="0"/>
              <a:t> and other like hosts. The domain can also be abused in other ways that may be difficult to detect while under nefarious control; email scam spamming, subdomains on different hosts …</a:t>
            </a:r>
          </a:p>
          <a:p>
            <a:endParaRPr lang="en-US" dirty="0"/>
          </a:p>
          <a:p>
            <a:r>
              <a:rPr lang="en-US" dirty="0"/>
              <a:t>Since this is not a  hacked website, rather a domain registered with the specific purpose of committing fraud, ideally the domain should be suspended.</a:t>
            </a:r>
            <a:endParaRPr lang="LID4096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E7FD19E-7039-DD4A-340A-91E5BCB11CE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1897C5B-B317-42F9-BBA9-0E43581B4DA0}" type="slidenum">
              <a:rPr lang="LID4096" smtClean="0"/>
              <a:t>12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79135102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A504B11-B3C0-F993-B174-DDFCB1C20DD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F609331-F5A7-F850-1AFD-2B62518FD1E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0804A0D-DE34-17AA-90CB-C37AFE2455A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https://www.icann.org/dnsabuse</a:t>
            </a:r>
          </a:p>
          <a:p>
            <a:r>
              <a:rPr lang="en-ZA" dirty="0"/>
              <a:t>https://www.verisign.com/news-insights/dns-abuse/</a:t>
            </a:r>
            <a:endParaRPr lang="LID4096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AD6F380-57E6-268A-8666-786A3E69359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1897C5B-B317-42F9-BBA9-0E43581B4DA0}" type="slidenum">
              <a:rPr lang="LID4096" smtClean="0"/>
              <a:t>13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191434167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B3B16A8-1750-7596-7C3D-7840C2D7CD1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9D0E8AC-DB3E-B2EB-1BE9-315990C514C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9A707D9-E437-85F9-C04E-686958A2462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https://itp.cdn.icann.org/en/files/generic-names-supporting-organization-council-gnso-council/pc-report-prelim-issue-report-pdp-dns-abuse-mitigation-17-11-2025-en.pdf</a:t>
            </a:r>
            <a:endParaRPr lang="LID4096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3282C96-E7CA-E325-12B8-A1049964F75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1897C5B-B317-42F9-BBA9-0E43581B4DA0}" type="slidenum">
              <a:rPr lang="LID4096" smtClean="0"/>
              <a:t>14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350033234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FDA0755-6404-585C-B323-D20D10C454A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0E6D172-C21E-D1BB-2B00-55EA57D68ED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2621328-BB76-EF1B-2CFD-1850F1A95A7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https://www.ftc.gov/news-events/news/press-releases/2006/06/ftc-issues-statement-whois-databases</a:t>
            </a:r>
          </a:p>
          <a:p>
            <a:r>
              <a:rPr lang="en-ZA" dirty="0"/>
              <a:t>https://www.icann.org/en/contracted-parties/accredited-registrars/privacy-and-proxy-service-providers</a:t>
            </a:r>
          </a:p>
          <a:p>
            <a:r>
              <a:rPr lang="en-ZA" dirty="0"/>
              <a:t>https://www.icann.org/resources/pages/icann-eu-gdpr-2022-12-22-en</a:t>
            </a:r>
          </a:p>
          <a:p>
            <a:endParaRPr lang="LID4096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2A4CDAD-5B29-AB25-F8AA-B0DA723BA6B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1897C5B-B317-42F9-BBA9-0E43581B4DA0}" type="slidenum">
              <a:rPr lang="LID4096" smtClean="0"/>
              <a:t>15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243426626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67672D6-F4FA-6F1F-2FDB-97EA4C65B50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E521185-EEBD-7AD2-2D5A-A655896BEF1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51AA9C9-F0CB-BAEA-7DE1-14D8E6E6118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ZA" dirty="0"/>
              <a:t>https://blog.aa419.org/phishing-sites-vs-fake-419-banks/</a:t>
            </a:r>
          </a:p>
          <a:p>
            <a:r>
              <a:rPr lang="en-ZA" dirty="0"/>
              <a:t>https://en.wikipedia.org/wiki/Bulletproof_hosting</a:t>
            </a:r>
          </a:p>
          <a:p>
            <a:endParaRPr lang="LID4096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6528A8B-7B59-3290-D25E-216B998DBD4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1897C5B-B317-42F9-BBA9-0E43581B4DA0}" type="slidenum">
              <a:rPr lang="LID4096" smtClean="0"/>
              <a:t>16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270180017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B3DFFCF-49D5-AD03-0E9E-1FB28C33D90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60FBD3D-E2B7-0FFB-A895-35DD247AC22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7EC4ABA-197D-BB65-3B20-1E5A59CB381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ID4096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FEC8E49-41EF-D098-C857-1D7E7AEABD2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1897C5B-B317-42F9-BBA9-0E43581B4DA0}" type="slidenum">
              <a:rPr lang="LID4096" smtClean="0"/>
              <a:t>17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12102475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03136B8-F4DC-9C3C-7281-F106215449C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69F22CE-8916-8EB4-2648-6D914A98582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096659D-3C37-C181-35EE-E1595A40EE0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 simplified view of what is required to host a website.</a:t>
            </a:r>
          </a:p>
          <a:p>
            <a:endParaRPr lang="en-US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en-US" dirty="0"/>
              <a:t>To host a website, we need: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a domain name … mywebsite.com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a hosting provider which will sell us a hosting account with an IP address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a name server that links the domain name to the IP address</a:t>
            </a:r>
          </a:p>
          <a:p>
            <a:br>
              <a:rPr lang="en-US" dirty="0"/>
            </a:br>
            <a:r>
              <a:rPr lang="en-US" dirty="0"/>
              <a:t>The domain name is purchased via a registrar or one of their agents, called a domain reseller. Each registrar has access to domain names controlled via numerous registries; .com, .org  </a:t>
            </a:r>
            <a:r>
              <a:rPr lang="en-US" dirty="0" err="1"/>
              <a:t>.net</a:t>
            </a:r>
            <a:r>
              <a:rPr lang="en-US" dirty="0"/>
              <a:t>  .shop ...</a:t>
            </a:r>
          </a:p>
          <a:p>
            <a:endParaRPr lang="en-US" dirty="0"/>
          </a:p>
          <a:p>
            <a:r>
              <a:rPr lang="en-ZA" dirty="0"/>
              <a:t>A hosting provider sells hosting accounts, giving customers space to publish websites that can be accessed via a specific IP address. There are several business models in this space, but the basic underlying infrastructure typically involves three key elements: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ZA" b="0" dirty="0"/>
              <a:t>The hosting account seller – This is the company or agent offering hosting services to end users. In some cases, they may act as a reseller for another provider.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ZA" b="0" dirty="0"/>
              <a:t>The network owner – The entity that owns and operates the network through which the hosting accounts are made accessible.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ZA" b="0" dirty="0"/>
              <a:t>The data centre operator – </a:t>
            </a:r>
            <a:r>
              <a:rPr lang="en-ZA" dirty="0"/>
              <a:t>The facility where the physical servers are housed, maintained, and secured.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ZA" dirty="0"/>
              <a:t>These may all be the same party, or different companies.</a:t>
            </a:r>
          </a:p>
          <a:p>
            <a:endParaRPr lang="en-US" dirty="0"/>
          </a:p>
          <a:p>
            <a:r>
              <a:rPr lang="en-US" dirty="0"/>
              <a:t>A name server is required that will redirect users from a domain name to an actual IP address. </a:t>
            </a:r>
          </a:p>
          <a:p>
            <a:endParaRPr lang="en-US" dirty="0"/>
          </a:p>
          <a:p>
            <a:r>
              <a:rPr lang="en-US" dirty="0"/>
              <a:t>The end user device will query each of these entities in turn to render a web page.</a:t>
            </a:r>
            <a:endParaRPr lang="LID4096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36C42F8-1E83-1C30-3965-E60CDA353B9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1897C5B-B317-42F9-BBA9-0E43581B4DA0}" type="slidenum">
              <a:rPr lang="LID4096" smtClean="0"/>
              <a:t>2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44248917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4540248-FDDC-488B-C768-E84DB40AB63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CD608E1-24B3-4574-6DB9-61E3AD07820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6C16E52-9B68-E328-1A44-C4390AD7D10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https://blog.aa419.org/2017/12/19/the-faker-maker/</a:t>
            </a:r>
          </a:p>
          <a:p>
            <a:r>
              <a:rPr lang="en-ZA" dirty="0"/>
              <a:t>https://securityboulevard.com/2019/03/dissect-cyber-wins-major-dhs-st-award-for-their-bec-work/</a:t>
            </a:r>
            <a:endParaRPr lang="LID4096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8A792B4-DC6D-AE0A-6A76-91F9CC0B664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1897C5B-B317-42F9-BBA9-0E43581B4DA0}" type="slidenum">
              <a:rPr lang="LID4096" smtClean="0"/>
              <a:t>3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112874013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ZA" dirty="0"/>
              <a:t>https://www.codesremedy.net/</a:t>
            </a:r>
            <a:endParaRPr lang="LID4096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1897C5B-B317-42F9-BBA9-0E43581B4DA0}" type="slidenum">
              <a:rPr lang="LID4096" smtClean="0"/>
              <a:t>4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354126887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425AB15-662B-4BE4-2AA7-45423C0C629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6BB4450-8B9A-46EC-5A68-2EB380195B3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5B2B97D-C2DE-54A3-013F-4E430BF085E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ZA" dirty="0">
                <a:effectLst/>
              </a:rPr>
              <a:t>Impersonating: https://files.brokercheck.finra.org/individual/individual_6914630.pdf</a:t>
            </a:r>
          </a:p>
          <a:p>
            <a:endParaRPr lang="en-ZA" dirty="0">
              <a:effectLst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B2273B8-261B-FF2D-9BF5-5B7C0FF0B34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1897C5B-B317-42F9-BBA9-0E43581B4DA0}" type="slidenum">
              <a:rPr lang="LID4096" smtClean="0"/>
              <a:t>5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6630276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63401D9-ADA7-4B19-AC97-90D3D06FA50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B4118DB-C58E-4540-C200-9EFA211F5F8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B4CB03F-B42D-48E4-7595-51AE4E6EAED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ZA" dirty="0">
                <a:effectLst/>
              </a:rPr>
              <a:t>https://files.brokercheck.finra.org/individual/individual_4904761.pdf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ZA" dirty="0">
                <a:effectLst/>
              </a:rPr>
              <a:t>https://api.whatsapp.com/send/?phone=12522037155&amp;text=Hello&amp;type=phone_number&amp;app_absent=0</a:t>
            </a:r>
          </a:p>
          <a:p>
            <a:endParaRPr lang="en-ZA" dirty="0">
              <a:effectLst/>
            </a:endParaRPr>
          </a:p>
          <a:p>
            <a:endParaRPr lang="en-ZA" dirty="0">
              <a:effectLst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44B3EE6-E225-F3A2-ED91-A310726C75D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1897C5B-B317-42F9-BBA9-0E43581B4DA0}" type="slidenum">
              <a:rPr lang="LID4096" smtClean="0"/>
              <a:t>6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195702803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9BB9DE2-668C-13DA-C8AA-F704B67A45E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05C5339-269E-8D22-9A7A-31EA8A0BCF1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4027061-7E68-7F12-342E-D674657BC78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https://www.facebook.com/photo/?fbid=909990201149573&amp;set=pb.100064158035254.-2207520000</a:t>
            </a:r>
          </a:p>
          <a:p>
            <a:r>
              <a:rPr lang="en-ZA" dirty="0"/>
              <a:t>https://zenithtechhosting.org/</a:t>
            </a:r>
            <a:endParaRPr lang="LID4096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5EC2691-7D63-F387-6BB1-3FAB111FDB7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1897C5B-B317-42F9-BBA9-0E43581B4DA0}" type="slidenum">
              <a:rPr lang="LID4096" smtClean="0"/>
              <a:t>7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286196678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9367226-D5EC-0E54-EFCB-A57BC2F7FF7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37F477F-6BBA-CD4E-7326-FFB1928F2BD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561357E-4539-7985-1C5B-783D6FA64F0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ZA" dirty="0"/>
              <a:t>https://db.aa419.org/fakebankslist.php?cmd=ADV&amp;x_Project=naijazenith</a:t>
            </a:r>
          </a:p>
          <a:p>
            <a:r>
              <a:rPr lang="en-ZA" dirty="0"/>
              <a:t>https://dns.coffee/nameservers/ns1.zenithtechhosting.org</a:t>
            </a:r>
          </a:p>
          <a:p>
            <a:r>
              <a:rPr lang="en-ZA" dirty="0"/>
              <a:t>https://interisle.substack.com/p/fraud-as-a-service-part-3-finra-broker</a:t>
            </a:r>
            <a:endParaRPr lang="LID4096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BC37015-6D8A-4A14-819A-06658F42EAD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1897C5B-B317-42F9-BBA9-0E43581B4DA0}" type="slidenum">
              <a:rPr lang="LID4096" smtClean="0"/>
              <a:t>8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87016096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Source: https://www.ic3.gov/AnnualReport/Reports/2024_IC3Report.pdf</a:t>
            </a:r>
            <a:endParaRPr lang="LID4096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1897C5B-B317-42F9-BBA9-0E43581B4DA0}" type="slidenum">
              <a:rPr lang="LID4096" smtClean="0"/>
              <a:t>11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33727120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939911-13D1-2E9C-1A47-E1D0C26681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8696"/>
            <a:ext cx="10515600" cy="652792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r>
              <a:rPr lang="en-US" dirty="0"/>
              <a:t>Click to edit Master title style</a:t>
            </a:r>
            <a:endParaRPr lang="LID4096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6FD85D57-10A1-986D-D351-A0C1053E836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6459662"/>
            <a:ext cx="12192000" cy="398338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37FCD7D6-7A89-F5E4-981F-E702481C370E}"/>
              </a:ext>
            </a:extLst>
          </p:cNvPr>
          <p:cNvSpPr/>
          <p:nvPr userDrawn="1"/>
        </p:nvSpPr>
        <p:spPr>
          <a:xfrm>
            <a:off x="0" y="0"/>
            <a:ext cx="12173527" cy="6459662"/>
          </a:xfrm>
          <a:prstGeom prst="rect">
            <a:avLst/>
          </a:prstGeom>
          <a:noFill/>
          <a:ln w="28575" cmpd="thickThin">
            <a:solidFill>
              <a:srgbClr val="228C2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FA2106C-895A-0356-5882-AD1018A67A4F}"/>
              </a:ext>
            </a:extLst>
          </p:cNvPr>
          <p:cNvSpPr/>
          <p:nvPr userDrawn="1"/>
        </p:nvSpPr>
        <p:spPr>
          <a:xfrm>
            <a:off x="0" y="0"/>
            <a:ext cx="12173527" cy="681488"/>
          </a:xfrm>
          <a:prstGeom prst="rect">
            <a:avLst/>
          </a:prstGeom>
          <a:noFill/>
          <a:ln w="28575" cmpd="thickThin">
            <a:solidFill>
              <a:srgbClr val="228C2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16912960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325907-4BDC-5962-FA43-7389C9759F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LID4096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92D6DD6-E9D9-AC07-E80D-09D313AA2D3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ID4096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B36CAE2-6868-A71D-8D22-F0F81014A15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C1F859C-FE6D-4070-AD40-EA2C97A763B0}" type="datetimeFigureOut">
              <a:rPr lang="LID4096" smtClean="0"/>
              <a:t>11/20/2025</a:t>
            </a:fld>
            <a:endParaRPr lang="LID4096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7FA5CC1-E337-32FD-83B2-892ACDB216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LID4096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F7FE749-6F23-4FE5-9182-A2A8E34CE0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EC0D3EB-F187-4291-96F9-33E53E869DAA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29821730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6A156FE-0C14-CAD4-2017-09583CE398D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  <a:endParaRPr lang="LID4096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5B3CB7C-3FA2-065C-50DE-42077013A4A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ID4096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FA4F1E1-BE83-6E64-BC3B-926638A3ABD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C1F859C-FE6D-4070-AD40-EA2C97A763B0}" type="datetimeFigureOut">
              <a:rPr lang="LID4096" smtClean="0"/>
              <a:t>11/20/2025</a:t>
            </a:fld>
            <a:endParaRPr lang="LID4096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831C6DE-4988-BD94-2A70-D7B3B905EA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LID4096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ADE9862-D82E-C435-56C8-4B1AC39CA4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EC0D3EB-F187-4291-96F9-33E53E869DAA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5837344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6CCAB6-9CF9-5D2D-55A9-8A406BF9A5E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LID4096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746D23A-DDC8-BEB6-2BC5-9A5FDD74DB2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LID4096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9069B0F-5152-4F45-4AC6-BA8C6E96EE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A73112-6893-49EC-9168-C2ECE1583237}" type="datetimeFigureOut">
              <a:rPr lang="LID4096" smtClean="0"/>
              <a:t>11/20/2025</a:t>
            </a:fld>
            <a:endParaRPr lang="LID4096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12C9977-E00D-5E31-B0E9-B9B32E0BE7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3ADAE6E-37FB-349D-7D48-3AD0DDBAEB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BF1501-7DE6-49A1-AAB6-F0D277AB3239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326505625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B18D52-96DF-7A4E-0008-7531808A3C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LID4096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86D2BF-40BC-2B63-78EA-BB859C89A4F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ID4096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41D33B3-C69D-B5B6-E41F-D89057C6F6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A73112-6893-49EC-9168-C2ECE1583237}" type="datetimeFigureOut">
              <a:rPr lang="LID4096" smtClean="0"/>
              <a:t>11/20/2025</a:t>
            </a:fld>
            <a:endParaRPr lang="LID4096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5D20AA6-A5EE-FA6D-687E-2420DD7685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88E1365-5E08-C98C-C9BE-EC8400E2D0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BF1501-7DE6-49A1-AAB6-F0D277AB3239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117752335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2C641A-0B09-F532-0380-4E8E10FF5F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LID4096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CCE2707-5A07-36C5-0B54-C72824D2713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5D852FE-EDE6-D6FC-ACCC-665E4BF6EA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A73112-6893-49EC-9168-C2ECE1583237}" type="datetimeFigureOut">
              <a:rPr lang="LID4096" smtClean="0"/>
              <a:t>11/20/2025</a:t>
            </a:fld>
            <a:endParaRPr lang="LID4096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1E355D4-7C97-97FD-D883-F21566475F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5CE33CC-17B8-E875-0B09-1A18DC294D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BF1501-7DE6-49A1-AAB6-F0D277AB3239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172124499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3392E0-EEA7-D56D-58BA-CD9F449E0C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LID4096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CB409D8-AC62-1F35-120C-3C6CED617CC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ID4096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009E1A0-3CEA-8AE7-96A9-47552807F12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ID4096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9857BAB-F185-798E-B0FA-AFB3A95743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A73112-6893-49EC-9168-C2ECE1583237}" type="datetimeFigureOut">
              <a:rPr lang="LID4096" smtClean="0"/>
              <a:t>11/20/2025</a:t>
            </a:fld>
            <a:endParaRPr lang="LID4096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3224F83-69EA-87E8-233C-B04AC3713C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7A24033-6A55-43BD-A378-D72DA33638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BF1501-7DE6-49A1-AAB6-F0D277AB3239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89486069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A009CF-4455-2194-7DD7-17727064CE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LID4096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3914B1F-13A6-B4CE-3511-2A2F11142DA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B33F063-8F6B-2874-A3D1-077E933FBC1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ID4096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7D5AF97-7738-29E8-55DE-DC61FFD0669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C116FD4-CCB9-B2E8-B9DB-F1B90C1D955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ID4096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772EB6E-F412-69E4-7BB6-B26B54E2AD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A73112-6893-49EC-9168-C2ECE1583237}" type="datetimeFigureOut">
              <a:rPr lang="LID4096" smtClean="0"/>
              <a:t>11/20/2025</a:t>
            </a:fld>
            <a:endParaRPr lang="LID4096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D9C9768-086B-49AB-C342-94955854CE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499F830-A5E5-D5E1-1208-945CD557A5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BF1501-7DE6-49A1-AAB6-F0D277AB3239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39718912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48C1D0-4F10-8A8E-601E-07092392A3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LID4096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FF609B0-E006-0832-339D-F77AF4EA57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A73112-6893-49EC-9168-C2ECE1583237}" type="datetimeFigureOut">
              <a:rPr lang="LID4096" smtClean="0"/>
              <a:t>11/20/2025</a:t>
            </a:fld>
            <a:endParaRPr lang="LID4096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F2436CE-12E8-547F-BF2B-A47831130E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3A4BD00-8D25-A6D2-2521-67AE132104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BF1501-7DE6-49A1-AAB6-F0D277AB3239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6519287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7E00529-B02D-0360-201A-05BCB82803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A73112-6893-49EC-9168-C2ECE1583237}" type="datetimeFigureOut">
              <a:rPr lang="LID4096" smtClean="0"/>
              <a:t>11/20/2025</a:t>
            </a:fld>
            <a:endParaRPr lang="LID4096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E7CC4AE-1090-3EF2-7221-9E8EE33E26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8B679C3-1D42-5133-87A1-CE51110E0E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BF1501-7DE6-49A1-AAB6-F0D277AB3239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175291585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2B5F52-2FB2-9E34-E959-2340EF99D1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LID4096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5334F2-7A0B-2958-7E8A-679E7B0BDF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ID4096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C50261C-BFB0-24F9-09DD-7A4918473EC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91E8405-2A6E-BBFE-0031-39AB7A2BB0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A73112-6893-49EC-9168-C2ECE1583237}" type="datetimeFigureOut">
              <a:rPr lang="LID4096" smtClean="0"/>
              <a:t>11/20/2025</a:t>
            </a:fld>
            <a:endParaRPr lang="LID4096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1ADF9C2-1D1F-2CDF-2A4A-0529E3F626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DC50623-DD34-C7FC-4EA0-E3E29D70FF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BF1501-7DE6-49A1-AAB6-F0D277AB3239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658328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4C0540-6AD9-B80A-8938-94DAAAD5C69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  <a:endParaRPr lang="LID4096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47BB748-DAA0-FB82-BECB-00758D98EA4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LID4096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8BD67F7-FB52-59F6-994B-74D97BA78D1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C1F859C-FE6D-4070-AD40-EA2C97A763B0}" type="datetimeFigureOut">
              <a:rPr lang="LID4096" smtClean="0"/>
              <a:t>11/20/2025</a:t>
            </a:fld>
            <a:endParaRPr lang="LID4096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B17EF4F-9948-BBE9-5641-AB9043A316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LID4096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1DC76A2-A24B-85C3-D8CB-20B6265BD8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EC0D3EB-F187-4291-96F9-33E53E869DAA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402915464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5E6806-B173-E774-5B91-315DDD23E2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LID4096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6077F80-708F-567B-C472-1B6F18301F1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LID4096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556ACF7-C57A-38B2-00C0-C056C7F3316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29F6697-A31E-F1E3-797D-D25EEDC19E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A73112-6893-49EC-9168-C2ECE1583237}" type="datetimeFigureOut">
              <a:rPr lang="LID4096" smtClean="0"/>
              <a:t>11/20/2025</a:t>
            </a:fld>
            <a:endParaRPr lang="LID4096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439E232-5616-46C7-8913-B720E32D34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283B964-2B6C-FF11-9D7C-4E93CE4975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BF1501-7DE6-49A1-AAB6-F0D277AB3239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291448675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81BBC6-D804-C33B-7342-B18DAFE962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LID4096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E5CAC6D-B945-0119-5692-370121A9ED2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ID4096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869FB7D-754A-7C28-6392-C1F0C81C9E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A73112-6893-49EC-9168-C2ECE1583237}" type="datetimeFigureOut">
              <a:rPr lang="LID4096" smtClean="0"/>
              <a:t>11/20/2025</a:t>
            </a:fld>
            <a:endParaRPr lang="LID4096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ED17780-B15C-9444-2D3F-2231568C1E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54E289C-893B-F8C0-4680-D7E52DF693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BF1501-7DE6-49A1-AAB6-F0D277AB3239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367736081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AD112F5-E941-ADF4-862B-3D84933C628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LID4096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62DC908-1207-AA1E-A29C-6A2EFF0D230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ID4096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786CC76-C815-0430-FF70-90B44E0B93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A73112-6893-49EC-9168-C2ECE1583237}" type="datetimeFigureOut">
              <a:rPr lang="LID4096" smtClean="0"/>
              <a:t>11/20/2025</a:t>
            </a:fld>
            <a:endParaRPr lang="LID4096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B5E679D-86AA-4787-92CC-CD396F51E6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E8BB50-5FE8-BDF5-A0E5-F5560C8D04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BF1501-7DE6-49A1-AAB6-F0D277AB3239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32406733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790C23-A3F1-0A16-A3B6-2B96E86238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LID4096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C486A7-485C-0059-1039-3B6E73A85B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ID4096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1B5D98F-6EE7-43F5-CF08-89BE09DEE18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C1F859C-FE6D-4070-AD40-EA2C97A763B0}" type="datetimeFigureOut">
              <a:rPr lang="LID4096" smtClean="0"/>
              <a:t>11/20/2025</a:t>
            </a:fld>
            <a:endParaRPr lang="LID4096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DC9C76D-97DA-0135-F624-654797320F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LID4096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F6E347B-2352-059D-CD06-A41E8E3E49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EC0D3EB-F187-4291-96F9-33E53E869DAA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32066815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2244A9-02E2-8B15-0DC5-C473862DD6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LID4096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C072B0D-484E-AADB-4CE2-DF21A02DDDE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C30E837-A8DD-17D5-E1F7-7D008B6E7BD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C1F859C-FE6D-4070-AD40-EA2C97A763B0}" type="datetimeFigureOut">
              <a:rPr lang="LID4096" smtClean="0"/>
              <a:t>11/20/2025</a:t>
            </a:fld>
            <a:endParaRPr lang="LID4096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FED2912-899B-9582-EFE7-E39104417C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LID4096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DA0E106-790B-CCF9-7E7B-16380855E4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EC0D3EB-F187-4291-96F9-33E53E869DAA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23111283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651CFD-DAF5-A70D-E472-8E8EB1C2F8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LID4096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27C8DA-5E13-BA7A-C221-1CC1F3902F2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ID4096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820B3D7-1051-8E87-C71E-A042D505D03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ID4096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E57E8E6-73EE-6E81-1A43-E4EFBBF402F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C1F859C-FE6D-4070-AD40-EA2C97A763B0}" type="datetimeFigureOut">
              <a:rPr lang="LID4096" smtClean="0"/>
              <a:t>11/20/2025</a:t>
            </a:fld>
            <a:endParaRPr lang="LID4096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0B5B5FE-BA72-4EFB-48F2-725DA661ED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LID4096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D358C7C-46B4-3A2A-CE24-D0033B0EEE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EC0D3EB-F187-4291-96F9-33E53E869DAA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25139149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7E6E0C-3198-483A-CE45-606163522C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LID4096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DFD414D-417B-EC7E-97FC-8915D7F7809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A3147F2-E38B-DC7C-F13E-5F138618CB0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ID4096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19B2EEE-5ACC-3BCC-30BB-3E390D8DBF9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95CB256-720B-CACD-67B6-DAA524801BF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ID4096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30D96F1-3452-1597-594D-53A886BE3FC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C1F859C-FE6D-4070-AD40-EA2C97A763B0}" type="datetimeFigureOut">
              <a:rPr lang="LID4096" smtClean="0"/>
              <a:t>11/20/2025</a:t>
            </a:fld>
            <a:endParaRPr lang="LID4096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39F4DD7-72AE-2312-4AE8-9FA83C64D0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LID4096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F9D2BA2-7FB2-D3C5-625B-14D7C435B2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EC0D3EB-F187-4291-96F9-33E53E869DAA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116661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1A5869D-106D-54CA-71AA-44C60A08B01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C1F859C-FE6D-4070-AD40-EA2C97A763B0}" type="datetimeFigureOut">
              <a:rPr lang="LID4096" smtClean="0"/>
              <a:t>11/20/2025</a:t>
            </a:fld>
            <a:endParaRPr lang="LID4096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0CC2141-C73E-14EA-EA93-D572557596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LID4096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E9AD8FB-FFFA-87DA-5EA4-1FD4440C6E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EC0D3EB-F187-4291-96F9-33E53E869DAA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27337597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AD9A7E-8990-246A-D54F-3F243DFC11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LID4096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ED968A-1638-232A-97F2-6FB101B7E0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ID4096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791C59F-3174-8EEC-8D91-BE6BB536C9C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74B54FF-B70A-BEB8-C78E-398A756F348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C1F859C-FE6D-4070-AD40-EA2C97A763B0}" type="datetimeFigureOut">
              <a:rPr lang="LID4096" smtClean="0"/>
              <a:t>11/20/2025</a:t>
            </a:fld>
            <a:endParaRPr lang="LID4096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05BA99B-E094-357C-C9B2-1F3D446B1E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LID4096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0D025E6-4EA2-66BC-D01E-58F3F1909D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EC0D3EB-F187-4291-96F9-33E53E869DAA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14132563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74065D-E2DC-5BD3-9C9D-FC7E722A1E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LID4096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268987A-B5BD-ED6B-4CCB-1AA44277804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LID4096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1099BD8-1915-3824-1560-C15D0C18196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C2E90BF-1B89-DA2C-371B-AB23EEEC7AC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C1F859C-FE6D-4070-AD40-EA2C97A763B0}" type="datetimeFigureOut">
              <a:rPr lang="LID4096" smtClean="0"/>
              <a:t>11/20/2025</a:t>
            </a:fld>
            <a:endParaRPr lang="LID4096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6657E65-32D9-F314-9E63-C031D654DB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LID4096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DBD8697-CB22-7779-8F38-135A219AC5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EC0D3EB-F187-4291-96F9-33E53E869DAA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122024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1BE342B4-9340-F791-DD69-473DE3C59DF5}"/>
              </a:ext>
            </a:extLst>
          </p:cNvPr>
          <p:cNvSpPr txBox="1">
            <a:spLocks/>
          </p:cNvSpPr>
          <p:nvPr userDrawn="1"/>
        </p:nvSpPr>
        <p:spPr>
          <a:xfrm>
            <a:off x="838200" y="28696"/>
            <a:ext cx="10515600" cy="652792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LID4096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A13D5E7-3AA7-EB59-BAC7-63855B1D0802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0" y="6459662"/>
            <a:ext cx="12192000" cy="398338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15D22412-AED5-3B67-5D12-77A447485935}"/>
              </a:ext>
            </a:extLst>
          </p:cNvPr>
          <p:cNvSpPr/>
          <p:nvPr userDrawn="1"/>
        </p:nvSpPr>
        <p:spPr>
          <a:xfrm>
            <a:off x="0" y="0"/>
            <a:ext cx="12173527" cy="6459662"/>
          </a:xfrm>
          <a:prstGeom prst="rect">
            <a:avLst/>
          </a:prstGeom>
          <a:noFill/>
          <a:ln w="28575" cmpd="thickThin">
            <a:solidFill>
              <a:srgbClr val="228C2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F8D84C7-B9D2-5E97-B06E-C884DCC7D063}"/>
              </a:ext>
            </a:extLst>
          </p:cNvPr>
          <p:cNvSpPr/>
          <p:nvPr userDrawn="1"/>
        </p:nvSpPr>
        <p:spPr>
          <a:xfrm>
            <a:off x="0" y="0"/>
            <a:ext cx="12173527" cy="681488"/>
          </a:xfrm>
          <a:prstGeom prst="rect">
            <a:avLst/>
          </a:prstGeom>
          <a:noFill/>
          <a:ln w="28575" cmpd="thickThin">
            <a:solidFill>
              <a:srgbClr val="228C2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22646509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LID4096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443F4E0-8022-EAE4-B937-35AFABAD20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LID4096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AA36F00-D81E-901D-168F-D351F01C7A5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ID4096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384E8A6-89FC-0114-ADEC-7C3AF7DDEAD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A73112-6893-49EC-9168-C2ECE1583237}" type="datetimeFigureOut">
              <a:rPr lang="LID4096" smtClean="0"/>
              <a:t>11/20/2025</a:t>
            </a:fld>
            <a:endParaRPr lang="LID4096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5AD2077-B585-4CE2-278C-197165F2497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LID4096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60DEFDD-1511-240B-6BD8-88A3A541EAF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BF1501-7DE6-49A1-AAB6-F0D277AB3239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32699780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LID4096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3277EA9D-5776-143E-1105-21E455BC5E80}"/>
              </a:ext>
            </a:extLst>
          </p:cNvPr>
          <p:cNvSpPr txBox="1">
            <a:spLocks/>
          </p:cNvSpPr>
          <p:nvPr/>
        </p:nvSpPr>
        <p:spPr>
          <a:xfrm>
            <a:off x="1385455" y="300327"/>
            <a:ext cx="9144000" cy="477837"/>
          </a:xfrm>
          <a:prstGeom prst="rect">
            <a:avLst/>
          </a:prstGeom>
        </p:spPr>
        <p:txBody>
          <a:bodyPr anchor="b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>
                <a:solidFill>
                  <a:srgbClr val="228C20"/>
                </a:solidFill>
                <a:latin typeface="+mn-lt"/>
              </a:rPr>
              <a:t>How did we get here?</a:t>
            </a:r>
            <a:endParaRPr lang="LID4096" sz="5400" dirty="0">
              <a:solidFill>
                <a:srgbClr val="228C20"/>
              </a:solidFill>
              <a:latin typeface="+mn-lt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237C8392-47E9-82B6-93BA-315AC7B9714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24769" y="839160"/>
            <a:ext cx="8742461" cy="5496179"/>
          </a:xfrm>
          <a:prstGeom prst="rect">
            <a:avLst/>
          </a:prstGeom>
          <a:solidFill>
            <a:schemeClr val="bg1"/>
          </a:solidFill>
          <a:ln w="31750">
            <a:solidFill>
              <a:schemeClr val="tx1">
                <a:lumMod val="50000"/>
                <a:lumOff val="50000"/>
              </a:schemeClr>
            </a:solidFill>
          </a:ln>
          <a:effectLst>
            <a:outerShdw dir="1800000" sx="1000" sy="1000" algn="ctr" rotWithShape="0">
              <a:srgbClr val="FF0000"/>
            </a:outerShdw>
          </a:effectLst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304741CD-31C2-C0C3-601B-6511A9AD6688}"/>
              </a:ext>
            </a:extLst>
          </p:cNvPr>
          <p:cNvSpPr txBox="1"/>
          <p:nvPr/>
        </p:nvSpPr>
        <p:spPr>
          <a:xfrm>
            <a:off x="9504218" y="6396335"/>
            <a:ext cx="26877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dirty="0">
                <a:solidFill>
                  <a:schemeClr val="bg1"/>
                </a:solidFill>
              </a:rPr>
              <a:t>Derek Smythe</a:t>
            </a:r>
            <a:endParaRPr lang="LID4096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98736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EAB2011-FBBE-4AD9-E853-5A35349F1C6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E76D96C3-E027-5F6C-F00A-0C326CD8EE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2425" y="1233433"/>
            <a:ext cx="8315325" cy="4513436"/>
          </a:xfrm>
          <a:prstGeom prst="rect">
            <a:avLst/>
          </a:prstGeom>
          <a:ln w="19050">
            <a:solidFill>
              <a:schemeClr val="accent1"/>
            </a:solidFill>
          </a:ln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D281A70-5017-0F13-0D42-2459BE181935}"/>
              </a:ext>
            </a:extLst>
          </p:cNvPr>
          <p:cNvSpPr txBox="1"/>
          <p:nvPr/>
        </p:nvSpPr>
        <p:spPr>
          <a:xfrm>
            <a:off x="5353443" y="755596"/>
            <a:ext cx="136062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ZA" sz="2400" b="1" dirty="0" err="1"/>
              <a:t>xFastFlux</a:t>
            </a:r>
            <a:endParaRPr lang="en-ZA" sz="2400" b="1" dirty="0"/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D540F071-6EEC-545D-473A-545F5428B3DA}"/>
              </a:ext>
            </a:extLst>
          </p:cNvPr>
          <p:cNvSpPr txBox="1">
            <a:spLocks/>
          </p:cNvSpPr>
          <p:nvPr/>
        </p:nvSpPr>
        <p:spPr>
          <a:xfrm>
            <a:off x="1385455" y="300327"/>
            <a:ext cx="9144000" cy="477837"/>
          </a:xfrm>
          <a:prstGeom prst="rect">
            <a:avLst/>
          </a:prstGeom>
        </p:spPr>
        <p:txBody>
          <a:bodyPr anchor="b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 dirty="0">
                <a:solidFill>
                  <a:srgbClr val="228C20"/>
                </a:solidFill>
                <a:latin typeface="+mn-lt"/>
              </a:rPr>
              <a:t>How it’s going</a:t>
            </a:r>
            <a:endParaRPr lang="LID4096" sz="5400" dirty="0">
              <a:solidFill>
                <a:srgbClr val="228C20"/>
              </a:solidFill>
              <a:latin typeface="+mn-lt"/>
            </a:endParaRPr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643E4F5C-6890-CC93-B7A4-CD7D2EAE557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28858600"/>
              </p:ext>
            </p:extLst>
          </p:nvPr>
        </p:nvGraphicFramePr>
        <p:xfrm>
          <a:off x="8096250" y="4179475"/>
          <a:ext cx="3838576" cy="20955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276350">
                  <a:extLst>
                    <a:ext uri="{9D8B030D-6E8A-4147-A177-3AD203B41FA5}">
                      <a16:colId xmlns:a16="http://schemas.microsoft.com/office/drawing/2014/main" val="625263842"/>
                    </a:ext>
                  </a:extLst>
                </a:gridCol>
                <a:gridCol w="533400">
                  <a:extLst>
                    <a:ext uri="{9D8B030D-6E8A-4147-A177-3AD203B41FA5}">
                      <a16:colId xmlns:a16="http://schemas.microsoft.com/office/drawing/2014/main" val="429231254"/>
                    </a:ext>
                  </a:extLst>
                </a:gridCol>
                <a:gridCol w="2028826">
                  <a:extLst>
                    <a:ext uri="{9D8B030D-6E8A-4147-A177-3AD203B41FA5}">
                      <a16:colId xmlns:a16="http://schemas.microsoft.com/office/drawing/2014/main" val="3309790279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en-ZA" sz="1100">
                          <a:effectLst/>
                        </a:rPr>
                        <a:t>Scam Type</a:t>
                      </a:r>
                      <a:endParaRPr lang="en-Z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en-ZA" sz="1100">
                          <a:effectLst/>
                        </a:rPr>
                        <a:t>Qty</a:t>
                      </a:r>
                      <a:endParaRPr lang="en-Z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buNone/>
                      </a:pPr>
                      <a:endParaRPr lang="en-001" sz="1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277836779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en-ZA" sz="1100" dirty="0">
                          <a:effectLst/>
                        </a:rPr>
                        <a:t>Fake Bank</a:t>
                      </a:r>
                      <a:endParaRPr lang="en-ZA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en-001" sz="1100">
                          <a:effectLst/>
                        </a:rPr>
                        <a:t>65</a:t>
                      </a:r>
                      <a:endParaRPr lang="en-001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buNone/>
                      </a:pPr>
                      <a:endParaRPr lang="en-001" sz="1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354317336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en-ZA" sz="1100">
                          <a:effectLst/>
                        </a:rPr>
                        <a:t>courier</a:t>
                      </a:r>
                      <a:endParaRPr lang="en-Z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en-001" sz="1100">
                          <a:effectLst/>
                        </a:rPr>
                        <a:t>76</a:t>
                      </a:r>
                      <a:endParaRPr lang="en-001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buNone/>
                      </a:pPr>
                      <a:endParaRPr lang="en-001" sz="1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069184118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en-ZA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Government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en-001" sz="1100">
                          <a:effectLst/>
                        </a:rPr>
                        <a:t>2</a:t>
                      </a:r>
                      <a:endParaRPr lang="en-001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buNone/>
                      </a:pPr>
                      <a:endParaRPr lang="en-001" sz="1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297975414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en-ZA" sz="1100" dirty="0">
                          <a:effectLst/>
                        </a:rPr>
                        <a:t>Job</a:t>
                      </a:r>
                      <a:endParaRPr lang="en-ZA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en-001" sz="1100">
                          <a:effectLst/>
                        </a:rPr>
                        <a:t>2</a:t>
                      </a:r>
                      <a:endParaRPr lang="en-001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buNone/>
                      </a:pPr>
                      <a:endParaRPr lang="en-001" sz="1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27498469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en-ZA" sz="1100" dirty="0">
                          <a:effectLst/>
                        </a:rPr>
                        <a:t>Lawyer</a:t>
                      </a:r>
                      <a:endParaRPr lang="en-ZA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en-001" sz="1100">
                          <a:effectLst/>
                        </a:rPr>
                        <a:t>3</a:t>
                      </a:r>
                      <a:endParaRPr lang="en-001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buNone/>
                      </a:pPr>
                      <a:endParaRPr lang="en-001" sz="1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37400734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en-ZA" sz="1100" dirty="0">
                          <a:effectLst/>
                        </a:rPr>
                        <a:t>Investment</a:t>
                      </a:r>
                      <a:endParaRPr lang="en-ZA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en-001" sz="1100">
                          <a:effectLst/>
                        </a:rPr>
                        <a:t>49</a:t>
                      </a:r>
                      <a:endParaRPr lang="en-001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buNone/>
                      </a:pPr>
                      <a:endParaRPr lang="en-001" sz="1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241275028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en-ZA" sz="1100" dirty="0">
                          <a:effectLst/>
                        </a:rPr>
                        <a:t>Charity</a:t>
                      </a:r>
                      <a:endParaRPr lang="en-ZA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en-001" sz="1100">
                          <a:effectLst/>
                        </a:rPr>
                        <a:t>2</a:t>
                      </a:r>
                      <a:endParaRPr lang="en-001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buNone/>
                      </a:pPr>
                      <a:endParaRPr lang="en-001" sz="1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33477231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en-ZA" sz="1100" dirty="0">
                          <a:effectLst/>
                        </a:rPr>
                        <a:t>Non-delivery</a:t>
                      </a:r>
                      <a:endParaRPr lang="en-ZA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en-001" sz="1100">
                          <a:effectLst/>
                        </a:rPr>
                        <a:t>1</a:t>
                      </a:r>
                      <a:endParaRPr lang="en-001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buNone/>
                      </a:pPr>
                      <a:endParaRPr lang="en-001" sz="1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313942841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en-ZA" sz="1100" dirty="0">
                          <a:effectLst/>
                        </a:rPr>
                        <a:t>Other</a:t>
                      </a:r>
                      <a:endParaRPr lang="en-ZA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en-US" sz="1100" dirty="0">
                          <a:effectLst/>
                        </a:rPr>
                        <a:t>7</a:t>
                      </a:r>
                      <a:endParaRPr lang="en-001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buNone/>
                      </a:pPr>
                      <a:r>
                        <a:rPr lang="en-US" sz="1100" dirty="0"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6 x Phishing, 1 x SGS spoof</a:t>
                      </a:r>
                      <a:endParaRPr lang="en-001" sz="11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44245669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en-ZA" sz="1100" dirty="0">
                          <a:effectLst/>
                        </a:rPr>
                        <a:t>Vehicle</a:t>
                      </a:r>
                      <a:endParaRPr lang="en-ZA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en-001" sz="1100">
                          <a:effectLst/>
                        </a:rPr>
                        <a:t>1</a:t>
                      </a:r>
                      <a:endParaRPr lang="en-001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buNone/>
                      </a:pPr>
                      <a:endParaRPr lang="en-001" sz="11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90789073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7259209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7E1E38-126D-8C5A-AA2F-7BD1C9E62A0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85455" y="300327"/>
            <a:ext cx="9144000" cy="477837"/>
          </a:xfrm>
        </p:spPr>
        <p:txBody>
          <a:bodyPr/>
          <a:lstStyle/>
          <a:p>
            <a:r>
              <a:rPr lang="en-US" sz="5400" dirty="0">
                <a:solidFill>
                  <a:srgbClr val="228C20"/>
                </a:solidFill>
                <a:latin typeface="+mn-lt"/>
              </a:rPr>
              <a:t>How did we get here?</a:t>
            </a:r>
            <a:endParaRPr lang="LID4096" sz="5400" dirty="0">
              <a:solidFill>
                <a:srgbClr val="228C20"/>
              </a:solidFill>
              <a:latin typeface="+mn-lt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86B3FC1-84F8-A040-1272-99DA107548F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83067" y="1424636"/>
            <a:ext cx="4625865" cy="450952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7DD759F-E4F6-2E8D-E63A-BE5BFE45709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51134" y="864324"/>
            <a:ext cx="3289731" cy="437280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6FC2EE1A-4146-596C-70FD-F9C8E3EE766B}"/>
              </a:ext>
            </a:extLst>
          </p:cNvPr>
          <p:cNvSpPr/>
          <p:nvPr/>
        </p:nvSpPr>
        <p:spPr>
          <a:xfrm>
            <a:off x="3744967" y="1990725"/>
            <a:ext cx="2352675" cy="238125"/>
          </a:xfrm>
          <a:prstGeom prst="rect">
            <a:avLst/>
          </a:prstGeom>
          <a:noFill/>
          <a:ln w="158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E5AB2F9-7124-F9C6-EA82-F0A73C5B7549}"/>
              </a:ext>
            </a:extLst>
          </p:cNvPr>
          <p:cNvSpPr/>
          <p:nvPr/>
        </p:nvSpPr>
        <p:spPr>
          <a:xfrm>
            <a:off x="3744967" y="3305175"/>
            <a:ext cx="2352675" cy="238125"/>
          </a:xfrm>
          <a:prstGeom prst="rect">
            <a:avLst/>
          </a:prstGeom>
          <a:noFill/>
          <a:ln w="158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F7C33404-6BE4-BFB0-5A80-C8B8299519CB}"/>
              </a:ext>
            </a:extLst>
          </p:cNvPr>
          <p:cNvSpPr/>
          <p:nvPr/>
        </p:nvSpPr>
        <p:spPr>
          <a:xfrm>
            <a:off x="3744967" y="4352925"/>
            <a:ext cx="2352675" cy="238125"/>
          </a:xfrm>
          <a:prstGeom prst="rect">
            <a:avLst/>
          </a:prstGeom>
          <a:noFill/>
          <a:ln w="158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CD89BBCF-9C54-7937-6952-C36F8DBBD2B6}"/>
              </a:ext>
            </a:extLst>
          </p:cNvPr>
          <p:cNvSpPr/>
          <p:nvPr/>
        </p:nvSpPr>
        <p:spPr>
          <a:xfrm>
            <a:off x="3744967" y="4895850"/>
            <a:ext cx="2352675" cy="238125"/>
          </a:xfrm>
          <a:prstGeom prst="rect">
            <a:avLst/>
          </a:prstGeom>
          <a:noFill/>
          <a:ln w="158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FFE0D31E-4F62-2BB2-D154-CAC18E616980}"/>
              </a:ext>
            </a:extLst>
          </p:cNvPr>
          <p:cNvSpPr/>
          <p:nvPr/>
        </p:nvSpPr>
        <p:spPr>
          <a:xfrm>
            <a:off x="3744967" y="5133975"/>
            <a:ext cx="2352675" cy="238125"/>
          </a:xfrm>
          <a:prstGeom prst="rect">
            <a:avLst/>
          </a:prstGeom>
          <a:noFill/>
          <a:ln w="158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874C954E-591A-857B-0B35-9420FE171145}"/>
              </a:ext>
            </a:extLst>
          </p:cNvPr>
          <p:cNvSpPr/>
          <p:nvPr/>
        </p:nvSpPr>
        <p:spPr>
          <a:xfrm>
            <a:off x="6116693" y="1990725"/>
            <a:ext cx="2292240" cy="238125"/>
          </a:xfrm>
          <a:prstGeom prst="rect">
            <a:avLst/>
          </a:prstGeom>
          <a:noFill/>
          <a:ln w="158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0E6205EA-C402-ABF8-D13A-C6F3059F252C}"/>
              </a:ext>
            </a:extLst>
          </p:cNvPr>
          <p:cNvSpPr/>
          <p:nvPr/>
        </p:nvSpPr>
        <p:spPr>
          <a:xfrm>
            <a:off x="6116692" y="2537056"/>
            <a:ext cx="2292240" cy="238125"/>
          </a:xfrm>
          <a:prstGeom prst="rect">
            <a:avLst/>
          </a:prstGeom>
          <a:noFill/>
          <a:ln w="158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2B5A1AA0-5799-C0B3-3C4D-AC244DC339ED}"/>
              </a:ext>
            </a:extLst>
          </p:cNvPr>
          <p:cNvSpPr/>
          <p:nvPr/>
        </p:nvSpPr>
        <p:spPr>
          <a:xfrm>
            <a:off x="6116692" y="2771688"/>
            <a:ext cx="2292240" cy="238125"/>
          </a:xfrm>
          <a:prstGeom prst="rect">
            <a:avLst/>
          </a:prstGeom>
          <a:noFill/>
          <a:ln w="15875">
            <a:solidFill>
              <a:srgbClr val="0070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7EB9E116-E5E4-A903-972F-AECD43C803AC}"/>
              </a:ext>
            </a:extLst>
          </p:cNvPr>
          <p:cNvSpPr/>
          <p:nvPr/>
        </p:nvSpPr>
        <p:spPr>
          <a:xfrm>
            <a:off x="3744967" y="5694291"/>
            <a:ext cx="2352675" cy="238125"/>
          </a:xfrm>
          <a:prstGeom prst="rect">
            <a:avLst/>
          </a:prstGeom>
          <a:noFill/>
          <a:ln w="158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252386337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DA95E6C-8C4D-9193-2D4D-80CF9571ACE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5EFABB9-0ACA-F11A-E4F0-C05375EB59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59301" y="4078224"/>
            <a:ext cx="4762500" cy="2305240"/>
          </a:xfrm>
          <a:prstGeom prst="rect">
            <a:avLst/>
          </a:prstGeom>
        </p:spPr>
      </p:pic>
      <p:sp>
        <p:nvSpPr>
          <p:cNvPr id="49" name="TextBox 48">
            <a:extLst>
              <a:ext uri="{FF2B5EF4-FFF2-40B4-BE49-F238E27FC236}">
                <a16:creationId xmlns:a16="http://schemas.microsoft.com/office/drawing/2014/main" id="{B80F8CBA-6E42-E56C-4C36-2B4DE67B265F}"/>
              </a:ext>
            </a:extLst>
          </p:cNvPr>
          <p:cNvSpPr txBox="1"/>
          <p:nvPr/>
        </p:nvSpPr>
        <p:spPr>
          <a:xfrm>
            <a:off x="4230477" y="4201354"/>
            <a:ext cx="3470313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>
                <a:latin typeface="Bahnschrift Light SemiCondensed" panose="020B0502040204020203" pitchFamily="34" charset="0"/>
              </a:rPr>
              <a:t>http://mywebsite.com</a:t>
            </a:r>
            <a:endParaRPr lang="LID4096" dirty="0">
              <a:latin typeface="Bahnschrift Light SemiCondensed" panose="020B0502040204020203" pitchFamily="34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CEE5E08-26C1-6BED-9E68-6B7D2E43D729}"/>
              </a:ext>
            </a:extLst>
          </p:cNvPr>
          <p:cNvSpPr/>
          <p:nvPr/>
        </p:nvSpPr>
        <p:spPr>
          <a:xfrm>
            <a:off x="7993123" y="952500"/>
            <a:ext cx="4078493" cy="543096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74582801-4CA3-0CCC-1AD8-A4DF58B42318}"/>
              </a:ext>
            </a:extLst>
          </p:cNvPr>
          <p:cNvSpPr/>
          <p:nvPr/>
        </p:nvSpPr>
        <p:spPr>
          <a:xfrm>
            <a:off x="85725" y="952500"/>
            <a:ext cx="3847898" cy="5430964"/>
          </a:xfrm>
          <a:prstGeom prst="rect">
            <a:avLst/>
          </a:prstGeom>
          <a:solidFill>
            <a:schemeClr val="accent4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716A86A-054C-BCE4-3207-87872325769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08551" y="333032"/>
            <a:ext cx="10574897" cy="477837"/>
          </a:xfrm>
        </p:spPr>
        <p:txBody>
          <a:bodyPr/>
          <a:lstStyle/>
          <a:p>
            <a:r>
              <a:rPr lang="en-US" sz="5400" dirty="0">
                <a:solidFill>
                  <a:srgbClr val="228C20"/>
                </a:solidFill>
                <a:latin typeface="+mn-lt"/>
              </a:rPr>
              <a:t>What is required to host a website?</a:t>
            </a:r>
            <a:endParaRPr lang="LID4096" sz="5400" dirty="0">
              <a:solidFill>
                <a:srgbClr val="228C20"/>
              </a:solidFill>
              <a:latin typeface="+mn-lt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B61758A-224F-DD0E-8A4E-C3D911AE5A27}"/>
              </a:ext>
            </a:extLst>
          </p:cNvPr>
          <p:cNvSpPr txBox="1"/>
          <p:nvPr/>
        </p:nvSpPr>
        <p:spPr>
          <a:xfrm>
            <a:off x="9457566" y="1219259"/>
            <a:ext cx="1134991" cy="461665"/>
          </a:xfrm>
          <a:prstGeom prst="rect">
            <a:avLst/>
          </a:prstGeom>
          <a:noFill/>
          <a:ln w="19050">
            <a:solidFill>
              <a:srgbClr val="228C20"/>
            </a:solidFill>
          </a:ln>
        </p:spPr>
        <p:txBody>
          <a:bodyPr wrap="none" rtlCol="0" anchor="ctr" anchorCtr="0">
            <a:spAutoFit/>
          </a:bodyPr>
          <a:lstStyle/>
          <a:p>
            <a:r>
              <a:rPr lang="en-US" sz="2400" dirty="0"/>
              <a:t>Hosting</a:t>
            </a:r>
            <a:endParaRPr lang="LID4096" sz="2400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5166A3F4-8A5F-3D3A-C44E-91F267B10D9D}"/>
              </a:ext>
            </a:extLst>
          </p:cNvPr>
          <p:cNvSpPr txBox="1"/>
          <p:nvPr/>
        </p:nvSpPr>
        <p:spPr>
          <a:xfrm>
            <a:off x="8113374" y="5052260"/>
            <a:ext cx="354148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/>
              <a:t>Server </a:t>
            </a:r>
            <a:r>
              <a:rPr lang="en-US" sz="1600" b="1" i="1" dirty="0"/>
              <a:t>IP address 10.50.120.240 </a:t>
            </a:r>
            <a:endParaRPr lang="en-US" sz="2400" b="1" i="1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E034F47-E27A-417C-38B5-C20251A53B58}"/>
              </a:ext>
            </a:extLst>
          </p:cNvPr>
          <p:cNvSpPr txBox="1"/>
          <p:nvPr/>
        </p:nvSpPr>
        <p:spPr>
          <a:xfrm>
            <a:off x="9113499" y="2877182"/>
            <a:ext cx="2958117" cy="338554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r>
              <a:rPr lang="en-US" sz="1400" i="1" dirty="0"/>
              <a:t>Hosting </a:t>
            </a:r>
            <a:r>
              <a:rPr lang="en-US" sz="1600" i="1" dirty="0"/>
              <a:t>provider</a:t>
            </a:r>
            <a:r>
              <a:rPr lang="en-US" sz="1400" i="1" dirty="0"/>
              <a:t> (reseller of reseller)</a:t>
            </a:r>
            <a:endParaRPr lang="LID4096" sz="1400" i="1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2C0D574-05DB-ECC9-DE2E-71FCB2172FBE}"/>
              </a:ext>
            </a:extLst>
          </p:cNvPr>
          <p:cNvSpPr txBox="1"/>
          <p:nvPr/>
        </p:nvSpPr>
        <p:spPr>
          <a:xfrm>
            <a:off x="9113499" y="3384656"/>
            <a:ext cx="2638158" cy="369332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r>
              <a:rPr lang="en-US" i="1" dirty="0"/>
              <a:t>Hosting provider (reseller)</a:t>
            </a:r>
            <a:endParaRPr lang="LID4096" i="1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506408D-2DC9-E9C2-D65A-BC55F98F87A8}"/>
              </a:ext>
            </a:extLst>
          </p:cNvPr>
          <p:cNvSpPr txBox="1"/>
          <p:nvPr/>
        </p:nvSpPr>
        <p:spPr>
          <a:xfrm>
            <a:off x="8461700" y="3938654"/>
            <a:ext cx="2391848" cy="461665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r>
              <a:rPr lang="en-US" sz="2400" dirty="0"/>
              <a:t>Hosting provider</a:t>
            </a:r>
            <a:endParaRPr lang="LID4096" sz="2400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F861B47-B626-6B44-8A5E-06E35F783092}"/>
              </a:ext>
            </a:extLst>
          </p:cNvPr>
          <p:cNvSpPr txBox="1"/>
          <p:nvPr/>
        </p:nvSpPr>
        <p:spPr>
          <a:xfrm>
            <a:off x="8461699" y="5565568"/>
            <a:ext cx="3218211" cy="461665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r>
              <a:rPr lang="en-US" sz="2400" dirty="0"/>
              <a:t>Network Owner</a:t>
            </a:r>
            <a:endParaRPr lang="LID4096" sz="2400" i="1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E45EFCDD-99EC-F751-347E-0F720419289B}"/>
              </a:ext>
            </a:extLst>
          </p:cNvPr>
          <p:cNvSpPr txBox="1"/>
          <p:nvPr/>
        </p:nvSpPr>
        <p:spPr>
          <a:xfrm>
            <a:off x="8461700" y="4486712"/>
            <a:ext cx="2391848" cy="461665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r>
              <a:rPr lang="en-US" sz="2400" dirty="0"/>
              <a:t>Data Centre</a:t>
            </a:r>
            <a:endParaRPr lang="LID4096" sz="2400" dirty="0"/>
          </a:p>
        </p:txBody>
      </p: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444BDC46-E667-500F-B9B4-0E0391B8301D}"/>
              </a:ext>
            </a:extLst>
          </p:cNvPr>
          <p:cNvCxnSpPr/>
          <p:nvPr/>
        </p:nvCxnSpPr>
        <p:spPr>
          <a:xfrm>
            <a:off x="10058278" y="2129214"/>
            <a:ext cx="0" cy="57826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Rectangle 32">
            <a:extLst>
              <a:ext uri="{FF2B5EF4-FFF2-40B4-BE49-F238E27FC236}">
                <a16:creationId xmlns:a16="http://schemas.microsoft.com/office/drawing/2014/main" id="{3B3FA390-E948-0EE3-B8D9-9C8EE098EE33}"/>
              </a:ext>
            </a:extLst>
          </p:cNvPr>
          <p:cNvSpPr/>
          <p:nvPr/>
        </p:nvSpPr>
        <p:spPr>
          <a:xfrm>
            <a:off x="8113374" y="2707483"/>
            <a:ext cx="3889809" cy="1176142"/>
          </a:xfrm>
          <a:prstGeom prst="rect">
            <a:avLst/>
          </a:prstGeom>
          <a:noFill/>
          <a:ln>
            <a:prstDash val="dashDot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5A70454-4687-7E63-62B0-B248111ADFA4}"/>
              </a:ext>
            </a:extLst>
          </p:cNvPr>
          <p:cNvSpPr txBox="1"/>
          <p:nvPr/>
        </p:nvSpPr>
        <p:spPr>
          <a:xfrm>
            <a:off x="1056661" y="1266251"/>
            <a:ext cx="1938351" cy="461665"/>
          </a:xfrm>
          <a:prstGeom prst="rect">
            <a:avLst/>
          </a:prstGeom>
          <a:noFill/>
          <a:ln w="19050">
            <a:solidFill>
              <a:srgbClr val="228C20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dirty="0"/>
              <a:t>Domain name</a:t>
            </a:r>
            <a:endParaRPr lang="LID4096" sz="2400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82BDC973-ED9A-BD2F-5786-935AEB08AB5C}"/>
              </a:ext>
            </a:extLst>
          </p:cNvPr>
          <p:cNvSpPr txBox="1"/>
          <p:nvPr/>
        </p:nvSpPr>
        <p:spPr>
          <a:xfrm>
            <a:off x="329852" y="4752427"/>
            <a:ext cx="2925200" cy="461665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r>
              <a:rPr lang="en-US" sz="2400" dirty="0"/>
              <a:t>Registry </a:t>
            </a:r>
            <a:r>
              <a:rPr lang="en-US" i="1" dirty="0"/>
              <a:t>.com  .org  </a:t>
            </a:r>
            <a:r>
              <a:rPr lang="en-US" i="1" dirty="0" err="1"/>
              <a:t>.net</a:t>
            </a:r>
            <a:r>
              <a:rPr lang="en-US" i="1" dirty="0"/>
              <a:t> …</a:t>
            </a:r>
            <a:endParaRPr lang="LID4096" sz="2400" i="1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46D3B13D-3B7E-0403-22AD-7D6314919937}"/>
              </a:ext>
            </a:extLst>
          </p:cNvPr>
          <p:cNvSpPr txBox="1"/>
          <p:nvPr/>
        </p:nvSpPr>
        <p:spPr>
          <a:xfrm>
            <a:off x="329851" y="3883625"/>
            <a:ext cx="3391973" cy="461665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r>
              <a:rPr lang="en-US" sz="2400" dirty="0"/>
              <a:t>Registrar</a:t>
            </a:r>
            <a:r>
              <a:rPr lang="en-US" sz="1600" dirty="0"/>
              <a:t> </a:t>
            </a:r>
            <a:r>
              <a:rPr lang="en-US" sz="1600" i="1" dirty="0" err="1"/>
              <a:t>Godaddy</a:t>
            </a:r>
            <a:r>
              <a:rPr lang="en-US" sz="1600" i="1" dirty="0"/>
              <a:t> </a:t>
            </a:r>
            <a:r>
              <a:rPr lang="en-US" sz="1600" i="1" dirty="0" err="1"/>
              <a:t>Namesilo</a:t>
            </a:r>
            <a:r>
              <a:rPr lang="en-US" sz="1600" i="1" dirty="0"/>
              <a:t> OVH</a:t>
            </a:r>
            <a:endParaRPr lang="LID4096" sz="1600" i="1" dirty="0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DA76EC3C-0C6A-76F5-206F-8CEDE749BDDE}"/>
              </a:ext>
            </a:extLst>
          </p:cNvPr>
          <p:cNvSpPr txBox="1"/>
          <p:nvPr/>
        </p:nvSpPr>
        <p:spPr>
          <a:xfrm>
            <a:off x="680629" y="3295426"/>
            <a:ext cx="2574423" cy="369332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r>
              <a:rPr lang="en-US" i="1" dirty="0"/>
              <a:t>Domain reseller / affiliate</a:t>
            </a:r>
            <a:endParaRPr lang="LID4096" i="1" dirty="0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0DB0AA42-8B02-3C52-67E4-108E1B58B7F6}"/>
              </a:ext>
            </a:extLst>
          </p:cNvPr>
          <p:cNvSpPr txBox="1"/>
          <p:nvPr/>
        </p:nvSpPr>
        <p:spPr>
          <a:xfrm>
            <a:off x="680629" y="2813686"/>
            <a:ext cx="2041072" cy="307777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r>
              <a:rPr lang="en-US" sz="1400" i="1" dirty="0"/>
              <a:t>Domain reseller / affiliate</a:t>
            </a:r>
            <a:endParaRPr lang="LID4096" sz="1400" i="1" dirty="0"/>
          </a:p>
        </p:txBody>
      </p: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8321FB4D-F6C4-1040-84A9-87A0E8A3CEC4}"/>
              </a:ext>
            </a:extLst>
          </p:cNvPr>
          <p:cNvCxnSpPr>
            <a:cxnSpLocks/>
            <a:endCxn id="32" idx="0"/>
          </p:cNvCxnSpPr>
          <p:nvPr/>
        </p:nvCxnSpPr>
        <p:spPr>
          <a:xfrm flipH="1">
            <a:off x="1985939" y="2156229"/>
            <a:ext cx="2788" cy="39496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Rectangle 31">
            <a:extLst>
              <a:ext uri="{FF2B5EF4-FFF2-40B4-BE49-F238E27FC236}">
                <a16:creationId xmlns:a16="http://schemas.microsoft.com/office/drawing/2014/main" id="{C7E223F0-A49D-1E1C-4706-FD7990CB054C}"/>
              </a:ext>
            </a:extLst>
          </p:cNvPr>
          <p:cNvSpPr/>
          <p:nvPr/>
        </p:nvSpPr>
        <p:spPr>
          <a:xfrm>
            <a:off x="188817" y="2551190"/>
            <a:ext cx="3594244" cy="1222825"/>
          </a:xfrm>
          <a:prstGeom prst="rect">
            <a:avLst/>
          </a:prstGeom>
          <a:noFill/>
          <a:ln>
            <a:prstDash val="dashDot"/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3594244"/>
                      <a:gd name="connsiteY0" fmla="*/ 0 h 1850504"/>
                      <a:gd name="connsiteX1" fmla="*/ 563098 w 3594244"/>
                      <a:gd name="connsiteY1" fmla="*/ 0 h 1850504"/>
                      <a:gd name="connsiteX2" fmla="*/ 1054312 w 3594244"/>
                      <a:gd name="connsiteY2" fmla="*/ 0 h 1850504"/>
                      <a:gd name="connsiteX3" fmla="*/ 1725237 w 3594244"/>
                      <a:gd name="connsiteY3" fmla="*/ 0 h 1850504"/>
                      <a:gd name="connsiteX4" fmla="*/ 2288335 w 3594244"/>
                      <a:gd name="connsiteY4" fmla="*/ 0 h 1850504"/>
                      <a:gd name="connsiteX5" fmla="*/ 2851434 w 3594244"/>
                      <a:gd name="connsiteY5" fmla="*/ 0 h 1850504"/>
                      <a:gd name="connsiteX6" fmla="*/ 3594244 w 3594244"/>
                      <a:gd name="connsiteY6" fmla="*/ 0 h 1850504"/>
                      <a:gd name="connsiteX7" fmla="*/ 3594244 w 3594244"/>
                      <a:gd name="connsiteY7" fmla="*/ 425616 h 1850504"/>
                      <a:gd name="connsiteX8" fmla="*/ 3594244 w 3594244"/>
                      <a:gd name="connsiteY8" fmla="*/ 888242 h 1850504"/>
                      <a:gd name="connsiteX9" fmla="*/ 3594244 w 3594244"/>
                      <a:gd name="connsiteY9" fmla="*/ 1313858 h 1850504"/>
                      <a:gd name="connsiteX10" fmla="*/ 3594244 w 3594244"/>
                      <a:gd name="connsiteY10" fmla="*/ 1850504 h 1850504"/>
                      <a:gd name="connsiteX11" fmla="*/ 2995203 w 3594244"/>
                      <a:gd name="connsiteY11" fmla="*/ 1850504 h 1850504"/>
                      <a:gd name="connsiteX12" fmla="*/ 2432105 w 3594244"/>
                      <a:gd name="connsiteY12" fmla="*/ 1850504 h 1850504"/>
                      <a:gd name="connsiteX13" fmla="*/ 1761180 w 3594244"/>
                      <a:gd name="connsiteY13" fmla="*/ 1850504 h 1850504"/>
                      <a:gd name="connsiteX14" fmla="*/ 1090254 w 3594244"/>
                      <a:gd name="connsiteY14" fmla="*/ 1850504 h 1850504"/>
                      <a:gd name="connsiteX15" fmla="*/ 563098 w 3594244"/>
                      <a:gd name="connsiteY15" fmla="*/ 1850504 h 1850504"/>
                      <a:gd name="connsiteX16" fmla="*/ 0 w 3594244"/>
                      <a:gd name="connsiteY16" fmla="*/ 1850504 h 1850504"/>
                      <a:gd name="connsiteX17" fmla="*/ 0 w 3594244"/>
                      <a:gd name="connsiteY17" fmla="*/ 1350868 h 1850504"/>
                      <a:gd name="connsiteX18" fmla="*/ 0 w 3594244"/>
                      <a:gd name="connsiteY18" fmla="*/ 943757 h 1850504"/>
                      <a:gd name="connsiteX19" fmla="*/ 0 w 3594244"/>
                      <a:gd name="connsiteY19" fmla="*/ 518141 h 1850504"/>
                      <a:gd name="connsiteX20" fmla="*/ 0 w 3594244"/>
                      <a:gd name="connsiteY20" fmla="*/ 0 h 185050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</a:cxnLst>
                    <a:rect l="l" t="t" r="r" b="b"/>
                    <a:pathLst>
                      <a:path w="3594244" h="1850504" extrusionOk="0">
                        <a:moveTo>
                          <a:pt x="0" y="0"/>
                        </a:moveTo>
                        <a:cubicBezTo>
                          <a:pt x="141330" y="-6352"/>
                          <a:pt x="443259" y="18855"/>
                          <a:pt x="563098" y="0"/>
                        </a:cubicBezTo>
                        <a:cubicBezTo>
                          <a:pt x="682937" y="-18855"/>
                          <a:pt x="900104" y="43025"/>
                          <a:pt x="1054312" y="0"/>
                        </a:cubicBezTo>
                        <a:cubicBezTo>
                          <a:pt x="1208520" y="-43025"/>
                          <a:pt x="1583461" y="53084"/>
                          <a:pt x="1725237" y="0"/>
                        </a:cubicBezTo>
                        <a:cubicBezTo>
                          <a:pt x="1867014" y="-53084"/>
                          <a:pt x="2119248" y="13475"/>
                          <a:pt x="2288335" y="0"/>
                        </a:cubicBezTo>
                        <a:cubicBezTo>
                          <a:pt x="2457422" y="-13475"/>
                          <a:pt x="2592392" y="47859"/>
                          <a:pt x="2851434" y="0"/>
                        </a:cubicBezTo>
                        <a:cubicBezTo>
                          <a:pt x="3110476" y="-47859"/>
                          <a:pt x="3269619" y="22131"/>
                          <a:pt x="3594244" y="0"/>
                        </a:cubicBezTo>
                        <a:cubicBezTo>
                          <a:pt x="3634088" y="150017"/>
                          <a:pt x="3565865" y="279876"/>
                          <a:pt x="3594244" y="425616"/>
                        </a:cubicBezTo>
                        <a:cubicBezTo>
                          <a:pt x="3622623" y="571356"/>
                          <a:pt x="3590498" y="734438"/>
                          <a:pt x="3594244" y="888242"/>
                        </a:cubicBezTo>
                        <a:cubicBezTo>
                          <a:pt x="3597990" y="1042046"/>
                          <a:pt x="3582864" y="1150420"/>
                          <a:pt x="3594244" y="1313858"/>
                        </a:cubicBezTo>
                        <a:cubicBezTo>
                          <a:pt x="3605624" y="1477296"/>
                          <a:pt x="3592731" y="1601598"/>
                          <a:pt x="3594244" y="1850504"/>
                        </a:cubicBezTo>
                        <a:cubicBezTo>
                          <a:pt x="3336082" y="1887219"/>
                          <a:pt x="3194678" y="1833455"/>
                          <a:pt x="2995203" y="1850504"/>
                        </a:cubicBezTo>
                        <a:cubicBezTo>
                          <a:pt x="2795728" y="1867553"/>
                          <a:pt x="2694911" y="1817720"/>
                          <a:pt x="2432105" y="1850504"/>
                        </a:cubicBezTo>
                        <a:cubicBezTo>
                          <a:pt x="2169299" y="1883288"/>
                          <a:pt x="1957224" y="1775703"/>
                          <a:pt x="1761180" y="1850504"/>
                        </a:cubicBezTo>
                        <a:cubicBezTo>
                          <a:pt x="1565137" y="1925305"/>
                          <a:pt x="1360003" y="1826958"/>
                          <a:pt x="1090254" y="1850504"/>
                        </a:cubicBezTo>
                        <a:cubicBezTo>
                          <a:pt x="820505" y="1874050"/>
                          <a:pt x="732721" y="1822043"/>
                          <a:pt x="563098" y="1850504"/>
                        </a:cubicBezTo>
                        <a:cubicBezTo>
                          <a:pt x="393475" y="1878965"/>
                          <a:pt x="262922" y="1834663"/>
                          <a:pt x="0" y="1850504"/>
                        </a:cubicBezTo>
                        <a:cubicBezTo>
                          <a:pt x="-58404" y="1683469"/>
                          <a:pt x="16133" y="1568128"/>
                          <a:pt x="0" y="1350868"/>
                        </a:cubicBezTo>
                        <a:cubicBezTo>
                          <a:pt x="-16133" y="1133608"/>
                          <a:pt x="2381" y="1037134"/>
                          <a:pt x="0" y="943757"/>
                        </a:cubicBezTo>
                        <a:cubicBezTo>
                          <a:pt x="-2381" y="850380"/>
                          <a:pt x="22373" y="726151"/>
                          <a:pt x="0" y="518141"/>
                        </a:cubicBezTo>
                        <a:cubicBezTo>
                          <a:pt x="-22373" y="310131"/>
                          <a:pt x="5655" y="194963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772C2C14-D656-46BE-2871-08A4B38E640C}"/>
              </a:ext>
            </a:extLst>
          </p:cNvPr>
          <p:cNvSpPr/>
          <p:nvPr/>
        </p:nvSpPr>
        <p:spPr>
          <a:xfrm>
            <a:off x="188817" y="4678364"/>
            <a:ext cx="3594244" cy="747792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BB827B47-2F90-C0F8-C023-D75E5FD4533A}"/>
              </a:ext>
            </a:extLst>
          </p:cNvPr>
          <p:cNvSpPr txBox="1"/>
          <p:nvPr/>
        </p:nvSpPr>
        <p:spPr>
          <a:xfrm>
            <a:off x="4607695" y="1231091"/>
            <a:ext cx="2665712" cy="461665"/>
          </a:xfrm>
          <a:prstGeom prst="rect">
            <a:avLst/>
          </a:prstGeom>
          <a:noFill/>
          <a:ln w="19050">
            <a:solidFill>
              <a:schemeClr val="tx1">
                <a:lumMod val="85000"/>
                <a:lumOff val="1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Name Server</a:t>
            </a:r>
            <a:endParaRPr lang="LID4096" sz="2400" dirty="0"/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185A4FA2-E327-F5D2-C2A8-1617B2BF172C}"/>
              </a:ext>
            </a:extLst>
          </p:cNvPr>
          <p:cNvSpPr txBox="1"/>
          <p:nvPr/>
        </p:nvSpPr>
        <p:spPr>
          <a:xfrm>
            <a:off x="1195224" y="1640036"/>
            <a:ext cx="1661224" cy="369332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/>
              <a:t>mywebsite.com</a:t>
            </a:r>
            <a:endParaRPr lang="LID4096" dirty="0"/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C9FC95CE-1EED-78AE-8A71-BC8695485F39}"/>
              </a:ext>
            </a:extLst>
          </p:cNvPr>
          <p:cNvSpPr txBox="1"/>
          <p:nvPr/>
        </p:nvSpPr>
        <p:spPr>
          <a:xfrm>
            <a:off x="4653339" y="1667246"/>
            <a:ext cx="2574423" cy="646331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US" dirty="0"/>
              <a:t>mywebsite.com is IP address 10.50.120.240</a:t>
            </a:r>
            <a:endParaRPr lang="LID4096" dirty="0"/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7D927EFD-B54E-E2EE-B2F3-35F15904D54D}"/>
              </a:ext>
            </a:extLst>
          </p:cNvPr>
          <p:cNvSpPr txBox="1"/>
          <p:nvPr/>
        </p:nvSpPr>
        <p:spPr>
          <a:xfrm>
            <a:off x="8737849" y="1671901"/>
            <a:ext cx="2574423" cy="369332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US" dirty="0"/>
              <a:t>10.50.120.240 is here</a:t>
            </a:r>
            <a:endParaRPr lang="LID4096" dirty="0"/>
          </a:p>
        </p:txBody>
      </p:sp>
      <p:sp>
        <p:nvSpPr>
          <p:cNvPr id="50" name="Arrow: Right 49">
            <a:extLst>
              <a:ext uri="{FF2B5EF4-FFF2-40B4-BE49-F238E27FC236}">
                <a16:creationId xmlns:a16="http://schemas.microsoft.com/office/drawing/2014/main" id="{E1DF1EB5-0DAE-DEDB-6DBB-CED588479679}"/>
              </a:ext>
            </a:extLst>
          </p:cNvPr>
          <p:cNvSpPr/>
          <p:nvPr/>
        </p:nvSpPr>
        <p:spPr>
          <a:xfrm>
            <a:off x="188817" y="1667246"/>
            <a:ext cx="690911" cy="189132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sp>
        <p:nvSpPr>
          <p:cNvPr id="51" name="Arrow: Right 50">
            <a:extLst>
              <a:ext uri="{FF2B5EF4-FFF2-40B4-BE49-F238E27FC236}">
                <a16:creationId xmlns:a16="http://schemas.microsoft.com/office/drawing/2014/main" id="{7B19DE2A-A4D3-1209-C14B-605E77EA6F78}"/>
              </a:ext>
            </a:extLst>
          </p:cNvPr>
          <p:cNvSpPr/>
          <p:nvPr/>
        </p:nvSpPr>
        <p:spPr>
          <a:xfrm>
            <a:off x="3538581" y="1618477"/>
            <a:ext cx="690911" cy="189132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sp>
        <p:nvSpPr>
          <p:cNvPr id="52" name="Arrow: Right 51">
            <a:extLst>
              <a:ext uri="{FF2B5EF4-FFF2-40B4-BE49-F238E27FC236}">
                <a16:creationId xmlns:a16="http://schemas.microsoft.com/office/drawing/2014/main" id="{334AE7BA-9C4B-799F-53C8-4BA691B07171}"/>
              </a:ext>
            </a:extLst>
          </p:cNvPr>
          <p:cNvSpPr/>
          <p:nvPr/>
        </p:nvSpPr>
        <p:spPr>
          <a:xfrm>
            <a:off x="7697254" y="1642124"/>
            <a:ext cx="690911" cy="189132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sp>
        <p:nvSpPr>
          <p:cNvPr id="53" name="Arrow: Right 52">
            <a:extLst>
              <a:ext uri="{FF2B5EF4-FFF2-40B4-BE49-F238E27FC236}">
                <a16:creationId xmlns:a16="http://schemas.microsoft.com/office/drawing/2014/main" id="{9FA41D96-6A6E-5978-16E6-5375C38B0526}"/>
              </a:ext>
            </a:extLst>
          </p:cNvPr>
          <p:cNvSpPr/>
          <p:nvPr/>
        </p:nvSpPr>
        <p:spPr>
          <a:xfrm rot="10800000">
            <a:off x="7442875" y="5237024"/>
            <a:ext cx="690911" cy="189132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387355706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3C3A5F1-A808-ADA8-A148-B4EB91BC0E1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6CE0EB-C86A-AE38-1300-E520DAF0522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85455" y="300327"/>
            <a:ext cx="9144000" cy="477837"/>
          </a:xfrm>
        </p:spPr>
        <p:txBody>
          <a:bodyPr/>
          <a:lstStyle/>
          <a:p>
            <a:r>
              <a:rPr lang="en-US" sz="5400" dirty="0">
                <a:solidFill>
                  <a:srgbClr val="228C20"/>
                </a:solidFill>
                <a:latin typeface="+mn-lt"/>
              </a:rPr>
              <a:t>How did we get here?</a:t>
            </a:r>
            <a:endParaRPr lang="LID4096" sz="5400" dirty="0">
              <a:solidFill>
                <a:srgbClr val="228C20"/>
              </a:solidFill>
              <a:latin typeface="+mn-lt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61E303A-A480-8DD7-6010-C1454B5AB84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0173" y="778164"/>
            <a:ext cx="9834563" cy="5646596"/>
          </a:xfrm>
          <a:prstGeom prst="rect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</a:ln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B436675F-D536-703E-567C-C9C5EA230899}"/>
              </a:ext>
            </a:extLst>
          </p:cNvPr>
          <p:cNvSpPr txBox="1"/>
          <p:nvPr/>
        </p:nvSpPr>
        <p:spPr>
          <a:xfrm>
            <a:off x="7620001" y="3714750"/>
            <a:ext cx="3429000" cy="1015663"/>
          </a:xfrm>
          <a:prstGeom prst="rect">
            <a:avLst/>
          </a:prstGeom>
          <a:solidFill>
            <a:srgbClr val="228C20"/>
          </a:solidFill>
          <a:ln w="15875"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chemeClr val="bg1"/>
                </a:solidFill>
              </a:rPr>
              <a:t>Registrar acknowledged abuse.</a:t>
            </a:r>
          </a:p>
          <a:p>
            <a:pPr algn="ctr"/>
            <a:endParaRPr lang="en-US" sz="2000" dirty="0">
              <a:solidFill>
                <a:schemeClr val="bg1"/>
              </a:solidFill>
            </a:endParaRPr>
          </a:p>
          <a:p>
            <a:pPr algn="ctr"/>
            <a:r>
              <a:rPr lang="en-US" sz="2000" dirty="0">
                <a:solidFill>
                  <a:schemeClr val="bg1"/>
                </a:solidFill>
              </a:rPr>
              <a:t>A mismatch with IC3 statistics?</a:t>
            </a:r>
            <a:endParaRPr lang="LID4096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073088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24B49A0-1A24-676B-1F66-8273FD96C61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2D7763-0C72-6D4D-20BC-C40FC58ED73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85455" y="300327"/>
            <a:ext cx="9144000" cy="477837"/>
          </a:xfrm>
        </p:spPr>
        <p:txBody>
          <a:bodyPr/>
          <a:lstStyle/>
          <a:p>
            <a:r>
              <a:rPr lang="en-US" sz="5400" dirty="0">
                <a:solidFill>
                  <a:srgbClr val="228C20"/>
                </a:solidFill>
                <a:latin typeface="+mn-lt"/>
              </a:rPr>
              <a:t>How did we get here?</a:t>
            </a:r>
            <a:endParaRPr lang="LID4096" sz="5400" dirty="0">
              <a:solidFill>
                <a:srgbClr val="228C20"/>
              </a:solidFill>
              <a:latin typeface="+mn-lt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372474F-5A2A-C8C1-76F8-75A6344F7576}"/>
              </a:ext>
            </a:extLst>
          </p:cNvPr>
          <p:cNvSpPr txBox="1"/>
          <p:nvPr/>
        </p:nvSpPr>
        <p:spPr>
          <a:xfrm>
            <a:off x="2574093" y="654339"/>
            <a:ext cx="676672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ZA" sz="2400" b="1" dirty="0"/>
              <a:t>Couldn’t we align ICANN definitions with IC3 losses </a:t>
            </a:r>
            <a:br>
              <a:rPr lang="en-ZA" sz="2400" b="1" dirty="0"/>
            </a:br>
            <a:r>
              <a:rPr lang="en-ZA" sz="2400" b="1" dirty="0"/>
              <a:t>where domains are weaponized?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FCC00CF-5B47-F427-930E-BECDE8831A3A}"/>
              </a:ext>
            </a:extLst>
          </p:cNvPr>
          <p:cNvSpPr txBox="1"/>
          <p:nvPr/>
        </p:nvSpPr>
        <p:spPr>
          <a:xfrm>
            <a:off x="2415730" y="2219325"/>
            <a:ext cx="6925088" cy="3970318"/>
          </a:xfrm>
          <a:custGeom>
            <a:avLst/>
            <a:gdLst>
              <a:gd name="connsiteX0" fmla="*/ 0 w 6925088"/>
              <a:gd name="connsiteY0" fmla="*/ 0 h 3970318"/>
              <a:gd name="connsiteX1" fmla="*/ 507840 w 6925088"/>
              <a:gd name="connsiteY1" fmla="*/ 0 h 3970318"/>
              <a:gd name="connsiteX2" fmla="*/ 877178 w 6925088"/>
              <a:gd name="connsiteY2" fmla="*/ 0 h 3970318"/>
              <a:gd name="connsiteX3" fmla="*/ 1592770 w 6925088"/>
              <a:gd name="connsiteY3" fmla="*/ 0 h 3970318"/>
              <a:gd name="connsiteX4" fmla="*/ 2100610 w 6925088"/>
              <a:gd name="connsiteY4" fmla="*/ 0 h 3970318"/>
              <a:gd name="connsiteX5" fmla="*/ 2608450 w 6925088"/>
              <a:gd name="connsiteY5" fmla="*/ 0 h 3970318"/>
              <a:gd name="connsiteX6" fmla="*/ 3324042 w 6925088"/>
              <a:gd name="connsiteY6" fmla="*/ 0 h 3970318"/>
              <a:gd name="connsiteX7" fmla="*/ 3762631 w 6925088"/>
              <a:gd name="connsiteY7" fmla="*/ 0 h 3970318"/>
              <a:gd name="connsiteX8" fmla="*/ 4478224 w 6925088"/>
              <a:gd name="connsiteY8" fmla="*/ 0 h 3970318"/>
              <a:gd name="connsiteX9" fmla="*/ 5193816 w 6925088"/>
              <a:gd name="connsiteY9" fmla="*/ 0 h 3970318"/>
              <a:gd name="connsiteX10" fmla="*/ 5770907 w 6925088"/>
              <a:gd name="connsiteY10" fmla="*/ 0 h 3970318"/>
              <a:gd name="connsiteX11" fmla="*/ 6925088 w 6925088"/>
              <a:gd name="connsiteY11" fmla="*/ 0 h 3970318"/>
              <a:gd name="connsiteX12" fmla="*/ 6925088 w 6925088"/>
              <a:gd name="connsiteY12" fmla="*/ 527485 h 3970318"/>
              <a:gd name="connsiteX13" fmla="*/ 6925088 w 6925088"/>
              <a:gd name="connsiteY13" fmla="*/ 975564 h 3970318"/>
              <a:gd name="connsiteX14" fmla="*/ 6925088 w 6925088"/>
              <a:gd name="connsiteY14" fmla="*/ 1542752 h 3970318"/>
              <a:gd name="connsiteX15" fmla="*/ 6925088 w 6925088"/>
              <a:gd name="connsiteY15" fmla="*/ 2109940 h 3970318"/>
              <a:gd name="connsiteX16" fmla="*/ 6925088 w 6925088"/>
              <a:gd name="connsiteY16" fmla="*/ 2677129 h 3970318"/>
              <a:gd name="connsiteX17" fmla="*/ 6925088 w 6925088"/>
              <a:gd name="connsiteY17" fmla="*/ 3284020 h 3970318"/>
              <a:gd name="connsiteX18" fmla="*/ 6925088 w 6925088"/>
              <a:gd name="connsiteY18" fmla="*/ 3970318 h 3970318"/>
              <a:gd name="connsiteX19" fmla="*/ 6278746 w 6925088"/>
              <a:gd name="connsiteY19" fmla="*/ 3970318 h 3970318"/>
              <a:gd name="connsiteX20" fmla="*/ 5840158 w 6925088"/>
              <a:gd name="connsiteY20" fmla="*/ 3970318 h 3970318"/>
              <a:gd name="connsiteX21" fmla="*/ 5124565 w 6925088"/>
              <a:gd name="connsiteY21" fmla="*/ 3970318 h 3970318"/>
              <a:gd name="connsiteX22" fmla="*/ 4547474 w 6925088"/>
              <a:gd name="connsiteY22" fmla="*/ 3970318 h 3970318"/>
              <a:gd name="connsiteX23" fmla="*/ 4108886 w 6925088"/>
              <a:gd name="connsiteY23" fmla="*/ 3970318 h 3970318"/>
              <a:gd name="connsiteX24" fmla="*/ 3531795 w 6925088"/>
              <a:gd name="connsiteY24" fmla="*/ 3970318 h 3970318"/>
              <a:gd name="connsiteX25" fmla="*/ 3162457 w 6925088"/>
              <a:gd name="connsiteY25" fmla="*/ 3970318 h 3970318"/>
              <a:gd name="connsiteX26" fmla="*/ 2793119 w 6925088"/>
              <a:gd name="connsiteY26" fmla="*/ 3970318 h 3970318"/>
              <a:gd name="connsiteX27" fmla="*/ 2216028 w 6925088"/>
              <a:gd name="connsiteY27" fmla="*/ 3970318 h 3970318"/>
              <a:gd name="connsiteX28" fmla="*/ 1777439 w 6925088"/>
              <a:gd name="connsiteY28" fmla="*/ 3970318 h 3970318"/>
              <a:gd name="connsiteX29" fmla="*/ 1131098 w 6925088"/>
              <a:gd name="connsiteY29" fmla="*/ 3970318 h 3970318"/>
              <a:gd name="connsiteX30" fmla="*/ 692509 w 6925088"/>
              <a:gd name="connsiteY30" fmla="*/ 3970318 h 3970318"/>
              <a:gd name="connsiteX31" fmla="*/ 0 w 6925088"/>
              <a:gd name="connsiteY31" fmla="*/ 3970318 h 3970318"/>
              <a:gd name="connsiteX32" fmla="*/ 0 w 6925088"/>
              <a:gd name="connsiteY32" fmla="*/ 3522239 h 3970318"/>
              <a:gd name="connsiteX33" fmla="*/ 0 w 6925088"/>
              <a:gd name="connsiteY33" fmla="*/ 3034457 h 3970318"/>
              <a:gd name="connsiteX34" fmla="*/ 0 w 6925088"/>
              <a:gd name="connsiteY34" fmla="*/ 2427566 h 3970318"/>
              <a:gd name="connsiteX35" fmla="*/ 0 w 6925088"/>
              <a:gd name="connsiteY35" fmla="*/ 1780971 h 3970318"/>
              <a:gd name="connsiteX36" fmla="*/ 0 w 6925088"/>
              <a:gd name="connsiteY36" fmla="*/ 1253486 h 3970318"/>
              <a:gd name="connsiteX37" fmla="*/ 0 w 6925088"/>
              <a:gd name="connsiteY37" fmla="*/ 606891 h 3970318"/>
              <a:gd name="connsiteX38" fmla="*/ 0 w 6925088"/>
              <a:gd name="connsiteY38" fmla="*/ 0 h 39703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</a:cxnLst>
            <a:rect l="l" t="t" r="r" b="b"/>
            <a:pathLst>
              <a:path w="6925088" h="3970318" extrusionOk="0">
                <a:moveTo>
                  <a:pt x="0" y="0"/>
                </a:moveTo>
                <a:cubicBezTo>
                  <a:pt x="231496" y="-42147"/>
                  <a:pt x="306366" y="43158"/>
                  <a:pt x="507840" y="0"/>
                </a:cubicBezTo>
                <a:cubicBezTo>
                  <a:pt x="709314" y="-43158"/>
                  <a:pt x="696321" y="10250"/>
                  <a:pt x="877178" y="0"/>
                </a:cubicBezTo>
                <a:cubicBezTo>
                  <a:pt x="1058035" y="-10250"/>
                  <a:pt x="1291956" y="48855"/>
                  <a:pt x="1592770" y="0"/>
                </a:cubicBezTo>
                <a:cubicBezTo>
                  <a:pt x="1893584" y="-48855"/>
                  <a:pt x="1907372" y="25173"/>
                  <a:pt x="2100610" y="0"/>
                </a:cubicBezTo>
                <a:cubicBezTo>
                  <a:pt x="2293848" y="-25173"/>
                  <a:pt x="2357538" y="23483"/>
                  <a:pt x="2608450" y="0"/>
                </a:cubicBezTo>
                <a:cubicBezTo>
                  <a:pt x="2859362" y="-23483"/>
                  <a:pt x="3032965" y="39695"/>
                  <a:pt x="3324042" y="0"/>
                </a:cubicBezTo>
                <a:cubicBezTo>
                  <a:pt x="3615119" y="-39695"/>
                  <a:pt x="3590237" y="16828"/>
                  <a:pt x="3762631" y="0"/>
                </a:cubicBezTo>
                <a:cubicBezTo>
                  <a:pt x="3935025" y="-16828"/>
                  <a:pt x="4305159" y="10148"/>
                  <a:pt x="4478224" y="0"/>
                </a:cubicBezTo>
                <a:cubicBezTo>
                  <a:pt x="4651289" y="-10148"/>
                  <a:pt x="5045783" y="72553"/>
                  <a:pt x="5193816" y="0"/>
                </a:cubicBezTo>
                <a:cubicBezTo>
                  <a:pt x="5341849" y="-72553"/>
                  <a:pt x="5599134" y="25228"/>
                  <a:pt x="5770907" y="0"/>
                </a:cubicBezTo>
                <a:cubicBezTo>
                  <a:pt x="5942680" y="-25228"/>
                  <a:pt x="6540240" y="85760"/>
                  <a:pt x="6925088" y="0"/>
                </a:cubicBezTo>
                <a:cubicBezTo>
                  <a:pt x="6977903" y="111566"/>
                  <a:pt x="6887303" y="325900"/>
                  <a:pt x="6925088" y="527485"/>
                </a:cubicBezTo>
                <a:cubicBezTo>
                  <a:pt x="6962873" y="729070"/>
                  <a:pt x="6877591" y="772229"/>
                  <a:pt x="6925088" y="975564"/>
                </a:cubicBezTo>
                <a:cubicBezTo>
                  <a:pt x="6972585" y="1178899"/>
                  <a:pt x="6914588" y="1379938"/>
                  <a:pt x="6925088" y="1542752"/>
                </a:cubicBezTo>
                <a:cubicBezTo>
                  <a:pt x="6935588" y="1705566"/>
                  <a:pt x="6879640" y="1884205"/>
                  <a:pt x="6925088" y="2109940"/>
                </a:cubicBezTo>
                <a:cubicBezTo>
                  <a:pt x="6970536" y="2335675"/>
                  <a:pt x="6911286" y="2516668"/>
                  <a:pt x="6925088" y="2677129"/>
                </a:cubicBezTo>
                <a:cubicBezTo>
                  <a:pt x="6938890" y="2837590"/>
                  <a:pt x="6868537" y="3048236"/>
                  <a:pt x="6925088" y="3284020"/>
                </a:cubicBezTo>
                <a:cubicBezTo>
                  <a:pt x="6981639" y="3519804"/>
                  <a:pt x="6867852" y="3697079"/>
                  <a:pt x="6925088" y="3970318"/>
                </a:cubicBezTo>
                <a:cubicBezTo>
                  <a:pt x="6757518" y="4011063"/>
                  <a:pt x="6495079" y="3904303"/>
                  <a:pt x="6278746" y="3970318"/>
                </a:cubicBezTo>
                <a:cubicBezTo>
                  <a:pt x="6062413" y="4036333"/>
                  <a:pt x="5957892" y="3921462"/>
                  <a:pt x="5840158" y="3970318"/>
                </a:cubicBezTo>
                <a:cubicBezTo>
                  <a:pt x="5722424" y="4019174"/>
                  <a:pt x="5425765" y="3934374"/>
                  <a:pt x="5124565" y="3970318"/>
                </a:cubicBezTo>
                <a:cubicBezTo>
                  <a:pt x="4823365" y="4006262"/>
                  <a:pt x="4711635" y="3928058"/>
                  <a:pt x="4547474" y="3970318"/>
                </a:cubicBezTo>
                <a:cubicBezTo>
                  <a:pt x="4383313" y="4012578"/>
                  <a:pt x="4320748" y="3956446"/>
                  <a:pt x="4108886" y="3970318"/>
                </a:cubicBezTo>
                <a:cubicBezTo>
                  <a:pt x="3897024" y="3984190"/>
                  <a:pt x="3719116" y="3928717"/>
                  <a:pt x="3531795" y="3970318"/>
                </a:cubicBezTo>
                <a:cubicBezTo>
                  <a:pt x="3344474" y="4011919"/>
                  <a:pt x="3289442" y="3956767"/>
                  <a:pt x="3162457" y="3970318"/>
                </a:cubicBezTo>
                <a:cubicBezTo>
                  <a:pt x="3035472" y="3983869"/>
                  <a:pt x="2890875" y="3938543"/>
                  <a:pt x="2793119" y="3970318"/>
                </a:cubicBezTo>
                <a:cubicBezTo>
                  <a:pt x="2695363" y="4002093"/>
                  <a:pt x="2493543" y="3901273"/>
                  <a:pt x="2216028" y="3970318"/>
                </a:cubicBezTo>
                <a:cubicBezTo>
                  <a:pt x="1938513" y="4039363"/>
                  <a:pt x="1899791" y="3937017"/>
                  <a:pt x="1777439" y="3970318"/>
                </a:cubicBezTo>
                <a:cubicBezTo>
                  <a:pt x="1655087" y="4003619"/>
                  <a:pt x="1337263" y="3946155"/>
                  <a:pt x="1131098" y="3970318"/>
                </a:cubicBezTo>
                <a:cubicBezTo>
                  <a:pt x="924933" y="3994481"/>
                  <a:pt x="821780" y="3934707"/>
                  <a:pt x="692509" y="3970318"/>
                </a:cubicBezTo>
                <a:cubicBezTo>
                  <a:pt x="563238" y="4005929"/>
                  <a:pt x="335467" y="3939919"/>
                  <a:pt x="0" y="3970318"/>
                </a:cubicBezTo>
                <a:cubicBezTo>
                  <a:pt x="-52480" y="3856688"/>
                  <a:pt x="31054" y="3745373"/>
                  <a:pt x="0" y="3522239"/>
                </a:cubicBezTo>
                <a:cubicBezTo>
                  <a:pt x="-31054" y="3299105"/>
                  <a:pt x="58494" y="3255591"/>
                  <a:pt x="0" y="3034457"/>
                </a:cubicBezTo>
                <a:cubicBezTo>
                  <a:pt x="-58494" y="2813323"/>
                  <a:pt x="8426" y="2564848"/>
                  <a:pt x="0" y="2427566"/>
                </a:cubicBezTo>
                <a:cubicBezTo>
                  <a:pt x="-8426" y="2290284"/>
                  <a:pt x="57915" y="2089249"/>
                  <a:pt x="0" y="1780971"/>
                </a:cubicBezTo>
                <a:cubicBezTo>
                  <a:pt x="-57915" y="1472693"/>
                  <a:pt x="7275" y="1363459"/>
                  <a:pt x="0" y="1253486"/>
                </a:cubicBezTo>
                <a:cubicBezTo>
                  <a:pt x="-7275" y="1143514"/>
                  <a:pt x="24322" y="774938"/>
                  <a:pt x="0" y="606891"/>
                </a:cubicBezTo>
                <a:cubicBezTo>
                  <a:pt x="-24322" y="438845"/>
                  <a:pt x="41948" y="153487"/>
                  <a:pt x="0" y="0"/>
                </a:cubicBezTo>
                <a:close/>
              </a:path>
            </a:pathLst>
          </a:custGeom>
          <a:noFill/>
          <a:ln>
            <a:solidFill>
              <a:schemeClr val="accent1">
                <a:shade val="15000"/>
              </a:schemeClr>
            </a:solidFill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r>
              <a:rPr lang="en-ZA" sz="1400" b="1" dirty="0"/>
              <a:t>CC.2 No Mechanism to Update DNS Abuse Definition:</a:t>
            </a:r>
          </a:p>
          <a:p>
            <a:pPr lvl="1"/>
            <a:r>
              <a:rPr lang="en-ZA" sz="1400" b="1" dirty="0"/>
              <a:t>Scoping: </a:t>
            </a:r>
            <a:r>
              <a:rPr lang="en-ZA" sz="1400" dirty="0"/>
              <a:t>There is broad agreement amongst commenters such as Government</a:t>
            </a:r>
          </a:p>
          <a:p>
            <a:pPr lvl="1"/>
            <a:r>
              <a:rPr lang="en-ZA" sz="1400" dirty="0"/>
              <a:t>of India, NCSG, and Tucows for not expanding the current definition of DNS</a:t>
            </a:r>
          </a:p>
          <a:p>
            <a:pPr lvl="1"/>
            <a:r>
              <a:rPr lang="en-ZA" sz="1400" dirty="0"/>
              <a:t>Abuse currently; commenters endorse using the existing RAA-anchored</a:t>
            </a:r>
          </a:p>
          <a:p>
            <a:pPr lvl="1"/>
            <a:r>
              <a:rPr lang="en-ZA" sz="1400" dirty="0"/>
              <a:t>definition. The Government of India and NCSG agree that other definitions such</a:t>
            </a:r>
          </a:p>
          <a:p>
            <a:pPr lvl="1"/>
            <a:r>
              <a:rPr lang="en-ZA" sz="1400" dirty="0"/>
              <a:t>as the current ICANN definition “while malicious, are deemed outside of ICANN’s</a:t>
            </a:r>
          </a:p>
          <a:p>
            <a:pPr lvl="1"/>
            <a:r>
              <a:rPr lang="en-ZA" sz="1400" dirty="0"/>
              <a:t>remit as they pertain to content and therefore would violate ICANN’s bylaws.”</a:t>
            </a:r>
          </a:p>
          <a:p>
            <a:pPr lvl="1"/>
            <a:endParaRPr lang="en-ZA" sz="1400" dirty="0"/>
          </a:p>
          <a:p>
            <a:pPr lvl="1"/>
            <a:r>
              <a:rPr lang="en-ZA" sz="1400" b="1" dirty="0"/>
              <a:t>Proposed Solution by Commenter(s): </a:t>
            </a:r>
            <a:r>
              <a:rPr lang="en-ZA" sz="1400" dirty="0"/>
              <a:t>The </a:t>
            </a:r>
            <a:r>
              <a:rPr lang="en-ZA" sz="1400" dirty="0" err="1"/>
              <a:t>RrSG</a:t>
            </a:r>
            <a:r>
              <a:rPr lang="en-ZA" sz="1400" dirty="0"/>
              <a:t> “is open to review where</a:t>
            </a:r>
          </a:p>
          <a:p>
            <a:pPr lvl="1"/>
            <a:r>
              <a:rPr lang="en-ZA" sz="1400" dirty="0"/>
              <a:t>attributes of DNS Abuse clearly and objectively have changed and evolved away</a:t>
            </a:r>
          </a:p>
          <a:p>
            <a:pPr lvl="1"/>
            <a:r>
              <a:rPr lang="en-ZA" sz="1400" dirty="0"/>
              <a:t>from the current definitions, while staying within ICANN's remit, and measuring</a:t>
            </a:r>
          </a:p>
          <a:p>
            <a:pPr lvl="1"/>
            <a:r>
              <a:rPr lang="en-ZA" sz="1400" dirty="0"/>
              <a:t>emerging vectors against those attributes.”</a:t>
            </a:r>
          </a:p>
          <a:p>
            <a:pPr lvl="1"/>
            <a:endParaRPr lang="en-ZA" sz="1400" dirty="0"/>
          </a:p>
          <a:p>
            <a:pPr lvl="1"/>
            <a:r>
              <a:rPr lang="en-ZA" sz="1400" dirty="0"/>
              <a:t>The BC, </a:t>
            </a:r>
            <a:r>
              <a:rPr lang="en-ZA" sz="1400" dirty="0" err="1"/>
              <a:t>Fraudkillers</a:t>
            </a:r>
            <a:r>
              <a:rPr lang="en-ZA" sz="1400" dirty="0"/>
              <a:t>, INTA, and IPC in contrast ask for a continuous update to</a:t>
            </a:r>
          </a:p>
          <a:p>
            <a:pPr lvl="1"/>
            <a:r>
              <a:rPr lang="en-ZA" sz="1400" dirty="0"/>
              <a:t>the DNS Abuse definition based on emerging and evolving threats. The BC and</a:t>
            </a:r>
          </a:p>
          <a:p>
            <a:pPr lvl="1"/>
            <a:r>
              <a:rPr lang="en-ZA" sz="1400" dirty="0"/>
              <a:t>INTA reference “that SAC115 recommends periodic review of abuse definitions,</a:t>
            </a:r>
          </a:p>
          <a:p>
            <a:pPr lvl="1"/>
            <a:r>
              <a:rPr lang="en-ZA" sz="1400" dirty="0"/>
              <a:t>as did the recommendations from the SSR2 team.” </a:t>
            </a:r>
            <a:r>
              <a:rPr lang="en-ZA" sz="1400" dirty="0" err="1"/>
              <a:t>Fraudkillers</a:t>
            </a:r>
            <a:r>
              <a:rPr lang="en-ZA" sz="1400" dirty="0"/>
              <a:t> want to see</a:t>
            </a:r>
          </a:p>
          <a:p>
            <a:pPr lvl="1"/>
            <a:r>
              <a:rPr lang="en-ZA" sz="1400" dirty="0"/>
              <a:t>“scams and fraud” included in the definition.</a:t>
            </a:r>
            <a:endParaRPr lang="LID4096" sz="140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635FB22-95AF-7B0C-0060-EC509669DD7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51880" y="1512153"/>
            <a:ext cx="3252787" cy="6648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616369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9643413-55F8-953F-C008-8CF543DF65F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65EA68-FAD6-4D7E-7C50-1D61CEAFD10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85455" y="300327"/>
            <a:ext cx="9144000" cy="477837"/>
          </a:xfrm>
        </p:spPr>
        <p:txBody>
          <a:bodyPr/>
          <a:lstStyle/>
          <a:p>
            <a:r>
              <a:rPr lang="en-US" sz="5400" dirty="0">
                <a:solidFill>
                  <a:srgbClr val="228C20"/>
                </a:solidFill>
                <a:latin typeface="+mn-lt"/>
              </a:rPr>
              <a:t>How did we get here?</a:t>
            </a:r>
            <a:endParaRPr lang="LID4096" sz="5400" dirty="0">
              <a:solidFill>
                <a:srgbClr val="228C20"/>
              </a:solidFill>
              <a:latin typeface="+mn-lt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5AFF788-4893-10BA-7997-90793622A051}"/>
              </a:ext>
            </a:extLst>
          </p:cNvPr>
          <p:cNvSpPr txBox="1"/>
          <p:nvPr/>
        </p:nvSpPr>
        <p:spPr>
          <a:xfrm>
            <a:off x="2000891" y="911514"/>
            <a:ext cx="791312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ZA" sz="2400" b="1" dirty="0"/>
              <a:t>Domain registration data moved from problematic to hidden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E428EB0-A353-5A5B-F1AA-726F8F662222}"/>
              </a:ext>
            </a:extLst>
          </p:cNvPr>
          <p:cNvSpPr txBox="1"/>
          <p:nvPr/>
        </p:nvSpPr>
        <p:spPr>
          <a:xfrm>
            <a:off x="1552575" y="1506529"/>
            <a:ext cx="10239375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Domain registration data has always been a topic of contention, inaccurate.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	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 Privacy and Proxy Services further hide domain Registrant details with no risk to self.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European GDPR adopted in Domain Registrations 2018 for all registrations.</a:t>
            </a:r>
          </a:p>
          <a:p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BCDD862-3F63-ABFD-1AC2-B92764E28C9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57525" y="1924050"/>
            <a:ext cx="4743864" cy="109061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7A10FC32-B3F2-8531-7DDF-07F21780B5E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10616" y="3524386"/>
            <a:ext cx="7067550" cy="1381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632102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3FA5A51-5AEF-F7F1-0C7E-B7F001C5B4B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ABC4C8-CC26-099A-C5B6-401EEA5BBC6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85455" y="300327"/>
            <a:ext cx="9144000" cy="477837"/>
          </a:xfrm>
        </p:spPr>
        <p:txBody>
          <a:bodyPr/>
          <a:lstStyle/>
          <a:p>
            <a:r>
              <a:rPr lang="en-US" sz="5400" dirty="0">
                <a:solidFill>
                  <a:srgbClr val="228C20"/>
                </a:solidFill>
                <a:latin typeface="+mn-lt"/>
              </a:rPr>
              <a:t>How did we get here?</a:t>
            </a:r>
            <a:endParaRPr lang="LID4096" sz="5400" dirty="0">
              <a:solidFill>
                <a:srgbClr val="228C20"/>
              </a:solidFill>
              <a:latin typeface="+mn-lt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D91B19D-A4A3-1298-8FBA-59979624D309}"/>
              </a:ext>
            </a:extLst>
          </p:cNvPr>
          <p:cNvSpPr txBox="1"/>
          <p:nvPr/>
        </p:nvSpPr>
        <p:spPr>
          <a:xfrm>
            <a:off x="4640976" y="911514"/>
            <a:ext cx="263296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ZA" sz="2400" b="1" dirty="0"/>
              <a:t>Abuse at Host level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6F86E8A-599B-2C11-7C46-44EEDC89DF34}"/>
              </a:ext>
            </a:extLst>
          </p:cNvPr>
          <p:cNvSpPr txBox="1"/>
          <p:nvPr/>
        </p:nvSpPr>
        <p:spPr>
          <a:xfrm>
            <a:off x="1266825" y="1573204"/>
            <a:ext cx="9839325" cy="49244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1" dirty="0"/>
              <a:t>Who is the host?</a:t>
            </a:r>
            <a:br>
              <a:rPr lang="en-US" sz="2000" b="1" dirty="0"/>
            </a:br>
            <a:br>
              <a:rPr lang="en-US" dirty="0"/>
            </a:br>
            <a:r>
              <a:rPr lang="en-US" i="1" dirty="0"/>
              <a:t>The upstream hosting provider simply forwards the abuse report to his reseller. The reseller may be the  problem, a </a:t>
            </a:r>
            <a:r>
              <a:rPr lang="en-US" i="1" dirty="0" err="1"/>
              <a:t>FaaS</a:t>
            </a:r>
            <a:r>
              <a:rPr lang="en-US" i="1" dirty="0"/>
              <a:t> provider.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1" dirty="0"/>
              <a:t>If a hosting account is suspended, the domain owner can rapidly move it. </a:t>
            </a:r>
            <a:br>
              <a:rPr lang="en-US" dirty="0"/>
            </a:br>
            <a:br>
              <a:rPr lang="en-US" dirty="0"/>
            </a:br>
            <a:r>
              <a:rPr lang="en-US" i="1" dirty="0"/>
              <a:t>One 419-domain “host-hopped” 27 times, each requiring a sperate mitigation.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1" dirty="0"/>
              <a:t>Host-based mitigation can be detrimental to consumer safety for 419-domains.</a:t>
            </a:r>
            <a:br>
              <a:rPr lang="en-US" sz="2000" b="1" dirty="0"/>
            </a:br>
            <a:br>
              <a:rPr lang="en-US" dirty="0"/>
            </a:br>
            <a:r>
              <a:rPr lang="en-US" i="1" dirty="0"/>
              <a:t>A 419-bank, a Bank of America spoof, had its hosting account suspended as phishing/content issues. The scammers simply changed the email server to capitalize on their existing scams, maintaining contact with and defrauding victims.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1" dirty="0"/>
              <a:t>Bullet-proof hosts ignore abuse reports (offshore hosting)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37336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DA737DA-1065-B5D1-0182-38DBA8B1B40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5BA077F7-42FC-9A03-DAB3-4D3337218EA4}"/>
              </a:ext>
            </a:extLst>
          </p:cNvPr>
          <p:cNvSpPr txBox="1">
            <a:spLocks/>
          </p:cNvSpPr>
          <p:nvPr/>
        </p:nvSpPr>
        <p:spPr>
          <a:xfrm>
            <a:off x="1354714" y="361323"/>
            <a:ext cx="9482570" cy="477837"/>
          </a:xfrm>
          <a:prstGeom prst="rect">
            <a:avLst/>
          </a:prstGeom>
        </p:spPr>
        <p:txBody>
          <a:bodyPr anchor="b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 dirty="0">
                <a:solidFill>
                  <a:srgbClr val="228C20"/>
                </a:solidFill>
                <a:latin typeface="+mn-lt"/>
              </a:rPr>
              <a:t>Now we know how we got here!</a:t>
            </a:r>
            <a:endParaRPr lang="LID4096" sz="5400" dirty="0">
              <a:solidFill>
                <a:srgbClr val="228C20"/>
              </a:solidFill>
              <a:latin typeface="+mn-lt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CA11E9B8-792E-7132-2BF0-0EAAA1B9735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39069" y="1004468"/>
            <a:ext cx="8362205" cy="5257122"/>
          </a:xfrm>
          <a:prstGeom prst="rect">
            <a:avLst/>
          </a:prstGeom>
          <a:solidFill>
            <a:schemeClr val="bg1"/>
          </a:solidFill>
          <a:ln w="31750">
            <a:solidFill>
              <a:schemeClr val="tx1">
                <a:lumMod val="50000"/>
                <a:lumOff val="50000"/>
              </a:schemeClr>
            </a:solidFill>
          </a:ln>
          <a:effectLst>
            <a:outerShdw dir="1800000" sx="1000" sy="1000" algn="ctr" rotWithShape="0">
              <a:srgbClr val="FF0000"/>
            </a:outerShdw>
          </a:effectLst>
        </p:spPr>
      </p:pic>
    </p:spTree>
    <p:extLst>
      <p:ext uri="{BB962C8B-B14F-4D97-AF65-F5344CB8AC3E}">
        <p14:creationId xmlns:p14="http://schemas.microsoft.com/office/powerpoint/2010/main" val="16160027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12673BA-849C-2B35-BF86-64B2D6F2C20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69EF85-26D3-F53A-AF1B-F16067226E2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08551" y="333032"/>
            <a:ext cx="10574897" cy="477837"/>
          </a:xfrm>
        </p:spPr>
        <p:txBody>
          <a:bodyPr/>
          <a:lstStyle/>
          <a:p>
            <a:r>
              <a:rPr lang="en-US" sz="5400" dirty="0">
                <a:solidFill>
                  <a:srgbClr val="228C20"/>
                </a:solidFill>
                <a:latin typeface="+mn-lt"/>
              </a:rPr>
              <a:t>What is required to host a website?</a:t>
            </a:r>
            <a:endParaRPr lang="LID4096" sz="5400" dirty="0">
              <a:solidFill>
                <a:srgbClr val="228C20"/>
              </a:solidFill>
              <a:latin typeface="+mn-lt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30835C4-B3AE-2A8F-F59C-D9F41BB7485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59301" y="4078224"/>
            <a:ext cx="4762500" cy="230524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7D4E0D27-FB32-C9F0-CB97-BD064C4CCABD}"/>
              </a:ext>
            </a:extLst>
          </p:cNvPr>
          <p:cNvSpPr txBox="1"/>
          <p:nvPr/>
        </p:nvSpPr>
        <p:spPr>
          <a:xfrm>
            <a:off x="9457566" y="1219259"/>
            <a:ext cx="1134991" cy="461665"/>
          </a:xfrm>
          <a:prstGeom prst="rect">
            <a:avLst/>
          </a:prstGeom>
          <a:noFill/>
          <a:ln w="19050">
            <a:solidFill>
              <a:srgbClr val="228C20"/>
            </a:solidFill>
          </a:ln>
        </p:spPr>
        <p:txBody>
          <a:bodyPr wrap="none" rtlCol="0" anchor="ctr" anchorCtr="0">
            <a:spAutoFit/>
          </a:bodyPr>
          <a:lstStyle/>
          <a:p>
            <a:r>
              <a:rPr lang="en-US" sz="2400" dirty="0"/>
              <a:t>Hosting</a:t>
            </a:r>
            <a:endParaRPr lang="LID4096" sz="2400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41FD7E18-08CB-6062-31EB-C2603D7E1214}"/>
              </a:ext>
            </a:extLst>
          </p:cNvPr>
          <p:cNvSpPr txBox="1"/>
          <p:nvPr/>
        </p:nvSpPr>
        <p:spPr>
          <a:xfrm>
            <a:off x="8113374" y="5052260"/>
            <a:ext cx="354148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/>
              <a:t>Server </a:t>
            </a:r>
            <a:r>
              <a:rPr lang="en-US" sz="1600" b="1" i="1" dirty="0"/>
              <a:t>IP address 10.50.120.240 </a:t>
            </a:r>
            <a:endParaRPr lang="en-US" sz="2400" b="1" i="1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ABA7E30-E50F-5CED-4BCC-A293EF258CEF}"/>
              </a:ext>
            </a:extLst>
          </p:cNvPr>
          <p:cNvSpPr txBox="1"/>
          <p:nvPr/>
        </p:nvSpPr>
        <p:spPr>
          <a:xfrm>
            <a:off x="9113499" y="2877182"/>
            <a:ext cx="2958117" cy="338554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r>
              <a:rPr lang="en-US" sz="1400" i="1" dirty="0"/>
              <a:t>Hosting </a:t>
            </a:r>
            <a:r>
              <a:rPr lang="en-US" sz="1600" i="1" dirty="0"/>
              <a:t>provider</a:t>
            </a:r>
            <a:r>
              <a:rPr lang="en-US" sz="1400" i="1" dirty="0"/>
              <a:t> (reseller of reseller)</a:t>
            </a:r>
            <a:endParaRPr lang="LID4096" sz="1400" i="1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C89C280-DE90-77C6-4210-034C0FEDA6FC}"/>
              </a:ext>
            </a:extLst>
          </p:cNvPr>
          <p:cNvSpPr txBox="1"/>
          <p:nvPr/>
        </p:nvSpPr>
        <p:spPr>
          <a:xfrm>
            <a:off x="9113499" y="3384656"/>
            <a:ext cx="2638158" cy="369332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r>
              <a:rPr lang="en-US" i="1" dirty="0"/>
              <a:t>Hosting provider (reseller)</a:t>
            </a:r>
            <a:endParaRPr lang="LID4096" i="1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1FD2E54-11FD-3C8F-C1C0-A7BFE6286B03}"/>
              </a:ext>
            </a:extLst>
          </p:cNvPr>
          <p:cNvSpPr txBox="1"/>
          <p:nvPr/>
        </p:nvSpPr>
        <p:spPr>
          <a:xfrm>
            <a:off x="8461700" y="3938654"/>
            <a:ext cx="2391848" cy="461665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r>
              <a:rPr lang="en-US" sz="2400" dirty="0"/>
              <a:t>Hosting provider</a:t>
            </a:r>
            <a:endParaRPr lang="LID4096" sz="2400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D1B38E62-9E17-EBF7-4DBF-8E2164E05ED1}"/>
              </a:ext>
            </a:extLst>
          </p:cNvPr>
          <p:cNvSpPr txBox="1"/>
          <p:nvPr/>
        </p:nvSpPr>
        <p:spPr>
          <a:xfrm>
            <a:off x="8461699" y="5565568"/>
            <a:ext cx="3218211" cy="461665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r>
              <a:rPr lang="en-US" sz="2400" dirty="0"/>
              <a:t>Network Owner</a:t>
            </a:r>
            <a:endParaRPr lang="LID4096" sz="2400" i="1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F39DBDD3-53E8-FF43-2060-AFAFF88CA388}"/>
              </a:ext>
            </a:extLst>
          </p:cNvPr>
          <p:cNvSpPr txBox="1"/>
          <p:nvPr/>
        </p:nvSpPr>
        <p:spPr>
          <a:xfrm>
            <a:off x="8461700" y="4486712"/>
            <a:ext cx="2391848" cy="461665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r>
              <a:rPr lang="en-US" sz="2400" dirty="0"/>
              <a:t>Data Centre</a:t>
            </a:r>
            <a:endParaRPr lang="LID4096" sz="2400" dirty="0"/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F018A82A-A1D9-916C-3CF4-F3E739BF277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13374" y="2851643"/>
            <a:ext cx="1000125" cy="733425"/>
          </a:xfrm>
          <a:prstGeom prst="rect">
            <a:avLst/>
          </a:prstGeom>
        </p:spPr>
      </p:pic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35FB1F7F-541E-62C9-BDF7-0712E878F961}"/>
              </a:ext>
            </a:extLst>
          </p:cNvPr>
          <p:cNvCxnSpPr/>
          <p:nvPr/>
        </p:nvCxnSpPr>
        <p:spPr>
          <a:xfrm>
            <a:off x="10058278" y="2129214"/>
            <a:ext cx="0" cy="57826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Rectangle 32">
            <a:extLst>
              <a:ext uri="{FF2B5EF4-FFF2-40B4-BE49-F238E27FC236}">
                <a16:creationId xmlns:a16="http://schemas.microsoft.com/office/drawing/2014/main" id="{C452C086-F999-C843-2CB0-397D07DFDA0C}"/>
              </a:ext>
            </a:extLst>
          </p:cNvPr>
          <p:cNvSpPr/>
          <p:nvPr/>
        </p:nvSpPr>
        <p:spPr>
          <a:xfrm>
            <a:off x="8113374" y="2707483"/>
            <a:ext cx="3889809" cy="1176142"/>
          </a:xfrm>
          <a:prstGeom prst="rect">
            <a:avLst/>
          </a:prstGeom>
          <a:noFill/>
          <a:ln>
            <a:prstDash val="dashDot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CB41C7A-8161-CDB9-3BE8-F35EEA7D70C0}"/>
              </a:ext>
            </a:extLst>
          </p:cNvPr>
          <p:cNvSpPr txBox="1"/>
          <p:nvPr/>
        </p:nvSpPr>
        <p:spPr>
          <a:xfrm>
            <a:off x="1056661" y="1266251"/>
            <a:ext cx="1938351" cy="461665"/>
          </a:xfrm>
          <a:prstGeom prst="rect">
            <a:avLst/>
          </a:prstGeom>
          <a:noFill/>
          <a:ln w="19050">
            <a:solidFill>
              <a:srgbClr val="228C20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dirty="0"/>
              <a:t>Domain name</a:t>
            </a:r>
            <a:endParaRPr lang="LID4096" sz="2400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D9D80799-3214-787F-2547-D6DFDD5F4CB4}"/>
              </a:ext>
            </a:extLst>
          </p:cNvPr>
          <p:cNvSpPr txBox="1"/>
          <p:nvPr/>
        </p:nvSpPr>
        <p:spPr>
          <a:xfrm>
            <a:off x="329852" y="4752427"/>
            <a:ext cx="2925200" cy="461665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r>
              <a:rPr lang="en-US" sz="2400" dirty="0"/>
              <a:t>Registry </a:t>
            </a:r>
            <a:r>
              <a:rPr lang="en-US" i="1" dirty="0"/>
              <a:t>.com  .org  </a:t>
            </a:r>
            <a:r>
              <a:rPr lang="en-US" i="1" dirty="0" err="1"/>
              <a:t>.net</a:t>
            </a:r>
            <a:r>
              <a:rPr lang="en-US" i="1" dirty="0"/>
              <a:t> …</a:t>
            </a:r>
            <a:endParaRPr lang="LID4096" sz="2400" i="1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C74B1259-7010-C746-4F23-9C3797FA6E33}"/>
              </a:ext>
            </a:extLst>
          </p:cNvPr>
          <p:cNvSpPr txBox="1"/>
          <p:nvPr/>
        </p:nvSpPr>
        <p:spPr>
          <a:xfrm>
            <a:off x="329851" y="3883625"/>
            <a:ext cx="3391973" cy="461665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r>
              <a:rPr lang="en-US" sz="2400" dirty="0"/>
              <a:t>Registrar</a:t>
            </a:r>
            <a:r>
              <a:rPr lang="en-US" sz="1600" dirty="0"/>
              <a:t> </a:t>
            </a:r>
            <a:r>
              <a:rPr lang="en-US" sz="1600" i="1" dirty="0" err="1"/>
              <a:t>Godaddy</a:t>
            </a:r>
            <a:r>
              <a:rPr lang="en-US" sz="1600" i="1" dirty="0"/>
              <a:t> </a:t>
            </a:r>
            <a:r>
              <a:rPr lang="en-US" sz="1600" i="1" dirty="0" err="1"/>
              <a:t>Namesilo</a:t>
            </a:r>
            <a:r>
              <a:rPr lang="en-US" sz="1600" i="1" dirty="0"/>
              <a:t> OVH</a:t>
            </a:r>
            <a:endParaRPr lang="LID4096" sz="1600" i="1" dirty="0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CD528346-9723-8A3F-B44C-B267D472E3D3}"/>
              </a:ext>
            </a:extLst>
          </p:cNvPr>
          <p:cNvSpPr txBox="1"/>
          <p:nvPr/>
        </p:nvSpPr>
        <p:spPr>
          <a:xfrm>
            <a:off x="680629" y="3295426"/>
            <a:ext cx="2574423" cy="369332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r>
              <a:rPr lang="en-US" i="1" dirty="0"/>
              <a:t>Domain reseller / affiliate</a:t>
            </a:r>
            <a:endParaRPr lang="LID4096" i="1" dirty="0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66573128-64FF-465D-B2B2-549EA909F872}"/>
              </a:ext>
            </a:extLst>
          </p:cNvPr>
          <p:cNvSpPr txBox="1"/>
          <p:nvPr/>
        </p:nvSpPr>
        <p:spPr>
          <a:xfrm>
            <a:off x="680629" y="2813686"/>
            <a:ext cx="2041072" cy="307777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r>
              <a:rPr lang="en-US" sz="1400" i="1" dirty="0"/>
              <a:t>Domain reseller / affiliate</a:t>
            </a:r>
            <a:endParaRPr lang="LID4096" sz="1400" i="1" dirty="0"/>
          </a:p>
        </p:txBody>
      </p:sp>
      <p:pic>
        <p:nvPicPr>
          <p:cNvPr id="28" name="Picture 27">
            <a:extLst>
              <a:ext uri="{FF2B5EF4-FFF2-40B4-BE49-F238E27FC236}">
                <a16:creationId xmlns:a16="http://schemas.microsoft.com/office/drawing/2014/main" id="{C7483994-314C-10AC-9AF8-27F71856E4D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artisticLineDrawing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721701" y="2553258"/>
            <a:ext cx="1000125" cy="809188"/>
          </a:xfrm>
          <a:prstGeom prst="rect">
            <a:avLst/>
          </a:prstGeom>
        </p:spPr>
      </p:pic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319DD6E9-25B2-5577-A9A4-D1A79A9B957B}"/>
              </a:ext>
            </a:extLst>
          </p:cNvPr>
          <p:cNvCxnSpPr>
            <a:cxnSpLocks/>
            <a:endCxn id="32" idx="0"/>
          </p:cNvCxnSpPr>
          <p:nvPr/>
        </p:nvCxnSpPr>
        <p:spPr>
          <a:xfrm flipH="1">
            <a:off x="1985939" y="2156229"/>
            <a:ext cx="2788" cy="39496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Rectangle 31">
            <a:extLst>
              <a:ext uri="{FF2B5EF4-FFF2-40B4-BE49-F238E27FC236}">
                <a16:creationId xmlns:a16="http://schemas.microsoft.com/office/drawing/2014/main" id="{4FC9EB6D-622E-27CC-BBEC-5BA93A689F96}"/>
              </a:ext>
            </a:extLst>
          </p:cNvPr>
          <p:cNvSpPr/>
          <p:nvPr/>
        </p:nvSpPr>
        <p:spPr>
          <a:xfrm>
            <a:off x="188817" y="2551190"/>
            <a:ext cx="3594244" cy="1222825"/>
          </a:xfrm>
          <a:prstGeom prst="rect">
            <a:avLst/>
          </a:prstGeom>
          <a:noFill/>
          <a:ln>
            <a:prstDash val="dashDot"/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3594244"/>
                      <a:gd name="connsiteY0" fmla="*/ 0 h 1850504"/>
                      <a:gd name="connsiteX1" fmla="*/ 563098 w 3594244"/>
                      <a:gd name="connsiteY1" fmla="*/ 0 h 1850504"/>
                      <a:gd name="connsiteX2" fmla="*/ 1054312 w 3594244"/>
                      <a:gd name="connsiteY2" fmla="*/ 0 h 1850504"/>
                      <a:gd name="connsiteX3" fmla="*/ 1725237 w 3594244"/>
                      <a:gd name="connsiteY3" fmla="*/ 0 h 1850504"/>
                      <a:gd name="connsiteX4" fmla="*/ 2288335 w 3594244"/>
                      <a:gd name="connsiteY4" fmla="*/ 0 h 1850504"/>
                      <a:gd name="connsiteX5" fmla="*/ 2851434 w 3594244"/>
                      <a:gd name="connsiteY5" fmla="*/ 0 h 1850504"/>
                      <a:gd name="connsiteX6" fmla="*/ 3594244 w 3594244"/>
                      <a:gd name="connsiteY6" fmla="*/ 0 h 1850504"/>
                      <a:gd name="connsiteX7" fmla="*/ 3594244 w 3594244"/>
                      <a:gd name="connsiteY7" fmla="*/ 425616 h 1850504"/>
                      <a:gd name="connsiteX8" fmla="*/ 3594244 w 3594244"/>
                      <a:gd name="connsiteY8" fmla="*/ 888242 h 1850504"/>
                      <a:gd name="connsiteX9" fmla="*/ 3594244 w 3594244"/>
                      <a:gd name="connsiteY9" fmla="*/ 1313858 h 1850504"/>
                      <a:gd name="connsiteX10" fmla="*/ 3594244 w 3594244"/>
                      <a:gd name="connsiteY10" fmla="*/ 1850504 h 1850504"/>
                      <a:gd name="connsiteX11" fmla="*/ 2995203 w 3594244"/>
                      <a:gd name="connsiteY11" fmla="*/ 1850504 h 1850504"/>
                      <a:gd name="connsiteX12" fmla="*/ 2432105 w 3594244"/>
                      <a:gd name="connsiteY12" fmla="*/ 1850504 h 1850504"/>
                      <a:gd name="connsiteX13" fmla="*/ 1761180 w 3594244"/>
                      <a:gd name="connsiteY13" fmla="*/ 1850504 h 1850504"/>
                      <a:gd name="connsiteX14" fmla="*/ 1090254 w 3594244"/>
                      <a:gd name="connsiteY14" fmla="*/ 1850504 h 1850504"/>
                      <a:gd name="connsiteX15" fmla="*/ 563098 w 3594244"/>
                      <a:gd name="connsiteY15" fmla="*/ 1850504 h 1850504"/>
                      <a:gd name="connsiteX16" fmla="*/ 0 w 3594244"/>
                      <a:gd name="connsiteY16" fmla="*/ 1850504 h 1850504"/>
                      <a:gd name="connsiteX17" fmla="*/ 0 w 3594244"/>
                      <a:gd name="connsiteY17" fmla="*/ 1350868 h 1850504"/>
                      <a:gd name="connsiteX18" fmla="*/ 0 w 3594244"/>
                      <a:gd name="connsiteY18" fmla="*/ 943757 h 1850504"/>
                      <a:gd name="connsiteX19" fmla="*/ 0 w 3594244"/>
                      <a:gd name="connsiteY19" fmla="*/ 518141 h 1850504"/>
                      <a:gd name="connsiteX20" fmla="*/ 0 w 3594244"/>
                      <a:gd name="connsiteY20" fmla="*/ 0 h 185050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</a:cxnLst>
                    <a:rect l="l" t="t" r="r" b="b"/>
                    <a:pathLst>
                      <a:path w="3594244" h="1850504" extrusionOk="0">
                        <a:moveTo>
                          <a:pt x="0" y="0"/>
                        </a:moveTo>
                        <a:cubicBezTo>
                          <a:pt x="141330" y="-6352"/>
                          <a:pt x="443259" y="18855"/>
                          <a:pt x="563098" y="0"/>
                        </a:cubicBezTo>
                        <a:cubicBezTo>
                          <a:pt x="682937" y="-18855"/>
                          <a:pt x="900104" y="43025"/>
                          <a:pt x="1054312" y="0"/>
                        </a:cubicBezTo>
                        <a:cubicBezTo>
                          <a:pt x="1208520" y="-43025"/>
                          <a:pt x="1583461" y="53084"/>
                          <a:pt x="1725237" y="0"/>
                        </a:cubicBezTo>
                        <a:cubicBezTo>
                          <a:pt x="1867014" y="-53084"/>
                          <a:pt x="2119248" y="13475"/>
                          <a:pt x="2288335" y="0"/>
                        </a:cubicBezTo>
                        <a:cubicBezTo>
                          <a:pt x="2457422" y="-13475"/>
                          <a:pt x="2592392" y="47859"/>
                          <a:pt x="2851434" y="0"/>
                        </a:cubicBezTo>
                        <a:cubicBezTo>
                          <a:pt x="3110476" y="-47859"/>
                          <a:pt x="3269619" y="22131"/>
                          <a:pt x="3594244" y="0"/>
                        </a:cubicBezTo>
                        <a:cubicBezTo>
                          <a:pt x="3634088" y="150017"/>
                          <a:pt x="3565865" y="279876"/>
                          <a:pt x="3594244" y="425616"/>
                        </a:cubicBezTo>
                        <a:cubicBezTo>
                          <a:pt x="3622623" y="571356"/>
                          <a:pt x="3590498" y="734438"/>
                          <a:pt x="3594244" y="888242"/>
                        </a:cubicBezTo>
                        <a:cubicBezTo>
                          <a:pt x="3597990" y="1042046"/>
                          <a:pt x="3582864" y="1150420"/>
                          <a:pt x="3594244" y="1313858"/>
                        </a:cubicBezTo>
                        <a:cubicBezTo>
                          <a:pt x="3605624" y="1477296"/>
                          <a:pt x="3592731" y="1601598"/>
                          <a:pt x="3594244" y="1850504"/>
                        </a:cubicBezTo>
                        <a:cubicBezTo>
                          <a:pt x="3336082" y="1887219"/>
                          <a:pt x="3194678" y="1833455"/>
                          <a:pt x="2995203" y="1850504"/>
                        </a:cubicBezTo>
                        <a:cubicBezTo>
                          <a:pt x="2795728" y="1867553"/>
                          <a:pt x="2694911" y="1817720"/>
                          <a:pt x="2432105" y="1850504"/>
                        </a:cubicBezTo>
                        <a:cubicBezTo>
                          <a:pt x="2169299" y="1883288"/>
                          <a:pt x="1957224" y="1775703"/>
                          <a:pt x="1761180" y="1850504"/>
                        </a:cubicBezTo>
                        <a:cubicBezTo>
                          <a:pt x="1565137" y="1925305"/>
                          <a:pt x="1360003" y="1826958"/>
                          <a:pt x="1090254" y="1850504"/>
                        </a:cubicBezTo>
                        <a:cubicBezTo>
                          <a:pt x="820505" y="1874050"/>
                          <a:pt x="732721" y="1822043"/>
                          <a:pt x="563098" y="1850504"/>
                        </a:cubicBezTo>
                        <a:cubicBezTo>
                          <a:pt x="393475" y="1878965"/>
                          <a:pt x="262922" y="1834663"/>
                          <a:pt x="0" y="1850504"/>
                        </a:cubicBezTo>
                        <a:cubicBezTo>
                          <a:pt x="-58404" y="1683469"/>
                          <a:pt x="16133" y="1568128"/>
                          <a:pt x="0" y="1350868"/>
                        </a:cubicBezTo>
                        <a:cubicBezTo>
                          <a:pt x="-16133" y="1133608"/>
                          <a:pt x="2381" y="1037134"/>
                          <a:pt x="0" y="943757"/>
                        </a:cubicBezTo>
                        <a:cubicBezTo>
                          <a:pt x="-2381" y="850380"/>
                          <a:pt x="22373" y="726151"/>
                          <a:pt x="0" y="518141"/>
                        </a:cubicBezTo>
                        <a:cubicBezTo>
                          <a:pt x="-22373" y="310131"/>
                          <a:pt x="5655" y="194963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F9BC43A0-74B3-B662-C71D-A9286F25A31D}"/>
              </a:ext>
            </a:extLst>
          </p:cNvPr>
          <p:cNvSpPr/>
          <p:nvPr/>
        </p:nvSpPr>
        <p:spPr>
          <a:xfrm>
            <a:off x="188817" y="4678364"/>
            <a:ext cx="3594244" cy="747792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3608F1BB-7E51-0029-ECA9-73EA487FD3F7}"/>
              </a:ext>
            </a:extLst>
          </p:cNvPr>
          <p:cNvSpPr txBox="1"/>
          <p:nvPr/>
        </p:nvSpPr>
        <p:spPr>
          <a:xfrm>
            <a:off x="4607695" y="1231091"/>
            <a:ext cx="2665712" cy="461665"/>
          </a:xfrm>
          <a:prstGeom prst="rect">
            <a:avLst/>
          </a:prstGeom>
          <a:noFill/>
          <a:ln w="19050">
            <a:solidFill>
              <a:schemeClr val="tx1">
                <a:lumMod val="85000"/>
                <a:lumOff val="1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Name Server</a:t>
            </a:r>
            <a:endParaRPr lang="LID4096" sz="2400" dirty="0"/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D5E0C362-4736-D12D-C363-D8ABB6D8665F}"/>
              </a:ext>
            </a:extLst>
          </p:cNvPr>
          <p:cNvSpPr txBox="1"/>
          <p:nvPr/>
        </p:nvSpPr>
        <p:spPr>
          <a:xfrm>
            <a:off x="1195224" y="1640036"/>
            <a:ext cx="1661224" cy="369332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/>
              <a:t>mywebsite.com</a:t>
            </a:r>
            <a:endParaRPr lang="LID4096" dirty="0"/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6C6FA105-3921-9B1D-052E-3C9117CC0E39}"/>
              </a:ext>
            </a:extLst>
          </p:cNvPr>
          <p:cNvSpPr txBox="1"/>
          <p:nvPr/>
        </p:nvSpPr>
        <p:spPr>
          <a:xfrm>
            <a:off x="4653339" y="1667246"/>
            <a:ext cx="2574423" cy="646331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US" dirty="0"/>
              <a:t>mywebsite.com is IP address 10.50.120.240</a:t>
            </a:r>
            <a:endParaRPr lang="LID4096" dirty="0"/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6EFA53BD-8F89-31F3-C670-3A03BFC32251}"/>
              </a:ext>
            </a:extLst>
          </p:cNvPr>
          <p:cNvSpPr txBox="1"/>
          <p:nvPr/>
        </p:nvSpPr>
        <p:spPr>
          <a:xfrm>
            <a:off x="8737849" y="1671901"/>
            <a:ext cx="2574423" cy="369332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US" dirty="0"/>
              <a:t>10.50.120.240 is here</a:t>
            </a:r>
            <a:endParaRPr lang="LID4096" dirty="0"/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EB2B9B4E-A086-9444-7582-C9AFDF5786F6}"/>
              </a:ext>
            </a:extLst>
          </p:cNvPr>
          <p:cNvSpPr txBox="1"/>
          <p:nvPr/>
        </p:nvSpPr>
        <p:spPr>
          <a:xfrm>
            <a:off x="4230477" y="4201354"/>
            <a:ext cx="3470313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>
                <a:latin typeface="Bahnschrift Light SemiCondensed" panose="020B0502040204020203" pitchFamily="34" charset="0"/>
              </a:rPr>
              <a:t>http://mywebsite.com</a:t>
            </a:r>
            <a:endParaRPr lang="LID4096" dirty="0">
              <a:latin typeface="Bahnschrift Light SemiCondensed" panose="020B0502040204020203" pitchFamily="34" charset="0"/>
            </a:endParaRPr>
          </a:p>
        </p:txBody>
      </p:sp>
      <p:sp>
        <p:nvSpPr>
          <p:cNvPr id="50" name="Arrow: Right 49">
            <a:extLst>
              <a:ext uri="{FF2B5EF4-FFF2-40B4-BE49-F238E27FC236}">
                <a16:creationId xmlns:a16="http://schemas.microsoft.com/office/drawing/2014/main" id="{E57C2362-8B17-43EA-15CC-09C84EDE864F}"/>
              </a:ext>
            </a:extLst>
          </p:cNvPr>
          <p:cNvSpPr/>
          <p:nvPr/>
        </p:nvSpPr>
        <p:spPr>
          <a:xfrm>
            <a:off x="188817" y="1667246"/>
            <a:ext cx="690911" cy="189132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sp>
        <p:nvSpPr>
          <p:cNvPr id="51" name="Arrow: Right 50">
            <a:extLst>
              <a:ext uri="{FF2B5EF4-FFF2-40B4-BE49-F238E27FC236}">
                <a16:creationId xmlns:a16="http://schemas.microsoft.com/office/drawing/2014/main" id="{5C2F1157-A0A5-0EE4-53C3-29BE58670FBC}"/>
              </a:ext>
            </a:extLst>
          </p:cNvPr>
          <p:cNvSpPr/>
          <p:nvPr/>
        </p:nvSpPr>
        <p:spPr>
          <a:xfrm>
            <a:off x="3538581" y="1618477"/>
            <a:ext cx="690911" cy="189132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sp>
        <p:nvSpPr>
          <p:cNvPr id="52" name="Arrow: Right 51">
            <a:extLst>
              <a:ext uri="{FF2B5EF4-FFF2-40B4-BE49-F238E27FC236}">
                <a16:creationId xmlns:a16="http://schemas.microsoft.com/office/drawing/2014/main" id="{AE5ABA63-C455-E0AF-F563-0E7A936ECB9B}"/>
              </a:ext>
            </a:extLst>
          </p:cNvPr>
          <p:cNvSpPr/>
          <p:nvPr/>
        </p:nvSpPr>
        <p:spPr>
          <a:xfrm>
            <a:off x="7697254" y="1642124"/>
            <a:ext cx="690911" cy="189132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sp>
        <p:nvSpPr>
          <p:cNvPr id="53" name="Arrow: Right 52">
            <a:extLst>
              <a:ext uri="{FF2B5EF4-FFF2-40B4-BE49-F238E27FC236}">
                <a16:creationId xmlns:a16="http://schemas.microsoft.com/office/drawing/2014/main" id="{24F59B20-1C4D-3901-70BC-69F97E7545DF}"/>
              </a:ext>
            </a:extLst>
          </p:cNvPr>
          <p:cNvSpPr/>
          <p:nvPr/>
        </p:nvSpPr>
        <p:spPr>
          <a:xfrm rot="10800000">
            <a:off x="7442875" y="5237024"/>
            <a:ext cx="690911" cy="189132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4095138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FFDE180-D8A3-362E-B632-09AF18B04CE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1586E4-D34C-0DBB-3EA3-454B78029AA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85455" y="300327"/>
            <a:ext cx="9144000" cy="477837"/>
          </a:xfrm>
        </p:spPr>
        <p:txBody>
          <a:bodyPr/>
          <a:lstStyle/>
          <a:p>
            <a:r>
              <a:rPr lang="en-US" sz="5400" dirty="0">
                <a:solidFill>
                  <a:srgbClr val="228C20"/>
                </a:solidFill>
                <a:latin typeface="+mn-lt"/>
              </a:rPr>
              <a:t>How it started</a:t>
            </a:r>
            <a:endParaRPr lang="LID4096" sz="5400" dirty="0">
              <a:solidFill>
                <a:srgbClr val="228C20"/>
              </a:solidFill>
              <a:latin typeface="+mn-lt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2D633DF-1728-1021-2C85-BD5D31EA521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4110" y="1357064"/>
            <a:ext cx="7863780" cy="5025447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509263B-CF04-7668-222F-3A0C36467D72}"/>
              </a:ext>
            </a:extLst>
          </p:cNvPr>
          <p:cNvSpPr txBox="1"/>
          <p:nvPr/>
        </p:nvSpPr>
        <p:spPr>
          <a:xfrm>
            <a:off x="4758665" y="772289"/>
            <a:ext cx="239757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/>
              <a:t>2007 to 2017</a:t>
            </a:r>
            <a:endParaRPr lang="LID4096" sz="3200" b="1" dirty="0"/>
          </a:p>
        </p:txBody>
      </p:sp>
    </p:spTree>
    <p:extLst>
      <p:ext uri="{BB962C8B-B14F-4D97-AF65-F5344CB8AC3E}">
        <p14:creationId xmlns:p14="http://schemas.microsoft.com/office/powerpoint/2010/main" val="22180879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8687EF59-A009-0744-5365-69E4D519048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63582" y="741359"/>
            <a:ext cx="9478712" cy="5676666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B0105B32-FF26-8C58-A54C-97686B54130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85455" y="300327"/>
            <a:ext cx="9144000" cy="477837"/>
          </a:xfrm>
        </p:spPr>
        <p:txBody>
          <a:bodyPr/>
          <a:lstStyle/>
          <a:p>
            <a:r>
              <a:rPr lang="en-US" sz="5400" dirty="0">
                <a:solidFill>
                  <a:srgbClr val="228C20"/>
                </a:solidFill>
                <a:latin typeface="+mn-lt"/>
              </a:rPr>
              <a:t>How it’s going</a:t>
            </a:r>
            <a:endParaRPr lang="LID4096" sz="5400" dirty="0">
              <a:solidFill>
                <a:srgbClr val="228C20"/>
              </a:solidFill>
              <a:latin typeface="+mn-lt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116B15D-2596-C796-060A-BE78DC646BE1}"/>
              </a:ext>
            </a:extLst>
          </p:cNvPr>
          <p:cNvSpPr txBox="1"/>
          <p:nvPr/>
        </p:nvSpPr>
        <p:spPr>
          <a:xfrm>
            <a:off x="3856057" y="776696"/>
            <a:ext cx="4358244" cy="584775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3200" b="1" dirty="0"/>
              <a:t>2025: Fraud-as-a-Service</a:t>
            </a:r>
            <a:endParaRPr lang="LID4096" sz="3200" b="1" dirty="0"/>
          </a:p>
        </p:txBody>
      </p:sp>
    </p:spTree>
    <p:extLst>
      <p:ext uri="{BB962C8B-B14F-4D97-AF65-F5344CB8AC3E}">
        <p14:creationId xmlns:p14="http://schemas.microsoft.com/office/powerpoint/2010/main" val="6546770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E8F66AB-0BC8-A079-8246-6FADCE6D5E0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>
            <a:extLst>
              <a:ext uri="{FF2B5EF4-FFF2-40B4-BE49-F238E27FC236}">
                <a16:creationId xmlns:a16="http://schemas.microsoft.com/office/drawing/2014/main" id="{76305580-FC89-26CA-08A2-E2B886BB30C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30890" y="778165"/>
            <a:ext cx="9908636" cy="5615206"/>
          </a:xfrm>
          <a:prstGeom prst="rect">
            <a:avLst/>
          </a:prstGeom>
          <a:ln w="15875">
            <a:solidFill>
              <a:schemeClr val="tx1">
                <a:lumMod val="65000"/>
                <a:lumOff val="35000"/>
              </a:schemeClr>
            </a:solidFill>
          </a:ln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F5D645F0-FF92-F260-A6AC-3A64850AB27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85455" y="300327"/>
            <a:ext cx="9144000" cy="477837"/>
          </a:xfrm>
        </p:spPr>
        <p:txBody>
          <a:bodyPr/>
          <a:lstStyle/>
          <a:p>
            <a:r>
              <a:rPr lang="en-US" sz="5400" dirty="0">
                <a:solidFill>
                  <a:srgbClr val="228C20"/>
                </a:solidFill>
                <a:latin typeface="+mn-lt"/>
              </a:rPr>
              <a:t>How it’s going</a:t>
            </a:r>
            <a:endParaRPr lang="LID4096" sz="5400" dirty="0">
              <a:solidFill>
                <a:srgbClr val="228C20"/>
              </a:solidFill>
              <a:latin typeface="+mn-lt"/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04ABC505-D167-30C6-16FC-8E8EBC5034C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37398" y="1514474"/>
            <a:ext cx="6743078" cy="4772025"/>
          </a:xfrm>
          <a:prstGeom prst="rect">
            <a:avLst/>
          </a:prstGeom>
        </p:spPr>
      </p:pic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3B00CD3A-E0CA-4342-6D45-B51045178624}"/>
              </a:ext>
            </a:extLst>
          </p:cNvPr>
          <p:cNvCxnSpPr>
            <a:cxnSpLocks/>
          </p:cNvCxnSpPr>
          <p:nvPr/>
        </p:nvCxnSpPr>
        <p:spPr>
          <a:xfrm>
            <a:off x="2450251" y="3537593"/>
            <a:ext cx="6855674" cy="1967857"/>
          </a:xfrm>
          <a:prstGeom prst="straightConnector1">
            <a:avLst/>
          </a:prstGeom>
          <a:ln w="412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20FD70BF-3E69-192E-28B0-D13D458E91B3}"/>
              </a:ext>
            </a:extLst>
          </p:cNvPr>
          <p:cNvSpPr txBox="1"/>
          <p:nvPr/>
        </p:nvSpPr>
        <p:spPr>
          <a:xfrm>
            <a:off x="7323000" y="6006630"/>
            <a:ext cx="3338111" cy="369332"/>
          </a:xfrm>
          <a:prstGeom prst="rect">
            <a:avLst/>
          </a:prstGeom>
          <a:solidFill>
            <a:srgbClr val="FF0000"/>
          </a:solidFill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en-ZA" b="1" dirty="0">
                <a:solidFill>
                  <a:schemeClr val="bg1"/>
                </a:solidFill>
                <a:effectLst/>
                <a:latin typeface="+mj-lt"/>
              </a:rPr>
              <a:t>Scam website</a:t>
            </a:r>
          </a:p>
        </p:txBody>
      </p:sp>
    </p:spTree>
    <p:extLst>
      <p:ext uri="{BB962C8B-B14F-4D97-AF65-F5344CB8AC3E}">
        <p14:creationId xmlns:p14="http://schemas.microsoft.com/office/powerpoint/2010/main" val="25743755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C78A5B9-CDDA-FB3B-DAC0-63E8B96B809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>
            <a:extLst>
              <a:ext uri="{FF2B5EF4-FFF2-40B4-BE49-F238E27FC236}">
                <a16:creationId xmlns:a16="http://schemas.microsoft.com/office/drawing/2014/main" id="{3688474A-F088-6357-0F83-F206188F910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68705" y="836757"/>
            <a:ext cx="10303699" cy="5184486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51C335E8-DF60-A92C-6A05-8066F80B077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85455" y="300327"/>
            <a:ext cx="9144000" cy="477837"/>
          </a:xfrm>
        </p:spPr>
        <p:txBody>
          <a:bodyPr/>
          <a:lstStyle/>
          <a:p>
            <a:r>
              <a:rPr lang="en-US" sz="5400" dirty="0">
                <a:solidFill>
                  <a:srgbClr val="228C20"/>
                </a:solidFill>
                <a:latin typeface="+mn-lt"/>
              </a:rPr>
              <a:t>How it’s going</a:t>
            </a:r>
            <a:endParaRPr lang="LID4096" sz="5400" dirty="0">
              <a:solidFill>
                <a:srgbClr val="228C20"/>
              </a:solidFill>
              <a:latin typeface="+mn-lt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129AF84D-2FBB-F4EE-C853-98EB710A833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5296" y="778163"/>
            <a:ext cx="3456164" cy="1786169"/>
          </a:xfrm>
          <a:prstGeom prst="rect">
            <a:avLst/>
          </a:prstGeom>
          <a:ln w="19050">
            <a:solidFill>
              <a:srgbClr val="FF0000"/>
            </a:solidFill>
          </a:ln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A52F08A8-6697-9DF4-3ED3-07B3F3D4EFC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18710" y="2050733"/>
            <a:ext cx="7002454" cy="4182428"/>
          </a:xfrm>
          <a:prstGeom prst="rect">
            <a:avLst/>
          </a:prstGeom>
          <a:ln w="19050">
            <a:solidFill>
              <a:srgbClr val="FF0000"/>
            </a:solidFill>
          </a:ln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4D996F5-CD42-7AA2-A2E0-6E595BC23FD6}"/>
              </a:ext>
            </a:extLst>
          </p:cNvPr>
          <p:cNvSpPr txBox="1"/>
          <p:nvPr/>
        </p:nvSpPr>
        <p:spPr>
          <a:xfrm>
            <a:off x="6932018" y="5836577"/>
            <a:ext cx="3338111" cy="369332"/>
          </a:xfrm>
          <a:prstGeom prst="rect">
            <a:avLst/>
          </a:prstGeom>
          <a:solidFill>
            <a:srgbClr val="FF0000"/>
          </a:solidFill>
        </p:spPr>
        <p:txBody>
          <a:bodyPr wrap="square">
            <a:spAutoFit/>
          </a:bodyPr>
          <a:lstStyle/>
          <a:p>
            <a:pPr>
              <a:buNone/>
            </a:pPr>
            <a:r>
              <a:rPr lang="en-ZA" b="1" dirty="0">
                <a:solidFill>
                  <a:schemeClr val="bg1"/>
                </a:solidFill>
                <a:effectLst/>
                <a:latin typeface="+mj-lt"/>
              </a:rPr>
              <a:t>Scam Website</a:t>
            </a:r>
          </a:p>
        </p:txBody>
      </p:sp>
    </p:spTree>
    <p:extLst>
      <p:ext uri="{BB962C8B-B14F-4D97-AF65-F5344CB8AC3E}">
        <p14:creationId xmlns:p14="http://schemas.microsoft.com/office/powerpoint/2010/main" val="13257990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2D0419D-AC4F-15AA-C623-23D82AA6EBA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B528A3-249E-D380-148A-C6697B5DE81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85455" y="300327"/>
            <a:ext cx="9144000" cy="477837"/>
          </a:xfrm>
        </p:spPr>
        <p:txBody>
          <a:bodyPr/>
          <a:lstStyle/>
          <a:p>
            <a:r>
              <a:rPr lang="en-US" sz="5400" dirty="0">
                <a:solidFill>
                  <a:srgbClr val="228C20"/>
                </a:solidFill>
                <a:latin typeface="+mn-lt"/>
              </a:rPr>
              <a:t>How it’s going</a:t>
            </a:r>
            <a:endParaRPr lang="LID4096" sz="5400" dirty="0">
              <a:solidFill>
                <a:srgbClr val="228C20"/>
              </a:solidFill>
              <a:latin typeface="+mn-lt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DE34DF0-0D65-3364-3B52-FBD7EA1E6BA2}"/>
              </a:ext>
            </a:extLst>
          </p:cNvPr>
          <p:cNvSpPr txBox="1"/>
          <p:nvPr/>
        </p:nvSpPr>
        <p:spPr>
          <a:xfrm>
            <a:off x="3856057" y="776696"/>
            <a:ext cx="435824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/>
              <a:t>2025: Fraud-as-a-Service</a:t>
            </a:r>
            <a:endParaRPr lang="LID4096" sz="3200" b="1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17F7004-2FCB-A1FF-A79D-363A9655F90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30007" y="1254533"/>
            <a:ext cx="9299448" cy="4926047"/>
          </a:xfrm>
          <a:prstGeom prst="rect">
            <a:avLst/>
          </a:prstGeom>
          <a:ln w="19050">
            <a:solidFill>
              <a:schemeClr val="bg1">
                <a:lumMod val="75000"/>
              </a:schemeClr>
            </a:solidFill>
          </a:ln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A3F192C3-F59F-02A4-703C-6A1E37FD356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14301" y="3350455"/>
            <a:ext cx="3877195" cy="3050983"/>
          </a:xfrm>
          <a:prstGeom prst="rect">
            <a:avLst/>
          </a:prstGeom>
          <a:ln w="28575">
            <a:solidFill>
              <a:schemeClr val="tx1">
                <a:lumMod val="75000"/>
                <a:lumOff val="2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371794163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CB78259-8452-EC05-CF69-BCD4EC4586F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B3C8DE9A-44AA-51AE-33C9-195D043F533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65044551"/>
              </p:ext>
            </p:extLst>
          </p:nvPr>
        </p:nvGraphicFramePr>
        <p:xfrm>
          <a:off x="3184525" y="1485949"/>
          <a:ext cx="5689600" cy="4389120"/>
        </p:xfrm>
        <a:graphic>
          <a:graphicData uri="http://schemas.openxmlformats.org/drawingml/2006/table">
            <a:tbl>
              <a:tblPr/>
              <a:tblGrid>
                <a:gridCol w="1739900">
                  <a:extLst>
                    <a:ext uri="{9D8B030D-6E8A-4147-A177-3AD203B41FA5}">
                      <a16:colId xmlns:a16="http://schemas.microsoft.com/office/drawing/2014/main" val="3219278339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648124636"/>
                    </a:ext>
                  </a:extLst>
                </a:gridCol>
                <a:gridCol w="3340100">
                  <a:extLst>
                    <a:ext uri="{9D8B030D-6E8A-4147-A177-3AD203B41FA5}">
                      <a16:colId xmlns:a16="http://schemas.microsoft.com/office/drawing/2014/main" val="3661636827"/>
                    </a:ext>
                  </a:extLst>
                </a:gridCol>
              </a:tblGrid>
              <a:tr h="295275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ZA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Scam Type</a:t>
                      </a:r>
                    </a:p>
                  </a:txBody>
                  <a:tcPr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ZA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Qty</a:t>
                      </a:r>
                    </a:p>
                  </a:txBody>
                  <a:tcPr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001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70167504"/>
                  </a:ext>
                </a:extLst>
              </a:tr>
              <a:tr h="295275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ZA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Fake Bank</a:t>
                      </a:r>
                    </a:p>
                  </a:txBody>
                  <a:tcPr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001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</a:t>
                      </a:r>
                    </a:p>
                  </a:txBody>
                  <a:tcPr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001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72067671"/>
                  </a:ext>
                </a:extLst>
              </a:tr>
              <a:tr h="295275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ZA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Courier</a:t>
                      </a:r>
                    </a:p>
                  </a:txBody>
                  <a:tcPr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001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001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51447413"/>
                  </a:ext>
                </a:extLst>
              </a:tr>
              <a:tr h="295275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ZA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Government</a:t>
                      </a:r>
                    </a:p>
                  </a:txBody>
                  <a:tcPr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001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001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x Military Romance, 1 x Job</a:t>
                      </a:r>
                      <a:endParaRPr lang="en-001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48745515"/>
                  </a:ext>
                </a:extLst>
              </a:tr>
              <a:tr h="295275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ZA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Job</a:t>
                      </a:r>
                    </a:p>
                  </a:txBody>
                  <a:tcPr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001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001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18247435"/>
                  </a:ext>
                </a:extLst>
              </a:tr>
              <a:tr h="295275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ZA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Lawyer</a:t>
                      </a:r>
                    </a:p>
                  </a:txBody>
                  <a:tcPr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001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001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50400535"/>
                  </a:ext>
                </a:extLst>
              </a:tr>
              <a:tr h="295275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ZA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Investment</a:t>
                      </a:r>
                    </a:p>
                  </a:txBody>
                  <a:tcPr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001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91</a:t>
                      </a:r>
                    </a:p>
                  </a:txBody>
                  <a:tcPr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ZA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Includes 34 brokers impersonated</a:t>
                      </a:r>
                    </a:p>
                  </a:txBody>
                  <a:tcPr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86761906"/>
                  </a:ext>
                </a:extLst>
              </a:tr>
              <a:tr h="295275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ZA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Grant</a:t>
                      </a:r>
                    </a:p>
                  </a:txBody>
                  <a:tcPr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001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001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43978961"/>
                  </a:ext>
                </a:extLst>
              </a:tr>
              <a:tr h="295275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ZA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Non-delivery</a:t>
                      </a:r>
                    </a:p>
                  </a:txBody>
                  <a:tcPr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001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001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Romance scam linked</a:t>
                      </a:r>
                      <a:endParaRPr lang="en-001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18441663"/>
                  </a:ext>
                </a:extLst>
              </a:tr>
              <a:tr h="295275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ZA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Rental</a:t>
                      </a:r>
                    </a:p>
                  </a:txBody>
                  <a:tcPr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001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001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36175824"/>
                  </a:ext>
                </a:extLst>
              </a:tr>
              <a:tr h="295275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ZA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Other</a:t>
                      </a:r>
                    </a:p>
                  </a:txBody>
                  <a:tcPr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  <a:endParaRPr lang="en-001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001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 x Recovery, 1 x Bitcoin phishing</a:t>
                      </a:r>
                      <a:endParaRPr lang="en-001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76234579"/>
                  </a:ext>
                </a:extLst>
              </a:tr>
              <a:tr h="295275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ZA" sz="1800" b="0" i="0" u="none" strike="noStrike" dirty="0">
                          <a:solidFill>
                            <a:srgbClr val="C00000"/>
                          </a:solidFill>
                          <a:effectLst/>
                          <a:highlight>
                            <a:srgbClr val="FFFF00"/>
                          </a:highlight>
                          <a:latin typeface="Calibri" panose="020F0502020204030204" pitchFamily="34" charset="0"/>
                        </a:rPr>
                        <a:t>Legitimate</a:t>
                      </a:r>
                    </a:p>
                  </a:txBody>
                  <a:tcPr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US" sz="1800" b="0" i="0" u="none" strike="noStrike" dirty="0">
                          <a:solidFill>
                            <a:srgbClr val="C00000"/>
                          </a:solidFill>
                          <a:effectLst/>
                          <a:highlight>
                            <a:srgbClr val="FFFF00"/>
                          </a:highlight>
                          <a:latin typeface="Calibri" panose="020F0502020204030204" pitchFamily="34" charset="0"/>
                        </a:rPr>
                        <a:t>0</a:t>
                      </a:r>
                      <a:endParaRPr lang="en-001" sz="1800" b="0" i="0" u="none" strike="noStrike" dirty="0">
                        <a:solidFill>
                          <a:srgbClr val="C00000"/>
                        </a:solidFill>
                        <a:effectLst/>
                        <a:highlight>
                          <a:srgbClr val="FFFF00"/>
                        </a:highlight>
                        <a:latin typeface="Calibri" panose="020F0502020204030204" pitchFamily="34" charset="0"/>
                      </a:endParaRPr>
                    </a:p>
                  </a:txBody>
                  <a:tcPr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en-001" sz="1800" b="0" i="0" u="none" strike="noStrike" dirty="0">
                        <a:solidFill>
                          <a:srgbClr val="C00000"/>
                        </a:solidFill>
                        <a:effectLst/>
                        <a:highlight>
                          <a:srgbClr val="FFFF00"/>
                        </a:highlight>
                        <a:latin typeface="Calibri" panose="020F0502020204030204" pitchFamily="34" charset="0"/>
                      </a:endParaRPr>
                    </a:p>
                  </a:txBody>
                  <a:tcPr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36257975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235C389F-E489-F71B-5D75-2A9379B38330}"/>
              </a:ext>
            </a:extLst>
          </p:cNvPr>
          <p:cNvSpPr txBox="1"/>
          <p:nvPr/>
        </p:nvSpPr>
        <p:spPr>
          <a:xfrm>
            <a:off x="3827174" y="901224"/>
            <a:ext cx="460658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Zenith Tech Scam-Type Breakdown</a:t>
            </a:r>
            <a:endParaRPr lang="LID4096" sz="2400" b="1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4CCBC0E-090E-5486-7F19-9A1670DEC418}"/>
              </a:ext>
            </a:extLst>
          </p:cNvPr>
          <p:cNvSpPr txBox="1"/>
          <p:nvPr/>
        </p:nvSpPr>
        <p:spPr>
          <a:xfrm>
            <a:off x="8960531" y="4248745"/>
            <a:ext cx="3137847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1" i="1" dirty="0">
                <a:solidFill>
                  <a:srgbClr val="FF0000"/>
                </a:solidFill>
              </a:rPr>
              <a:t>162 domains were analyzed</a:t>
            </a:r>
          </a:p>
          <a:p>
            <a:pPr algn="ctr"/>
            <a:r>
              <a:rPr lang="en-US" sz="2000" b="1" i="1" dirty="0">
                <a:solidFill>
                  <a:srgbClr val="FF0000"/>
                </a:solidFill>
              </a:rPr>
              <a:t>162 were used for scam </a:t>
            </a:r>
            <a:br>
              <a:rPr lang="en-US" sz="2000" b="1" i="1" dirty="0">
                <a:solidFill>
                  <a:srgbClr val="FF0000"/>
                </a:solidFill>
              </a:rPr>
            </a:br>
            <a:r>
              <a:rPr lang="en-US" sz="2000" b="1" i="1" dirty="0">
                <a:solidFill>
                  <a:srgbClr val="FF0000"/>
                </a:solidFill>
              </a:rPr>
              <a:t>websites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endParaRPr lang="en-US" sz="2000" b="1" i="1" dirty="0">
              <a:solidFill>
                <a:srgbClr val="FF0000"/>
              </a:solidFill>
            </a:endParaRPr>
          </a:p>
          <a:p>
            <a:pPr algn="ctr"/>
            <a:endParaRPr lang="en-US" sz="2000" b="1" i="1" dirty="0">
              <a:solidFill>
                <a:srgbClr val="FF0000"/>
              </a:solidFill>
            </a:endParaRPr>
          </a:p>
          <a:p>
            <a:pPr algn="ctr"/>
            <a:r>
              <a:rPr lang="en-US" sz="2000" b="1" i="1" dirty="0">
                <a:solidFill>
                  <a:srgbClr val="FF0000"/>
                </a:solidFill>
              </a:rPr>
              <a:t>Zero were legitimate</a:t>
            </a:r>
            <a:endParaRPr lang="LID4096" sz="2000" b="1" i="1" dirty="0">
              <a:solidFill>
                <a:srgbClr val="FF0000"/>
              </a:solidFill>
            </a:endParaRP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10A2DE61-EF1B-C44E-7565-35B93272DD21}"/>
              </a:ext>
            </a:extLst>
          </p:cNvPr>
          <p:cNvSpPr txBox="1">
            <a:spLocks/>
          </p:cNvSpPr>
          <p:nvPr/>
        </p:nvSpPr>
        <p:spPr>
          <a:xfrm>
            <a:off x="1385455" y="300327"/>
            <a:ext cx="9144000" cy="477837"/>
          </a:xfrm>
          <a:prstGeom prst="rect">
            <a:avLst/>
          </a:prstGeom>
        </p:spPr>
        <p:txBody>
          <a:bodyPr anchor="b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 dirty="0">
                <a:solidFill>
                  <a:srgbClr val="228C20"/>
                </a:solidFill>
                <a:latin typeface="+mn-lt"/>
              </a:rPr>
              <a:t>How it’s going</a:t>
            </a:r>
            <a:endParaRPr lang="LID4096" sz="5400" dirty="0">
              <a:solidFill>
                <a:srgbClr val="228C2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15919818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19DC83C-771D-57A8-615E-24876B1CF70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467B7AF3-5089-AB81-EDEB-56F82D133FF6}"/>
              </a:ext>
            </a:extLst>
          </p:cNvPr>
          <p:cNvSpPr txBox="1"/>
          <p:nvPr/>
        </p:nvSpPr>
        <p:spPr>
          <a:xfrm>
            <a:off x="5353443" y="755596"/>
            <a:ext cx="158383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ZA" sz="2400" b="1" dirty="0" err="1"/>
              <a:t>AbollyHost</a:t>
            </a:r>
            <a:endParaRPr lang="en-ZA" sz="2400" b="1" dirty="0"/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363D0FE0-C82F-FB62-E679-09F67B6E6EA5}"/>
              </a:ext>
            </a:extLst>
          </p:cNvPr>
          <p:cNvSpPr txBox="1">
            <a:spLocks/>
          </p:cNvSpPr>
          <p:nvPr/>
        </p:nvSpPr>
        <p:spPr>
          <a:xfrm>
            <a:off x="1385455" y="300327"/>
            <a:ext cx="9144000" cy="477837"/>
          </a:xfrm>
          <a:prstGeom prst="rect">
            <a:avLst/>
          </a:prstGeom>
        </p:spPr>
        <p:txBody>
          <a:bodyPr anchor="b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 dirty="0">
                <a:solidFill>
                  <a:srgbClr val="228C20"/>
                </a:solidFill>
                <a:latin typeface="+mn-lt"/>
              </a:rPr>
              <a:t>How it’s going</a:t>
            </a:r>
            <a:endParaRPr lang="LID4096" sz="5400" dirty="0">
              <a:solidFill>
                <a:srgbClr val="228C20"/>
              </a:solidFill>
              <a:latin typeface="+mn-lt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D7F71E2-77B1-601F-57A7-7906F1C80A7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7614" y="1300439"/>
            <a:ext cx="5809119" cy="1259522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2D2A6FBC-F943-D17D-ECE8-475F1187BE4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18153" y="2658464"/>
            <a:ext cx="5731510" cy="167957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FDF19FE2-0C4C-766D-0413-112EE08AB1F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84835643"/>
              </p:ext>
            </p:extLst>
          </p:nvPr>
        </p:nvGraphicFramePr>
        <p:xfrm>
          <a:off x="6167120" y="4400262"/>
          <a:ext cx="5725160" cy="181483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908175">
                  <a:extLst>
                    <a:ext uri="{9D8B030D-6E8A-4147-A177-3AD203B41FA5}">
                      <a16:colId xmlns:a16="http://schemas.microsoft.com/office/drawing/2014/main" val="1967075835"/>
                    </a:ext>
                  </a:extLst>
                </a:gridCol>
                <a:gridCol w="699135">
                  <a:extLst>
                    <a:ext uri="{9D8B030D-6E8A-4147-A177-3AD203B41FA5}">
                      <a16:colId xmlns:a16="http://schemas.microsoft.com/office/drawing/2014/main" val="2008667184"/>
                    </a:ext>
                  </a:extLst>
                </a:gridCol>
                <a:gridCol w="3117850">
                  <a:extLst>
                    <a:ext uri="{9D8B030D-6E8A-4147-A177-3AD203B41FA5}">
                      <a16:colId xmlns:a16="http://schemas.microsoft.com/office/drawing/2014/main" val="2450298262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en-US" sz="1100" dirty="0">
                          <a:effectLst/>
                        </a:rPr>
                        <a:t>Scam Type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en-US" sz="1100">
                          <a:effectLst/>
                        </a:rPr>
                        <a:t>Qty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en-US" sz="1100" dirty="0">
                          <a:effectLst/>
                        </a:rPr>
                        <a:t>Notes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65692861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en-US" sz="1100" dirty="0">
                          <a:effectLst/>
                        </a:rPr>
                        <a:t>Fake Bank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en-US" sz="1100">
                          <a:effectLst/>
                        </a:rPr>
                        <a:t>126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en-US" sz="11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95242214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en-US" sz="1100">
                          <a:effectLst/>
                        </a:rPr>
                        <a:t>Couriers / Logistics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en-US" sz="1100">
                          <a:effectLst/>
                        </a:rPr>
                        <a:t>100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12934583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en-US" sz="1100">
                          <a:effectLst/>
                        </a:rPr>
                        <a:t>Military &amp; Romance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  <a:tabLst>
                          <a:tab pos="280670" algn="ctr"/>
                          <a:tab pos="561975" algn="r"/>
                        </a:tabLst>
                      </a:pPr>
                      <a:r>
                        <a:rPr lang="en-US" sz="1100">
                          <a:effectLst/>
                        </a:rPr>
                        <a:t>		1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03131885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en-US" sz="1100">
                          <a:effectLst/>
                        </a:rPr>
                        <a:t>Job 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en-US" sz="1100">
                          <a:effectLst/>
                        </a:rPr>
                        <a:t>4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53631090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en-US" sz="1100">
                          <a:effectLst/>
                        </a:rPr>
                        <a:t>Investment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en-US" sz="1100">
                          <a:effectLst/>
                        </a:rPr>
                        <a:t>58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en-US" sz="1100">
                          <a:effectLst/>
                        </a:rPr>
                        <a:t>Includes 12 broker impersonation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68505819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en-US" sz="1100">
                          <a:effectLst/>
                        </a:rPr>
                        <a:t>Non-delivery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en-US" sz="1100">
                          <a:effectLst/>
                        </a:rPr>
                        <a:t>17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en-US" sz="1100">
                          <a:effectLst/>
                        </a:rPr>
                        <a:t>Fake procurement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6126148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en-US" sz="1100">
                          <a:effectLst/>
                        </a:rPr>
                        <a:t>Realty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en-US" sz="1100">
                          <a:effectLst/>
                        </a:rPr>
                        <a:t>1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12859456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en-US" sz="1100">
                          <a:effectLst/>
                        </a:rPr>
                        <a:t>Phishing and hacking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en-US" sz="1100">
                          <a:effectLst/>
                        </a:rPr>
                        <a:t>12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en-ZA" sz="1100">
                          <a:effectLst/>
                        </a:rPr>
                        <a:t>Wallet phishing, wallet flashing, carding</a:t>
                      </a:r>
                      <a:endParaRPr lang="en-Z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06923991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en-US" sz="1100">
                          <a:effectLst/>
                        </a:rPr>
                        <a:t>Email servers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en-US" sz="1100">
                          <a:effectLst/>
                        </a:rPr>
                        <a:t>4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en-ZA" sz="1100" dirty="0">
                          <a:effectLst/>
                        </a:rPr>
                        <a:t>Used for email addresses for scams</a:t>
                      </a:r>
                      <a:endParaRPr lang="en-ZA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3093706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0978451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1761</TotalTime>
  <Words>1494</Words>
  <Application>Microsoft Office PowerPoint</Application>
  <PresentationFormat>Widescreen</PresentationFormat>
  <Paragraphs>257</Paragraphs>
  <Slides>17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17</vt:i4>
      </vt:variant>
    </vt:vector>
  </HeadingPairs>
  <TitlesOfParts>
    <vt:vector size="23" baseType="lpstr">
      <vt:lpstr>Arial</vt:lpstr>
      <vt:lpstr>Bahnschrift Light SemiCondensed</vt:lpstr>
      <vt:lpstr>Calibri</vt:lpstr>
      <vt:lpstr>Calibri Light</vt:lpstr>
      <vt:lpstr>Office Theme</vt:lpstr>
      <vt:lpstr>Custom Design</vt:lpstr>
      <vt:lpstr>PowerPoint Presentation</vt:lpstr>
      <vt:lpstr>What is required to host a website?</vt:lpstr>
      <vt:lpstr>How it started</vt:lpstr>
      <vt:lpstr>How it’s going</vt:lpstr>
      <vt:lpstr>How it’s going</vt:lpstr>
      <vt:lpstr>How it’s going</vt:lpstr>
      <vt:lpstr>How it’s going</vt:lpstr>
      <vt:lpstr>PowerPoint Presentation</vt:lpstr>
      <vt:lpstr>PowerPoint Presentation</vt:lpstr>
      <vt:lpstr>PowerPoint Presentation</vt:lpstr>
      <vt:lpstr>How did we get here?</vt:lpstr>
      <vt:lpstr>What is required to host a website?</vt:lpstr>
      <vt:lpstr>How did we get here?</vt:lpstr>
      <vt:lpstr>How did we get here?</vt:lpstr>
      <vt:lpstr>How did we get here?</vt:lpstr>
      <vt:lpstr>How did we get here?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Skollie101 Skollie101</dc:creator>
  <cp:lastModifiedBy>Kendra Kuehn</cp:lastModifiedBy>
  <cp:revision>4</cp:revision>
  <dcterms:created xsi:type="dcterms:W3CDTF">2025-11-19T00:54:55Z</dcterms:created>
  <dcterms:modified xsi:type="dcterms:W3CDTF">2025-11-20T18:07:39Z</dcterms:modified>
</cp:coreProperties>
</file>