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diagrams/data1.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diagrams/data2.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18.xml" ContentType="application/vnd.openxmlformats-officedocument.presentationml.notesSl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notesSlides/notesSlide30.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17.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16.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ppt/tags/tag12.xml" ContentType="application/vnd.openxmlformats-officedocument.presentationml.tag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58" r:id="rId2"/>
    <p:sldMasterId id="2147483730" r:id="rId3"/>
    <p:sldMasterId id="2147483739" r:id="rId4"/>
    <p:sldMasterId id="2147483751" r:id="rId5"/>
  </p:sldMasterIdLst>
  <p:notesMasterIdLst>
    <p:notesMasterId r:id="rId67"/>
  </p:notesMasterIdLst>
  <p:handoutMasterIdLst>
    <p:handoutMasterId r:id="rId68"/>
  </p:handoutMasterIdLst>
  <p:sldIdLst>
    <p:sldId id="256" r:id="rId6"/>
    <p:sldId id="257" r:id="rId7"/>
    <p:sldId id="258" r:id="rId8"/>
    <p:sldId id="259" r:id="rId9"/>
    <p:sldId id="262" r:id="rId10"/>
    <p:sldId id="351" r:id="rId11"/>
    <p:sldId id="264" r:id="rId12"/>
    <p:sldId id="263" r:id="rId13"/>
    <p:sldId id="334" r:id="rId14"/>
    <p:sldId id="336" r:id="rId15"/>
    <p:sldId id="337" r:id="rId16"/>
    <p:sldId id="338" r:id="rId17"/>
    <p:sldId id="372" r:id="rId18"/>
    <p:sldId id="339" r:id="rId19"/>
    <p:sldId id="352" r:id="rId20"/>
    <p:sldId id="340" r:id="rId21"/>
    <p:sldId id="261" r:id="rId22"/>
    <p:sldId id="265" r:id="rId23"/>
    <p:sldId id="342" r:id="rId24"/>
    <p:sldId id="343" r:id="rId25"/>
    <p:sldId id="306" r:id="rId26"/>
    <p:sldId id="379" r:id="rId27"/>
    <p:sldId id="353" r:id="rId28"/>
    <p:sldId id="384" r:id="rId29"/>
    <p:sldId id="344" r:id="rId30"/>
    <p:sldId id="373" r:id="rId31"/>
    <p:sldId id="347" r:id="rId32"/>
    <p:sldId id="346" r:id="rId33"/>
    <p:sldId id="380" r:id="rId34"/>
    <p:sldId id="365" r:id="rId35"/>
    <p:sldId id="366" r:id="rId36"/>
    <p:sldId id="345" r:id="rId37"/>
    <p:sldId id="383" r:id="rId38"/>
    <p:sldId id="316" r:id="rId39"/>
    <p:sldId id="318" r:id="rId40"/>
    <p:sldId id="317" r:id="rId41"/>
    <p:sldId id="270" r:id="rId42"/>
    <p:sldId id="348" r:id="rId43"/>
    <p:sldId id="374" r:id="rId44"/>
    <p:sldId id="319" r:id="rId45"/>
    <p:sldId id="350" r:id="rId46"/>
    <p:sldId id="376" r:id="rId47"/>
    <p:sldId id="349" r:id="rId48"/>
    <p:sldId id="322" r:id="rId49"/>
    <p:sldId id="323" r:id="rId50"/>
    <p:sldId id="354" r:id="rId51"/>
    <p:sldId id="325" r:id="rId52"/>
    <p:sldId id="356" r:id="rId53"/>
    <p:sldId id="357" r:id="rId54"/>
    <p:sldId id="382" r:id="rId55"/>
    <p:sldId id="326" r:id="rId56"/>
    <p:sldId id="328" r:id="rId57"/>
    <p:sldId id="330" r:id="rId58"/>
    <p:sldId id="331" r:id="rId59"/>
    <p:sldId id="381" r:id="rId60"/>
    <p:sldId id="332" r:id="rId61"/>
    <p:sldId id="377" r:id="rId62"/>
    <p:sldId id="329" r:id="rId63"/>
    <p:sldId id="358" r:id="rId64"/>
    <p:sldId id="333" r:id="rId65"/>
    <p:sldId id="378" r:id="rId66"/>
  </p:sldIdLst>
  <p:sldSz cx="12192000" cy="6858000"/>
  <p:notesSz cx="7010400" cy="9296400"/>
  <p:defaultTex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AA7F"/>
    <a:srgbClr val="FBFBFB"/>
    <a:srgbClr val="EA8344"/>
    <a:srgbClr val="E87630"/>
    <a:srgbClr val="F0A87C"/>
    <a:srgbClr val="F3B691"/>
    <a:srgbClr val="F6C6A8"/>
    <a:srgbClr val="F2B48E"/>
    <a:srgbClr val="DA6218"/>
    <a:srgbClr val="EC8D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21" autoAdjust="0"/>
    <p:restoredTop sz="81847" autoAdjust="0"/>
  </p:normalViewPr>
  <p:slideViewPr>
    <p:cSldViewPr snapToGrid="0">
      <p:cViewPr varScale="1">
        <p:scale>
          <a:sx n="70" d="100"/>
          <a:sy n="70" d="100"/>
        </p:scale>
        <p:origin x="528" y="48"/>
      </p:cViewPr>
      <p:guideLst>
        <p:guide orient="horz" pos="2184"/>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p:cViewPr varScale="1">
        <p:scale>
          <a:sx n="54" d="100"/>
          <a:sy n="54" d="100"/>
        </p:scale>
        <p:origin x="2874" y="9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customXml" Target="../customXml/item2.xml"/><Relationship Id="rId5" Type="http://schemas.openxmlformats.org/officeDocument/2006/relationships/slideMaster" Target="slideMasters/slideMaster5.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viewProps" Target="viewProps.xml"/><Relationship Id="rId75"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customXml" Target="../customXml/item1.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71"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18/5/colors/Iconchunking_neutralicon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86FCFA-BD1D-4E11-BD44-F3B58F7F232D}" type="doc">
      <dgm:prSet loTypeId="urn:microsoft.com/office/officeart/2018/5/layout/IconCircleLabelList" loCatId="icon" qsTypeId="urn:microsoft.com/office/officeart/2005/8/quickstyle/simple1" qsCatId="simple" csTypeId="urn:microsoft.com/office/officeart/2018/5/colors/Iconchunking_neutralicon_accent0_3" csCatId="mainScheme" phldr="1"/>
      <dgm:spPr/>
      <dgm:t>
        <a:bodyPr/>
        <a:lstStyle/>
        <a:p>
          <a:endParaRPr lang="en-US"/>
        </a:p>
      </dgm:t>
    </dgm:pt>
    <dgm:pt modelId="{CC4F5F5F-A44F-41A5-BC27-66478776EDB4}">
      <dgm:prSet/>
      <dgm:spPr/>
      <dgm:t>
        <a:bodyPr/>
        <a:lstStyle/>
        <a:p>
          <a:pPr>
            <a:defRPr cap="all"/>
          </a:pPr>
          <a:r>
            <a:rPr lang="en-US"/>
            <a:t>Video Camera</a:t>
          </a:r>
        </a:p>
      </dgm:t>
    </dgm:pt>
    <dgm:pt modelId="{DAE9E85A-8981-48DF-BAE4-47F2F2C7B227}" type="parTrans" cxnId="{2A38E42E-CCDE-4A84-8BB0-227FB05494E5}">
      <dgm:prSet/>
      <dgm:spPr/>
      <dgm:t>
        <a:bodyPr/>
        <a:lstStyle/>
        <a:p>
          <a:endParaRPr lang="en-US"/>
        </a:p>
      </dgm:t>
    </dgm:pt>
    <dgm:pt modelId="{CB72E7DB-52BB-4868-93C6-AB3C4B6A5653}" type="sibTrans" cxnId="{2A38E42E-CCDE-4A84-8BB0-227FB05494E5}">
      <dgm:prSet/>
      <dgm:spPr/>
      <dgm:t>
        <a:bodyPr/>
        <a:lstStyle/>
        <a:p>
          <a:endParaRPr lang="en-US"/>
        </a:p>
      </dgm:t>
    </dgm:pt>
    <dgm:pt modelId="{D45AFCDF-1897-484C-AFA3-68BD36C6656A}">
      <dgm:prSet/>
      <dgm:spPr/>
      <dgm:t>
        <a:bodyPr/>
        <a:lstStyle/>
        <a:p>
          <a:pPr>
            <a:defRPr cap="all"/>
          </a:pPr>
          <a:r>
            <a:rPr lang="en-US"/>
            <a:t>Mute/Unmute</a:t>
          </a:r>
        </a:p>
      </dgm:t>
    </dgm:pt>
    <dgm:pt modelId="{28B40006-EB53-4362-AACB-C89B1F985BFF}" type="parTrans" cxnId="{1811A97A-B68E-41FD-AF0C-9E8570EDA317}">
      <dgm:prSet/>
      <dgm:spPr/>
      <dgm:t>
        <a:bodyPr/>
        <a:lstStyle/>
        <a:p>
          <a:endParaRPr lang="en-US"/>
        </a:p>
      </dgm:t>
    </dgm:pt>
    <dgm:pt modelId="{427E60CA-902D-4545-9748-6428304E20FC}" type="sibTrans" cxnId="{1811A97A-B68E-41FD-AF0C-9E8570EDA317}">
      <dgm:prSet/>
      <dgm:spPr/>
      <dgm:t>
        <a:bodyPr/>
        <a:lstStyle/>
        <a:p>
          <a:endParaRPr lang="en-US"/>
        </a:p>
      </dgm:t>
    </dgm:pt>
    <dgm:pt modelId="{550AB4FD-D5BF-482B-B561-0B58EB7FD657}">
      <dgm:prSet/>
      <dgm:spPr/>
      <dgm:t>
        <a:bodyPr/>
        <a:lstStyle/>
        <a:p>
          <a:pPr>
            <a:defRPr cap="all"/>
          </a:pPr>
          <a:r>
            <a:rPr lang="en-US"/>
            <a:t>Chat Box</a:t>
          </a:r>
        </a:p>
      </dgm:t>
    </dgm:pt>
    <dgm:pt modelId="{0A6BEBBE-74B8-40EB-833A-3DB6099CEB3C}" type="parTrans" cxnId="{AA1FA4C4-7084-49B3-B196-5438AAA1D9F6}">
      <dgm:prSet/>
      <dgm:spPr/>
      <dgm:t>
        <a:bodyPr/>
        <a:lstStyle/>
        <a:p>
          <a:endParaRPr lang="en-US"/>
        </a:p>
      </dgm:t>
    </dgm:pt>
    <dgm:pt modelId="{93ABA427-4401-4860-96AD-91E21AAF6FAF}" type="sibTrans" cxnId="{AA1FA4C4-7084-49B3-B196-5438AAA1D9F6}">
      <dgm:prSet/>
      <dgm:spPr/>
      <dgm:t>
        <a:bodyPr/>
        <a:lstStyle/>
        <a:p>
          <a:endParaRPr lang="en-US"/>
        </a:p>
      </dgm:t>
    </dgm:pt>
    <dgm:pt modelId="{E486D7F0-4956-466A-A1A5-F39155301AC0}">
      <dgm:prSet/>
      <dgm:spPr/>
      <dgm:t>
        <a:bodyPr/>
        <a:lstStyle/>
        <a:p>
          <a:pPr>
            <a:defRPr cap="all"/>
          </a:pPr>
          <a:r>
            <a:rPr lang="en-US"/>
            <a:t>Emojis and Icons</a:t>
          </a:r>
        </a:p>
      </dgm:t>
    </dgm:pt>
    <dgm:pt modelId="{3EB746F1-E775-44A3-98CF-7A7479CA4A66}" type="parTrans" cxnId="{7D266D5C-BE14-4B32-A2EF-2F30BB2F9E14}">
      <dgm:prSet/>
      <dgm:spPr/>
      <dgm:t>
        <a:bodyPr/>
        <a:lstStyle/>
        <a:p>
          <a:endParaRPr lang="en-US"/>
        </a:p>
      </dgm:t>
    </dgm:pt>
    <dgm:pt modelId="{90AAA467-ED99-4532-BE1C-430B6767A7B3}" type="sibTrans" cxnId="{7D266D5C-BE14-4B32-A2EF-2F30BB2F9E14}">
      <dgm:prSet/>
      <dgm:spPr/>
      <dgm:t>
        <a:bodyPr/>
        <a:lstStyle/>
        <a:p>
          <a:endParaRPr lang="en-US"/>
        </a:p>
      </dgm:t>
    </dgm:pt>
    <dgm:pt modelId="{A9801CCE-C662-417D-A3A9-350993DF4FBD}">
      <dgm:prSet/>
      <dgm:spPr/>
      <dgm:t>
        <a:bodyPr/>
        <a:lstStyle/>
        <a:p>
          <a:pPr>
            <a:defRPr cap="all"/>
          </a:pPr>
          <a:r>
            <a:rPr lang="en-US"/>
            <a:t>If you need to step away</a:t>
          </a:r>
        </a:p>
      </dgm:t>
    </dgm:pt>
    <dgm:pt modelId="{CA6F8EC7-E311-4190-AF1C-61C8F46448C6}" type="parTrans" cxnId="{76F5FD64-A859-450E-BCC2-73ACC99B8415}">
      <dgm:prSet/>
      <dgm:spPr/>
      <dgm:t>
        <a:bodyPr/>
        <a:lstStyle/>
        <a:p>
          <a:endParaRPr lang="en-US"/>
        </a:p>
      </dgm:t>
    </dgm:pt>
    <dgm:pt modelId="{B77A18A0-6B22-463F-9196-1FDD4D6642B6}" type="sibTrans" cxnId="{76F5FD64-A859-450E-BCC2-73ACC99B8415}">
      <dgm:prSet/>
      <dgm:spPr/>
      <dgm:t>
        <a:bodyPr/>
        <a:lstStyle/>
        <a:p>
          <a:endParaRPr lang="en-US"/>
        </a:p>
      </dgm:t>
    </dgm:pt>
    <dgm:pt modelId="{F37FB7F7-A17B-4704-BD98-D758EAFA2070}">
      <dgm:prSet/>
      <dgm:spPr/>
      <dgm:t>
        <a:bodyPr/>
        <a:lstStyle/>
        <a:p>
          <a:pPr>
            <a:defRPr cap="all"/>
          </a:pPr>
          <a:r>
            <a:rPr lang="en-US"/>
            <a:t>Potential technical glitches </a:t>
          </a:r>
        </a:p>
      </dgm:t>
    </dgm:pt>
    <dgm:pt modelId="{2FFFC6F5-25C5-4CFE-86E1-CD155CA1F0D2}" type="parTrans" cxnId="{A809DCB7-FCD5-4BA7-9370-F6B276B84F54}">
      <dgm:prSet/>
      <dgm:spPr/>
      <dgm:t>
        <a:bodyPr/>
        <a:lstStyle/>
        <a:p>
          <a:endParaRPr lang="en-US"/>
        </a:p>
      </dgm:t>
    </dgm:pt>
    <dgm:pt modelId="{75098E09-EBAA-4662-A085-4EE21E92A833}" type="sibTrans" cxnId="{A809DCB7-FCD5-4BA7-9370-F6B276B84F54}">
      <dgm:prSet/>
      <dgm:spPr/>
      <dgm:t>
        <a:bodyPr/>
        <a:lstStyle/>
        <a:p>
          <a:endParaRPr lang="en-US"/>
        </a:p>
      </dgm:t>
    </dgm:pt>
    <dgm:pt modelId="{179E49BC-8EC5-4CC8-AE36-4D5C87B514E2}" type="pres">
      <dgm:prSet presAssocID="{3686FCFA-BD1D-4E11-BD44-F3B58F7F232D}" presName="root" presStyleCnt="0">
        <dgm:presLayoutVars>
          <dgm:dir/>
          <dgm:resizeHandles val="exact"/>
        </dgm:presLayoutVars>
      </dgm:prSet>
      <dgm:spPr/>
    </dgm:pt>
    <dgm:pt modelId="{F79E03F0-E583-4816-A12B-F884B11305C2}" type="pres">
      <dgm:prSet presAssocID="{CC4F5F5F-A44F-41A5-BC27-66478776EDB4}" presName="compNode" presStyleCnt="0"/>
      <dgm:spPr/>
    </dgm:pt>
    <dgm:pt modelId="{24EAFD44-9E50-4872-9607-24469F9B18E4}" type="pres">
      <dgm:prSet presAssocID="{CC4F5F5F-A44F-41A5-BC27-66478776EDB4}" presName="iconBgRect" presStyleLbl="bgShp" presStyleIdx="0" presStyleCnt="6"/>
      <dgm:spPr/>
    </dgm:pt>
    <dgm:pt modelId="{63785CA2-873D-4BAA-B539-CB7834432CCE}" type="pres">
      <dgm:prSet presAssocID="{CC4F5F5F-A44F-41A5-BC27-66478776EDB4}" presName="iconRect" presStyleLbl="node1" presStyleIdx="0" presStyleCnt="6"/>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Video camera"/>
        </a:ext>
      </dgm:extLst>
    </dgm:pt>
    <dgm:pt modelId="{CAA13808-6E15-48A8-8BE9-4E62F0DD691F}" type="pres">
      <dgm:prSet presAssocID="{CC4F5F5F-A44F-41A5-BC27-66478776EDB4}" presName="spaceRect" presStyleCnt="0"/>
      <dgm:spPr/>
    </dgm:pt>
    <dgm:pt modelId="{59DD9DFF-4DA4-4F34-80D3-62B01DDEFE42}" type="pres">
      <dgm:prSet presAssocID="{CC4F5F5F-A44F-41A5-BC27-66478776EDB4}" presName="textRect" presStyleLbl="revTx" presStyleIdx="0" presStyleCnt="6">
        <dgm:presLayoutVars>
          <dgm:chMax val="1"/>
          <dgm:chPref val="1"/>
        </dgm:presLayoutVars>
      </dgm:prSet>
      <dgm:spPr/>
    </dgm:pt>
    <dgm:pt modelId="{8C2C04FB-1B71-42EB-807B-E85DDFF016A7}" type="pres">
      <dgm:prSet presAssocID="{CB72E7DB-52BB-4868-93C6-AB3C4B6A5653}" presName="sibTrans" presStyleCnt="0"/>
      <dgm:spPr/>
    </dgm:pt>
    <dgm:pt modelId="{79822EA5-0300-4F30-AD01-CCA0846B5347}" type="pres">
      <dgm:prSet presAssocID="{D45AFCDF-1897-484C-AFA3-68BD36C6656A}" presName="compNode" presStyleCnt="0"/>
      <dgm:spPr/>
    </dgm:pt>
    <dgm:pt modelId="{0FEC4682-0BEC-455A-A57B-AAAF1F5BE313}" type="pres">
      <dgm:prSet presAssocID="{D45AFCDF-1897-484C-AFA3-68BD36C6656A}" presName="iconBgRect" presStyleLbl="bgShp" presStyleIdx="1" presStyleCnt="6"/>
      <dgm:spPr/>
    </dgm:pt>
    <dgm:pt modelId="{0D4F232B-AB31-4D5F-A327-26018515E5D7}" type="pres">
      <dgm:prSet presAssocID="{D45AFCDF-1897-484C-AFA3-68BD36C6656A}" presName="iconRect" presStyleLbl="node1" presStyleIdx="1" presStyleCnt="6"/>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ute Speaker"/>
        </a:ext>
      </dgm:extLst>
    </dgm:pt>
    <dgm:pt modelId="{DF251A74-1A8A-4652-B985-D0CCCC90EC24}" type="pres">
      <dgm:prSet presAssocID="{D45AFCDF-1897-484C-AFA3-68BD36C6656A}" presName="spaceRect" presStyleCnt="0"/>
      <dgm:spPr/>
    </dgm:pt>
    <dgm:pt modelId="{C9A127DF-14A0-424A-AF5D-821259A7E286}" type="pres">
      <dgm:prSet presAssocID="{D45AFCDF-1897-484C-AFA3-68BD36C6656A}" presName="textRect" presStyleLbl="revTx" presStyleIdx="1" presStyleCnt="6">
        <dgm:presLayoutVars>
          <dgm:chMax val="1"/>
          <dgm:chPref val="1"/>
        </dgm:presLayoutVars>
      </dgm:prSet>
      <dgm:spPr/>
    </dgm:pt>
    <dgm:pt modelId="{2DD17D34-B6AE-4568-8D6C-5EB2773EB70F}" type="pres">
      <dgm:prSet presAssocID="{427E60CA-902D-4545-9748-6428304E20FC}" presName="sibTrans" presStyleCnt="0"/>
      <dgm:spPr/>
    </dgm:pt>
    <dgm:pt modelId="{9D46FF2F-BCD6-4821-9874-E4F4F10AC85C}" type="pres">
      <dgm:prSet presAssocID="{550AB4FD-D5BF-482B-B561-0B58EB7FD657}" presName="compNode" presStyleCnt="0"/>
      <dgm:spPr/>
    </dgm:pt>
    <dgm:pt modelId="{0E25B28F-72DF-402C-9878-8201089FF1A7}" type="pres">
      <dgm:prSet presAssocID="{550AB4FD-D5BF-482B-B561-0B58EB7FD657}" presName="iconBgRect" presStyleLbl="bgShp" presStyleIdx="2" presStyleCnt="6"/>
      <dgm:spPr/>
    </dgm:pt>
    <dgm:pt modelId="{941B32B7-5E81-479E-B48B-71F1BC44B4B3}" type="pres">
      <dgm:prSet presAssocID="{550AB4FD-D5BF-482B-B561-0B58EB7FD657}" presName="iconRect" presStyleLbl="node1" presStyleIdx="2" presStyleCnt="6"/>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at"/>
        </a:ext>
      </dgm:extLst>
    </dgm:pt>
    <dgm:pt modelId="{9AA92E14-945D-44C4-8AC7-FBF6D613BA61}" type="pres">
      <dgm:prSet presAssocID="{550AB4FD-D5BF-482B-B561-0B58EB7FD657}" presName="spaceRect" presStyleCnt="0"/>
      <dgm:spPr/>
    </dgm:pt>
    <dgm:pt modelId="{D86ACD2F-124B-4425-95A0-0CC9E7333843}" type="pres">
      <dgm:prSet presAssocID="{550AB4FD-D5BF-482B-B561-0B58EB7FD657}" presName="textRect" presStyleLbl="revTx" presStyleIdx="2" presStyleCnt="6">
        <dgm:presLayoutVars>
          <dgm:chMax val="1"/>
          <dgm:chPref val="1"/>
        </dgm:presLayoutVars>
      </dgm:prSet>
      <dgm:spPr/>
    </dgm:pt>
    <dgm:pt modelId="{8782FFB5-363F-4284-AD51-25D51473EF69}" type="pres">
      <dgm:prSet presAssocID="{93ABA427-4401-4860-96AD-91E21AAF6FAF}" presName="sibTrans" presStyleCnt="0"/>
      <dgm:spPr/>
    </dgm:pt>
    <dgm:pt modelId="{87D1019E-352E-4B4F-9527-8A0D1DDEBC87}" type="pres">
      <dgm:prSet presAssocID="{E486D7F0-4956-466A-A1A5-F39155301AC0}" presName="compNode" presStyleCnt="0"/>
      <dgm:spPr/>
    </dgm:pt>
    <dgm:pt modelId="{1E599E1D-638F-48FD-9ABD-5582A5213156}" type="pres">
      <dgm:prSet presAssocID="{E486D7F0-4956-466A-A1A5-F39155301AC0}" presName="iconBgRect" presStyleLbl="bgShp" presStyleIdx="3" presStyleCnt="6"/>
      <dgm:spPr/>
    </dgm:pt>
    <dgm:pt modelId="{BAE25160-C99C-457A-8992-DC4A566B7FF0}" type="pres">
      <dgm:prSet presAssocID="{E486D7F0-4956-466A-A1A5-F39155301AC0}" presName="iconRect" presStyleLbl="node1" presStyleIdx="3" presStyleCnt="6"/>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ongue Face Outline"/>
        </a:ext>
      </dgm:extLst>
    </dgm:pt>
    <dgm:pt modelId="{A5295267-AC25-4A21-8A4F-A09134DB6FE8}" type="pres">
      <dgm:prSet presAssocID="{E486D7F0-4956-466A-A1A5-F39155301AC0}" presName="spaceRect" presStyleCnt="0"/>
      <dgm:spPr/>
    </dgm:pt>
    <dgm:pt modelId="{0597FDA2-0F03-48C0-9ADB-48821C9F95FC}" type="pres">
      <dgm:prSet presAssocID="{E486D7F0-4956-466A-A1A5-F39155301AC0}" presName="textRect" presStyleLbl="revTx" presStyleIdx="3" presStyleCnt="6">
        <dgm:presLayoutVars>
          <dgm:chMax val="1"/>
          <dgm:chPref val="1"/>
        </dgm:presLayoutVars>
      </dgm:prSet>
      <dgm:spPr/>
    </dgm:pt>
    <dgm:pt modelId="{178C1059-6152-4EE2-9599-19A6AE71375E}" type="pres">
      <dgm:prSet presAssocID="{90AAA467-ED99-4532-BE1C-430B6767A7B3}" presName="sibTrans" presStyleCnt="0"/>
      <dgm:spPr/>
    </dgm:pt>
    <dgm:pt modelId="{55878F0D-E943-4ADF-8B68-2659B6D39F67}" type="pres">
      <dgm:prSet presAssocID="{A9801CCE-C662-417D-A3A9-350993DF4FBD}" presName="compNode" presStyleCnt="0"/>
      <dgm:spPr/>
    </dgm:pt>
    <dgm:pt modelId="{29CB544F-DBA3-4C78-B90C-60594B9BB420}" type="pres">
      <dgm:prSet presAssocID="{A9801CCE-C662-417D-A3A9-350993DF4FBD}" presName="iconBgRect" presStyleLbl="bgShp" presStyleIdx="4" presStyleCnt="6"/>
      <dgm:spPr/>
    </dgm:pt>
    <dgm:pt modelId="{3B84B113-6451-48C9-9080-572B8D39A0F6}" type="pres">
      <dgm:prSet presAssocID="{A9801CCE-C662-417D-A3A9-350993DF4FBD}" presName="iconRect" presStyleLbl="node1" presStyleIdx="4" presStyleCnt="6"/>
      <dgm:spPr>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Footprint"/>
        </a:ext>
      </dgm:extLst>
    </dgm:pt>
    <dgm:pt modelId="{704B7B1B-89FB-4C53-9756-708B362E1DE2}" type="pres">
      <dgm:prSet presAssocID="{A9801CCE-C662-417D-A3A9-350993DF4FBD}" presName="spaceRect" presStyleCnt="0"/>
      <dgm:spPr/>
    </dgm:pt>
    <dgm:pt modelId="{E51ACA2E-0125-44C5-8717-8C61A43D3415}" type="pres">
      <dgm:prSet presAssocID="{A9801CCE-C662-417D-A3A9-350993DF4FBD}" presName="textRect" presStyleLbl="revTx" presStyleIdx="4" presStyleCnt="6">
        <dgm:presLayoutVars>
          <dgm:chMax val="1"/>
          <dgm:chPref val="1"/>
        </dgm:presLayoutVars>
      </dgm:prSet>
      <dgm:spPr/>
    </dgm:pt>
    <dgm:pt modelId="{84AA8F9E-7608-48D0-8D76-18F573CE2FD2}" type="pres">
      <dgm:prSet presAssocID="{B77A18A0-6B22-463F-9196-1FDD4D6642B6}" presName="sibTrans" presStyleCnt="0"/>
      <dgm:spPr/>
    </dgm:pt>
    <dgm:pt modelId="{498A591D-E3B5-4ADA-9461-2EE727A3C998}" type="pres">
      <dgm:prSet presAssocID="{F37FB7F7-A17B-4704-BD98-D758EAFA2070}" presName="compNode" presStyleCnt="0"/>
      <dgm:spPr/>
    </dgm:pt>
    <dgm:pt modelId="{1DE00BD6-4D5B-47F8-A111-5FF6B96780C2}" type="pres">
      <dgm:prSet presAssocID="{F37FB7F7-A17B-4704-BD98-D758EAFA2070}" presName="iconBgRect" presStyleLbl="bgShp" presStyleIdx="5" presStyleCnt="6"/>
      <dgm:spPr/>
    </dgm:pt>
    <dgm:pt modelId="{9924D6C2-FE60-4408-8DF8-F68156E0C46C}" type="pres">
      <dgm:prSet presAssocID="{F37FB7F7-A17B-4704-BD98-D758EAFA2070}" presName="iconRect" presStyleLbl="node1" presStyleIdx="5" presStyleCnt="6"/>
      <dgm:spPr>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Checkmark"/>
        </a:ext>
      </dgm:extLst>
    </dgm:pt>
    <dgm:pt modelId="{3F4AE8CB-24AB-4A36-8F5D-719784835A2A}" type="pres">
      <dgm:prSet presAssocID="{F37FB7F7-A17B-4704-BD98-D758EAFA2070}" presName="spaceRect" presStyleCnt="0"/>
      <dgm:spPr/>
    </dgm:pt>
    <dgm:pt modelId="{BC0F9779-13FC-4F42-B6B4-CDD940456C7F}" type="pres">
      <dgm:prSet presAssocID="{F37FB7F7-A17B-4704-BD98-D758EAFA2070}" presName="textRect" presStyleLbl="revTx" presStyleIdx="5" presStyleCnt="6">
        <dgm:presLayoutVars>
          <dgm:chMax val="1"/>
          <dgm:chPref val="1"/>
        </dgm:presLayoutVars>
      </dgm:prSet>
      <dgm:spPr/>
    </dgm:pt>
  </dgm:ptLst>
  <dgm:cxnLst>
    <dgm:cxn modelId="{DC40950A-3C72-4AF5-A6FB-F836E711FA9E}" type="presOf" srcId="{3686FCFA-BD1D-4E11-BD44-F3B58F7F232D}" destId="{179E49BC-8EC5-4CC8-AE36-4D5C87B514E2}" srcOrd="0" destOrd="0" presId="urn:microsoft.com/office/officeart/2018/5/layout/IconCircleLabelList"/>
    <dgm:cxn modelId="{5204D70A-0FAF-418A-808F-0A95028EB960}" type="presOf" srcId="{E486D7F0-4956-466A-A1A5-F39155301AC0}" destId="{0597FDA2-0F03-48C0-9ADB-48821C9F95FC}" srcOrd="0" destOrd="0" presId="urn:microsoft.com/office/officeart/2018/5/layout/IconCircleLabelList"/>
    <dgm:cxn modelId="{2A38E42E-CCDE-4A84-8BB0-227FB05494E5}" srcId="{3686FCFA-BD1D-4E11-BD44-F3B58F7F232D}" destId="{CC4F5F5F-A44F-41A5-BC27-66478776EDB4}" srcOrd="0" destOrd="0" parTransId="{DAE9E85A-8981-48DF-BAE4-47F2F2C7B227}" sibTransId="{CB72E7DB-52BB-4868-93C6-AB3C4B6A5653}"/>
    <dgm:cxn modelId="{7D266D5C-BE14-4B32-A2EF-2F30BB2F9E14}" srcId="{3686FCFA-BD1D-4E11-BD44-F3B58F7F232D}" destId="{E486D7F0-4956-466A-A1A5-F39155301AC0}" srcOrd="3" destOrd="0" parTransId="{3EB746F1-E775-44A3-98CF-7A7479CA4A66}" sibTransId="{90AAA467-ED99-4532-BE1C-430B6767A7B3}"/>
    <dgm:cxn modelId="{30D6EC60-3731-4769-99CA-888C859E4E09}" type="presOf" srcId="{550AB4FD-D5BF-482B-B561-0B58EB7FD657}" destId="{D86ACD2F-124B-4425-95A0-0CC9E7333843}" srcOrd="0" destOrd="0" presId="urn:microsoft.com/office/officeart/2018/5/layout/IconCircleLabelList"/>
    <dgm:cxn modelId="{76F5FD64-A859-450E-BCC2-73ACC99B8415}" srcId="{3686FCFA-BD1D-4E11-BD44-F3B58F7F232D}" destId="{A9801CCE-C662-417D-A3A9-350993DF4FBD}" srcOrd="4" destOrd="0" parTransId="{CA6F8EC7-E311-4190-AF1C-61C8F46448C6}" sibTransId="{B77A18A0-6B22-463F-9196-1FDD4D6642B6}"/>
    <dgm:cxn modelId="{1811A97A-B68E-41FD-AF0C-9E8570EDA317}" srcId="{3686FCFA-BD1D-4E11-BD44-F3B58F7F232D}" destId="{D45AFCDF-1897-484C-AFA3-68BD36C6656A}" srcOrd="1" destOrd="0" parTransId="{28B40006-EB53-4362-AACB-C89B1F985BFF}" sibTransId="{427E60CA-902D-4545-9748-6428304E20FC}"/>
    <dgm:cxn modelId="{CCCE927E-FB28-492C-AEBB-B410E7FE4C0A}" type="presOf" srcId="{A9801CCE-C662-417D-A3A9-350993DF4FBD}" destId="{E51ACA2E-0125-44C5-8717-8C61A43D3415}" srcOrd="0" destOrd="0" presId="urn:microsoft.com/office/officeart/2018/5/layout/IconCircleLabelList"/>
    <dgm:cxn modelId="{0D882290-2CB8-48F8-8330-B77620C2C72D}" type="presOf" srcId="{D45AFCDF-1897-484C-AFA3-68BD36C6656A}" destId="{C9A127DF-14A0-424A-AF5D-821259A7E286}" srcOrd="0" destOrd="0" presId="urn:microsoft.com/office/officeart/2018/5/layout/IconCircleLabelList"/>
    <dgm:cxn modelId="{A4FB8493-0F0F-486F-A1DB-A7C771FF628C}" type="presOf" srcId="{F37FB7F7-A17B-4704-BD98-D758EAFA2070}" destId="{BC0F9779-13FC-4F42-B6B4-CDD940456C7F}" srcOrd="0" destOrd="0" presId="urn:microsoft.com/office/officeart/2018/5/layout/IconCircleLabelList"/>
    <dgm:cxn modelId="{A809DCB7-FCD5-4BA7-9370-F6B276B84F54}" srcId="{3686FCFA-BD1D-4E11-BD44-F3B58F7F232D}" destId="{F37FB7F7-A17B-4704-BD98-D758EAFA2070}" srcOrd="5" destOrd="0" parTransId="{2FFFC6F5-25C5-4CFE-86E1-CD155CA1F0D2}" sibTransId="{75098E09-EBAA-4662-A085-4EE21E92A833}"/>
    <dgm:cxn modelId="{AA1FA4C4-7084-49B3-B196-5438AAA1D9F6}" srcId="{3686FCFA-BD1D-4E11-BD44-F3B58F7F232D}" destId="{550AB4FD-D5BF-482B-B561-0B58EB7FD657}" srcOrd="2" destOrd="0" parTransId="{0A6BEBBE-74B8-40EB-833A-3DB6099CEB3C}" sibTransId="{93ABA427-4401-4860-96AD-91E21AAF6FAF}"/>
    <dgm:cxn modelId="{3973A5EB-C5F8-4E23-AED1-5D64809D16CD}" type="presOf" srcId="{CC4F5F5F-A44F-41A5-BC27-66478776EDB4}" destId="{59DD9DFF-4DA4-4F34-80D3-62B01DDEFE42}" srcOrd="0" destOrd="0" presId="urn:microsoft.com/office/officeart/2018/5/layout/IconCircleLabelList"/>
    <dgm:cxn modelId="{F7748E89-9DDA-43E3-BA03-CF447848082B}" type="presParOf" srcId="{179E49BC-8EC5-4CC8-AE36-4D5C87B514E2}" destId="{F79E03F0-E583-4816-A12B-F884B11305C2}" srcOrd="0" destOrd="0" presId="urn:microsoft.com/office/officeart/2018/5/layout/IconCircleLabelList"/>
    <dgm:cxn modelId="{086CF8F8-17DC-4F53-9369-144884A02178}" type="presParOf" srcId="{F79E03F0-E583-4816-A12B-F884B11305C2}" destId="{24EAFD44-9E50-4872-9607-24469F9B18E4}" srcOrd="0" destOrd="0" presId="urn:microsoft.com/office/officeart/2018/5/layout/IconCircleLabelList"/>
    <dgm:cxn modelId="{21ABB555-861E-4B78-B5EC-3B3B91022D81}" type="presParOf" srcId="{F79E03F0-E583-4816-A12B-F884B11305C2}" destId="{63785CA2-873D-4BAA-B539-CB7834432CCE}" srcOrd="1" destOrd="0" presId="urn:microsoft.com/office/officeart/2018/5/layout/IconCircleLabelList"/>
    <dgm:cxn modelId="{04FB1DA2-4DC2-4D93-A62A-06E306CED7B7}" type="presParOf" srcId="{F79E03F0-E583-4816-A12B-F884B11305C2}" destId="{CAA13808-6E15-48A8-8BE9-4E62F0DD691F}" srcOrd="2" destOrd="0" presId="urn:microsoft.com/office/officeart/2018/5/layout/IconCircleLabelList"/>
    <dgm:cxn modelId="{B022655F-2036-42D6-8A3A-7D8388961F13}" type="presParOf" srcId="{F79E03F0-E583-4816-A12B-F884B11305C2}" destId="{59DD9DFF-4DA4-4F34-80D3-62B01DDEFE42}" srcOrd="3" destOrd="0" presId="urn:microsoft.com/office/officeart/2018/5/layout/IconCircleLabelList"/>
    <dgm:cxn modelId="{E1E28318-BBE6-489C-B1AB-20BA62C1B8B5}" type="presParOf" srcId="{179E49BC-8EC5-4CC8-AE36-4D5C87B514E2}" destId="{8C2C04FB-1B71-42EB-807B-E85DDFF016A7}" srcOrd="1" destOrd="0" presId="urn:microsoft.com/office/officeart/2018/5/layout/IconCircleLabelList"/>
    <dgm:cxn modelId="{07608E13-A7ED-443F-9737-C36DF6D9FBCA}" type="presParOf" srcId="{179E49BC-8EC5-4CC8-AE36-4D5C87B514E2}" destId="{79822EA5-0300-4F30-AD01-CCA0846B5347}" srcOrd="2" destOrd="0" presId="urn:microsoft.com/office/officeart/2018/5/layout/IconCircleLabelList"/>
    <dgm:cxn modelId="{8E517712-6785-49FF-94C1-B40989238060}" type="presParOf" srcId="{79822EA5-0300-4F30-AD01-CCA0846B5347}" destId="{0FEC4682-0BEC-455A-A57B-AAAF1F5BE313}" srcOrd="0" destOrd="0" presId="urn:microsoft.com/office/officeart/2018/5/layout/IconCircleLabelList"/>
    <dgm:cxn modelId="{88E0C24E-E7E4-4C10-90E1-1EF485B13322}" type="presParOf" srcId="{79822EA5-0300-4F30-AD01-CCA0846B5347}" destId="{0D4F232B-AB31-4D5F-A327-26018515E5D7}" srcOrd="1" destOrd="0" presId="urn:microsoft.com/office/officeart/2018/5/layout/IconCircleLabelList"/>
    <dgm:cxn modelId="{419859E0-C681-423A-A353-91B258027FF2}" type="presParOf" srcId="{79822EA5-0300-4F30-AD01-CCA0846B5347}" destId="{DF251A74-1A8A-4652-B985-D0CCCC90EC24}" srcOrd="2" destOrd="0" presId="urn:microsoft.com/office/officeart/2018/5/layout/IconCircleLabelList"/>
    <dgm:cxn modelId="{64E66312-EC8A-43E5-9CB2-65D550F702EA}" type="presParOf" srcId="{79822EA5-0300-4F30-AD01-CCA0846B5347}" destId="{C9A127DF-14A0-424A-AF5D-821259A7E286}" srcOrd="3" destOrd="0" presId="urn:microsoft.com/office/officeart/2018/5/layout/IconCircleLabelList"/>
    <dgm:cxn modelId="{13531D28-CA31-4D31-B4E4-D21D9B8F5C3E}" type="presParOf" srcId="{179E49BC-8EC5-4CC8-AE36-4D5C87B514E2}" destId="{2DD17D34-B6AE-4568-8D6C-5EB2773EB70F}" srcOrd="3" destOrd="0" presId="urn:microsoft.com/office/officeart/2018/5/layout/IconCircleLabelList"/>
    <dgm:cxn modelId="{349A3C02-1B0B-405D-9F18-F5B139931597}" type="presParOf" srcId="{179E49BC-8EC5-4CC8-AE36-4D5C87B514E2}" destId="{9D46FF2F-BCD6-4821-9874-E4F4F10AC85C}" srcOrd="4" destOrd="0" presId="urn:microsoft.com/office/officeart/2018/5/layout/IconCircleLabelList"/>
    <dgm:cxn modelId="{662D4F88-8305-4143-A0EE-758BC5EE1157}" type="presParOf" srcId="{9D46FF2F-BCD6-4821-9874-E4F4F10AC85C}" destId="{0E25B28F-72DF-402C-9878-8201089FF1A7}" srcOrd="0" destOrd="0" presId="urn:microsoft.com/office/officeart/2018/5/layout/IconCircleLabelList"/>
    <dgm:cxn modelId="{981A93A9-9A74-40DD-867F-39AC1C6EF876}" type="presParOf" srcId="{9D46FF2F-BCD6-4821-9874-E4F4F10AC85C}" destId="{941B32B7-5E81-479E-B48B-71F1BC44B4B3}" srcOrd="1" destOrd="0" presId="urn:microsoft.com/office/officeart/2018/5/layout/IconCircleLabelList"/>
    <dgm:cxn modelId="{7DDBF70C-22D7-4B41-9B16-E3013207BF2D}" type="presParOf" srcId="{9D46FF2F-BCD6-4821-9874-E4F4F10AC85C}" destId="{9AA92E14-945D-44C4-8AC7-FBF6D613BA61}" srcOrd="2" destOrd="0" presId="urn:microsoft.com/office/officeart/2018/5/layout/IconCircleLabelList"/>
    <dgm:cxn modelId="{CACF8EFC-B89A-4EB1-AD37-129B84F26C0F}" type="presParOf" srcId="{9D46FF2F-BCD6-4821-9874-E4F4F10AC85C}" destId="{D86ACD2F-124B-4425-95A0-0CC9E7333843}" srcOrd="3" destOrd="0" presId="urn:microsoft.com/office/officeart/2018/5/layout/IconCircleLabelList"/>
    <dgm:cxn modelId="{BD9E66D1-8B2C-4D6A-AA4E-318C7D96141F}" type="presParOf" srcId="{179E49BC-8EC5-4CC8-AE36-4D5C87B514E2}" destId="{8782FFB5-363F-4284-AD51-25D51473EF69}" srcOrd="5" destOrd="0" presId="urn:microsoft.com/office/officeart/2018/5/layout/IconCircleLabelList"/>
    <dgm:cxn modelId="{94E71519-3E63-45D0-94C8-5CC355242169}" type="presParOf" srcId="{179E49BC-8EC5-4CC8-AE36-4D5C87B514E2}" destId="{87D1019E-352E-4B4F-9527-8A0D1DDEBC87}" srcOrd="6" destOrd="0" presId="urn:microsoft.com/office/officeart/2018/5/layout/IconCircleLabelList"/>
    <dgm:cxn modelId="{B3C3A59E-DFE6-4464-9292-E8AD466E74CF}" type="presParOf" srcId="{87D1019E-352E-4B4F-9527-8A0D1DDEBC87}" destId="{1E599E1D-638F-48FD-9ABD-5582A5213156}" srcOrd="0" destOrd="0" presId="urn:microsoft.com/office/officeart/2018/5/layout/IconCircleLabelList"/>
    <dgm:cxn modelId="{8D4FD7F5-DD92-4B13-90A8-45D97D209658}" type="presParOf" srcId="{87D1019E-352E-4B4F-9527-8A0D1DDEBC87}" destId="{BAE25160-C99C-457A-8992-DC4A566B7FF0}" srcOrd="1" destOrd="0" presId="urn:microsoft.com/office/officeart/2018/5/layout/IconCircleLabelList"/>
    <dgm:cxn modelId="{B92D6392-5879-4EF2-BADB-6A6402A15B39}" type="presParOf" srcId="{87D1019E-352E-4B4F-9527-8A0D1DDEBC87}" destId="{A5295267-AC25-4A21-8A4F-A09134DB6FE8}" srcOrd="2" destOrd="0" presId="urn:microsoft.com/office/officeart/2018/5/layout/IconCircleLabelList"/>
    <dgm:cxn modelId="{5186371D-2D3A-4DE6-BAB1-C25ED7C403DE}" type="presParOf" srcId="{87D1019E-352E-4B4F-9527-8A0D1DDEBC87}" destId="{0597FDA2-0F03-48C0-9ADB-48821C9F95FC}" srcOrd="3" destOrd="0" presId="urn:microsoft.com/office/officeart/2018/5/layout/IconCircleLabelList"/>
    <dgm:cxn modelId="{D2D6958E-6EA4-4032-BB94-9030E39306AF}" type="presParOf" srcId="{179E49BC-8EC5-4CC8-AE36-4D5C87B514E2}" destId="{178C1059-6152-4EE2-9599-19A6AE71375E}" srcOrd="7" destOrd="0" presId="urn:microsoft.com/office/officeart/2018/5/layout/IconCircleLabelList"/>
    <dgm:cxn modelId="{EF041C16-47B5-4329-AEF9-B50CC03925D3}" type="presParOf" srcId="{179E49BC-8EC5-4CC8-AE36-4D5C87B514E2}" destId="{55878F0D-E943-4ADF-8B68-2659B6D39F67}" srcOrd="8" destOrd="0" presId="urn:microsoft.com/office/officeart/2018/5/layout/IconCircleLabelList"/>
    <dgm:cxn modelId="{F4CF58BC-7916-4197-9BA9-A2F72E121B2D}" type="presParOf" srcId="{55878F0D-E943-4ADF-8B68-2659B6D39F67}" destId="{29CB544F-DBA3-4C78-B90C-60594B9BB420}" srcOrd="0" destOrd="0" presId="urn:microsoft.com/office/officeart/2018/5/layout/IconCircleLabelList"/>
    <dgm:cxn modelId="{521FB646-2D24-46AA-A454-22140E340616}" type="presParOf" srcId="{55878F0D-E943-4ADF-8B68-2659B6D39F67}" destId="{3B84B113-6451-48C9-9080-572B8D39A0F6}" srcOrd="1" destOrd="0" presId="urn:microsoft.com/office/officeart/2018/5/layout/IconCircleLabelList"/>
    <dgm:cxn modelId="{BCDC17C4-F1A9-4D55-B3AC-7DC80A31B689}" type="presParOf" srcId="{55878F0D-E943-4ADF-8B68-2659B6D39F67}" destId="{704B7B1B-89FB-4C53-9756-708B362E1DE2}" srcOrd="2" destOrd="0" presId="urn:microsoft.com/office/officeart/2018/5/layout/IconCircleLabelList"/>
    <dgm:cxn modelId="{C906BE62-92DE-4498-8DAE-1F96239961E1}" type="presParOf" srcId="{55878F0D-E943-4ADF-8B68-2659B6D39F67}" destId="{E51ACA2E-0125-44C5-8717-8C61A43D3415}" srcOrd="3" destOrd="0" presId="urn:microsoft.com/office/officeart/2018/5/layout/IconCircleLabelList"/>
    <dgm:cxn modelId="{15F161E0-2E1C-4DD8-9CFB-7F01852B1076}" type="presParOf" srcId="{179E49BC-8EC5-4CC8-AE36-4D5C87B514E2}" destId="{84AA8F9E-7608-48D0-8D76-18F573CE2FD2}" srcOrd="9" destOrd="0" presId="urn:microsoft.com/office/officeart/2018/5/layout/IconCircleLabelList"/>
    <dgm:cxn modelId="{3FF3637C-9D42-4573-AFF0-604A4EB220AF}" type="presParOf" srcId="{179E49BC-8EC5-4CC8-AE36-4D5C87B514E2}" destId="{498A591D-E3B5-4ADA-9461-2EE727A3C998}" srcOrd="10" destOrd="0" presId="urn:microsoft.com/office/officeart/2018/5/layout/IconCircleLabelList"/>
    <dgm:cxn modelId="{83F9F539-9FE6-4B82-B631-F1DC27E3328C}" type="presParOf" srcId="{498A591D-E3B5-4ADA-9461-2EE727A3C998}" destId="{1DE00BD6-4D5B-47F8-A111-5FF6B96780C2}" srcOrd="0" destOrd="0" presId="urn:microsoft.com/office/officeart/2018/5/layout/IconCircleLabelList"/>
    <dgm:cxn modelId="{B704F41C-7900-4355-8203-6D3527D5792A}" type="presParOf" srcId="{498A591D-E3B5-4ADA-9461-2EE727A3C998}" destId="{9924D6C2-FE60-4408-8DF8-F68156E0C46C}" srcOrd="1" destOrd="0" presId="urn:microsoft.com/office/officeart/2018/5/layout/IconCircleLabelList"/>
    <dgm:cxn modelId="{997B05CF-5D04-40C5-A450-48C1579A4421}" type="presParOf" srcId="{498A591D-E3B5-4ADA-9461-2EE727A3C998}" destId="{3F4AE8CB-24AB-4A36-8F5D-719784835A2A}" srcOrd="2" destOrd="0" presId="urn:microsoft.com/office/officeart/2018/5/layout/IconCircleLabelList"/>
    <dgm:cxn modelId="{B4B5F915-E286-43FE-BAE8-D8B692F2DF8C}" type="presParOf" srcId="{498A591D-E3B5-4ADA-9461-2EE727A3C998}" destId="{BC0F9779-13FC-4F42-B6B4-CDD940456C7F}"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4669070-F3F1-4B2E-AAB1-8185F88B334E}"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US"/>
        </a:p>
      </dgm:t>
    </dgm:pt>
    <dgm:pt modelId="{F6605E81-B9BE-4286-9D6B-497F8E7810B3}">
      <dgm:prSet phldrT="[Text]" custT="1"/>
      <dgm:spPr/>
      <dgm:t>
        <a:bodyPr/>
        <a:lstStyle/>
        <a:p>
          <a:r>
            <a:rPr lang="en-US" sz="3600" dirty="0"/>
            <a:t>APS</a:t>
          </a:r>
        </a:p>
        <a:p>
          <a:r>
            <a:rPr lang="en-US" sz="3600" dirty="0"/>
            <a:t>Supervisor</a:t>
          </a:r>
        </a:p>
      </dgm:t>
    </dgm:pt>
    <dgm:pt modelId="{08F17A8C-D464-4478-BA88-110CD0897DA5}" type="parTrans" cxnId="{FC4FDF34-A3D2-49F4-9BF2-1F341890CCE1}">
      <dgm:prSet/>
      <dgm:spPr/>
      <dgm:t>
        <a:bodyPr/>
        <a:lstStyle/>
        <a:p>
          <a:endParaRPr lang="en-US"/>
        </a:p>
      </dgm:t>
    </dgm:pt>
    <dgm:pt modelId="{3B9D4259-04A5-439F-905F-DA05CB371844}" type="sibTrans" cxnId="{FC4FDF34-A3D2-49F4-9BF2-1F341890CCE1}">
      <dgm:prSet/>
      <dgm:spPr/>
      <dgm:t>
        <a:bodyPr/>
        <a:lstStyle/>
        <a:p>
          <a:endParaRPr lang="en-US"/>
        </a:p>
      </dgm:t>
    </dgm:pt>
    <dgm:pt modelId="{09BFD427-FE35-4A9B-87B7-BF748BF640E0}">
      <dgm:prSet phldrT="[Text]" custT="1"/>
      <dgm:spPr/>
      <dgm:t>
        <a:bodyPr/>
        <a:lstStyle/>
        <a:p>
          <a:r>
            <a:rPr lang="en-US" sz="2400" i="1" dirty="0"/>
            <a:t>Team</a:t>
          </a:r>
        </a:p>
        <a:p>
          <a:r>
            <a:rPr lang="en-US" sz="2400" i="1" dirty="0"/>
            <a:t>Building</a:t>
          </a:r>
        </a:p>
      </dgm:t>
    </dgm:pt>
    <dgm:pt modelId="{A582585C-D114-4DAD-8DA2-4B1F7D6EC579}" type="parTrans" cxnId="{CCA37E63-482E-44DD-8ABC-BB3AD62BE723}">
      <dgm:prSet/>
      <dgm:spPr/>
      <dgm:t>
        <a:bodyPr/>
        <a:lstStyle/>
        <a:p>
          <a:endParaRPr lang="en-US"/>
        </a:p>
      </dgm:t>
    </dgm:pt>
    <dgm:pt modelId="{A3B18ED4-CDBF-4F7F-882E-B8BFE1AA399C}" type="sibTrans" cxnId="{CCA37E63-482E-44DD-8ABC-BB3AD62BE723}">
      <dgm:prSet/>
      <dgm:spPr/>
      <dgm:t>
        <a:bodyPr/>
        <a:lstStyle/>
        <a:p>
          <a:endParaRPr lang="en-US"/>
        </a:p>
      </dgm:t>
    </dgm:pt>
    <dgm:pt modelId="{3322E671-9EDE-4B0A-945F-AD4630124ED0}">
      <dgm:prSet phldrT="[Text]" custT="1"/>
      <dgm:spPr>
        <a:solidFill>
          <a:schemeClr val="tx2">
            <a:lumMod val="20000"/>
            <a:lumOff val="80000"/>
            <a:alpha val="50000"/>
          </a:schemeClr>
        </a:solidFill>
        <a:ln>
          <a:solidFill>
            <a:schemeClr val="tx1"/>
          </a:solidFill>
        </a:ln>
      </dgm:spPr>
      <dgm:t>
        <a:bodyPr/>
        <a:lstStyle/>
        <a:p>
          <a:r>
            <a:rPr lang="en-US" sz="2800" b="1" dirty="0"/>
            <a:t>Onboarding New Staff</a:t>
          </a:r>
        </a:p>
      </dgm:t>
    </dgm:pt>
    <dgm:pt modelId="{C40C4B8E-6886-4919-8F5E-6774BAFD5FF8}" type="parTrans" cxnId="{E38ABCFB-4BF4-4EFC-873E-FA77C752991E}">
      <dgm:prSet/>
      <dgm:spPr/>
      <dgm:t>
        <a:bodyPr/>
        <a:lstStyle/>
        <a:p>
          <a:endParaRPr lang="en-US"/>
        </a:p>
      </dgm:t>
    </dgm:pt>
    <dgm:pt modelId="{9837F74F-EEC5-4ABB-9C75-7AEEBE1DE5F2}" type="sibTrans" cxnId="{E38ABCFB-4BF4-4EFC-873E-FA77C752991E}">
      <dgm:prSet/>
      <dgm:spPr/>
      <dgm:t>
        <a:bodyPr/>
        <a:lstStyle/>
        <a:p>
          <a:endParaRPr lang="en-US"/>
        </a:p>
      </dgm:t>
    </dgm:pt>
    <dgm:pt modelId="{8D92B85D-1173-44ED-9239-EF117E65320B}">
      <dgm:prSet phldrT="[Text]" custScaleX="143660" custRadScaleRad="104142" custRadScaleInc="28987"/>
      <dgm:spPr/>
      <dgm:t>
        <a:bodyPr/>
        <a:lstStyle/>
        <a:p>
          <a:endParaRPr lang="en-US"/>
        </a:p>
      </dgm:t>
    </dgm:pt>
    <dgm:pt modelId="{22A4C763-F9A3-4D27-A01D-F14CA8A4B35D}" type="parTrans" cxnId="{8C28821A-F5DA-45DA-A34E-75017498F66A}">
      <dgm:prSet/>
      <dgm:spPr/>
      <dgm:t>
        <a:bodyPr/>
        <a:lstStyle/>
        <a:p>
          <a:endParaRPr lang="en-US"/>
        </a:p>
      </dgm:t>
    </dgm:pt>
    <dgm:pt modelId="{9AF3F3C4-318E-401F-A769-C2327DCAA552}" type="sibTrans" cxnId="{8C28821A-F5DA-45DA-A34E-75017498F66A}">
      <dgm:prSet/>
      <dgm:spPr/>
      <dgm:t>
        <a:bodyPr/>
        <a:lstStyle/>
        <a:p>
          <a:endParaRPr lang="en-US"/>
        </a:p>
      </dgm:t>
    </dgm:pt>
    <dgm:pt modelId="{DB53948C-72F0-4484-9930-F596A2AEBB74}">
      <dgm:prSet phldrT="[Text]" custT="1"/>
      <dgm:spPr/>
      <dgm:t>
        <a:bodyPr/>
        <a:lstStyle/>
        <a:p>
          <a:r>
            <a:rPr lang="en-US" sz="2400" i="1" dirty="0"/>
            <a:t>Training</a:t>
          </a:r>
        </a:p>
      </dgm:t>
    </dgm:pt>
    <dgm:pt modelId="{299DA809-0783-4001-9C2A-3E42503A2FDE}" type="parTrans" cxnId="{52D1FE99-1C44-4098-9F74-3CA702E5D98A}">
      <dgm:prSet/>
      <dgm:spPr/>
      <dgm:t>
        <a:bodyPr/>
        <a:lstStyle/>
        <a:p>
          <a:endParaRPr lang="en-US"/>
        </a:p>
      </dgm:t>
    </dgm:pt>
    <dgm:pt modelId="{DCDBF146-3ECA-4453-AE53-BD4A4DC6BB69}" type="sibTrans" cxnId="{52D1FE99-1C44-4098-9F74-3CA702E5D98A}">
      <dgm:prSet/>
      <dgm:spPr/>
      <dgm:t>
        <a:bodyPr/>
        <a:lstStyle/>
        <a:p>
          <a:endParaRPr lang="en-US"/>
        </a:p>
      </dgm:t>
    </dgm:pt>
    <dgm:pt modelId="{C29230D6-8F40-40BE-AF86-20EC164776CB}" type="pres">
      <dgm:prSet presAssocID="{64669070-F3F1-4B2E-AAB1-8185F88B334E}" presName="composite" presStyleCnt="0">
        <dgm:presLayoutVars>
          <dgm:chMax val="1"/>
          <dgm:dir/>
          <dgm:resizeHandles val="exact"/>
        </dgm:presLayoutVars>
      </dgm:prSet>
      <dgm:spPr/>
    </dgm:pt>
    <dgm:pt modelId="{4032ADB4-BB1A-440A-8E67-15440839E606}" type="pres">
      <dgm:prSet presAssocID="{64669070-F3F1-4B2E-AAB1-8185F88B334E}" presName="radial" presStyleCnt="0">
        <dgm:presLayoutVars>
          <dgm:animLvl val="ctr"/>
        </dgm:presLayoutVars>
      </dgm:prSet>
      <dgm:spPr/>
    </dgm:pt>
    <dgm:pt modelId="{1F6392C0-FA8A-4B63-AEA0-E97AA6EC753D}" type="pres">
      <dgm:prSet presAssocID="{F6605E81-B9BE-4286-9D6B-497F8E7810B3}" presName="centerShape" presStyleLbl="vennNode1" presStyleIdx="0" presStyleCnt="4" custScaleX="111336" custLinFactNeighborX="477" custLinFactNeighborY="0"/>
      <dgm:spPr/>
    </dgm:pt>
    <dgm:pt modelId="{1398AE28-7E5C-4261-BF36-21E4514C2F61}" type="pres">
      <dgm:prSet presAssocID="{09BFD427-FE35-4A9B-87B7-BF748BF640E0}" presName="node" presStyleLbl="vennNode1" presStyleIdx="1" presStyleCnt="4" custScaleX="201100" custScaleY="90658" custRadScaleRad="95068" custRadScaleInc="-3029">
        <dgm:presLayoutVars>
          <dgm:bulletEnabled val="1"/>
        </dgm:presLayoutVars>
      </dgm:prSet>
      <dgm:spPr/>
    </dgm:pt>
    <dgm:pt modelId="{EFBA19D2-D60B-427B-8B71-6FBC011ADCC3}" type="pres">
      <dgm:prSet presAssocID="{3322E671-9EDE-4B0A-945F-AD4630124ED0}" presName="node" presStyleLbl="vennNode1" presStyleIdx="2" presStyleCnt="4" custScaleX="194943" custScaleY="104221" custRadScaleRad="134014" custRadScaleInc="-28939">
        <dgm:presLayoutVars>
          <dgm:bulletEnabled val="1"/>
        </dgm:presLayoutVars>
      </dgm:prSet>
      <dgm:spPr/>
    </dgm:pt>
    <dgm:pt modelId="{47BC36E7-E2C7-48ED-AE29-82C80D771788}" type="pres">
      <dgm:prSet presAssocID="{DB53948C-72F0-4484-9930-F596A2AEBB74}" presName="node" presStyleLbl="vennNode1" presStyleIdx="3" presStyleCnt="4" custScaleX="192887" custRadScaleRad="139326" custRadScaleInc="28892">
        <dgm:presLayoutVars>
          <dgm:bulletEnabled val="1"/>
        </dgm:presLayoutVars>
      </dgm:prSet>
      <dgm:spPr/>
    </dgm:pt>
  </dgm:ptLst>
  <dgm:cxnLst>
    <dgm:cxn modelId="{8C28821A-F5DA-45DA-A34E-75017498F66A}" srcId="{64669070-F3F1-4B2E-AAB1-8185F88B334E}" destId="{8D92B85D-1173-44ED-9239-EF117E65320B}" srcOrd="1" destOrd="0" parTransId="{22A4C763-F9A3-4D27-A01D-F14CA8A4B35D}" sibTransId="{9AF3F3C4-318E-401F-A769-C2327DCAA552}"/>
    <dgm:cxn modelId="{FC4FDF34-A3D2-49F4-9BF2-1F341890CCE1}" srcId="{64669070-F3F1-4B2E-AAB1-8185F88B334E}" destId="{F6605E81-B9BE-4286-9D6B-497F8E7810B3}" srcOrd="0" destOrd="0" parTransId="{08F17A8C-D464-4478-BA88-110CD0897DA5}" sibTransId="{3B9D4259-04A5-439F-905F-DA05CB371844}"/>
    <dgm:cxn modelId="{CCA37E63-482E-44DD-8ABC-BB3AD62BE723}" srcId="{F6605E81-B9BE-4286-9D6B-497F8E7810B3}" destId="{09BFD427-FE35-4A9B-87B7-BF748BF640E0}" srcOrd="0" destOrd="0" parTransId="{A582585C-D114-4DAD-8DA2-4B1F7D6EC579}" sibTransId="{A3B18ED4-CDBF-4F7F-882E-B8BFE1AA399C}"/>
    <dgm:cxn modelId="{072D6073-B465-4AAB-8A37-A8F536BA478D}" type="presOf" srcId="{64669070-F3F1-4B2E-AAB1-8185F88B334E}" destId="{C29230D6-8F40-40BE-AF86-20EC164776CB}" srcOrd="0" destOrd="0" presId="urn:microsoft.com/office/officeart/2005/8/layout/radial3"/>
    <dgm:cxn modelId="{52D1FE99-1C44-4098-9F74-3CA702E5D98A}" srcId="{F6605E81-B9BE-4286-9D6B-497F8E7810B3}" destId="{DB53948C-72F0-4484-9930-F596A2AEBB74}" srcOrd="2" destOrd="0" parTransId="{299DA809-0783-4001-9C2A-3E42503A2FDE}" sibTransId="{DCDBF146-3ECA-4453-AE53-BD4A4DC6BB69}"/>
    <dgm:cxn modelId="{B99023C5-28F7-4D2A-BADF-228A067C308F}" type="presOf" srcId="{3322E671-9EDE-4B0A-945F-AD4630124ED0}" destId="{EFBA19D2-D60B-427B-8B71-6FBC011ADCC3}" srcOrd="0" destOrd="0" presId="urn:microsoft.com/office/officeart/2005/8/layout/radial3"/>
    <dgm:cxn modelId="{C72CE5E6-CA8A-4187-8A1F-174802FB37C4}" type="presOf" srcId="{DB53948C-72F0-4484-9930-F596A2AEBB74}" destId="{47BC36E7-E2C7-48ED-AE29-82C80D771788}" srcOrd="0" destOrd="0" presId="urn:microsoft.com/office/officeart/2005/8/layout/radial3"/>
    <dgm:cxn modelId="{AB1B82F6-3CAD-4A01-B77C-1F5AA7F9AA4B}" type="presOf" srcId="{09BFD427-FE35-4A9B-87B7-BF748BF640E0}" destId="{1398AE28-7E5C-4261-BF36-21E4514C2F61}" srcOrd="0" destOrd="0" presId="urn:microsoft.com/office/officeart/2005/8/layout/radial3"/>
    <dgm:cxn modelId="{E38ABCFB-4BF4-4EFC-873E-FA77C752991E}" srcId="{F6605E81-B9BE-4286-9D6B-497F8E7810B3}" destId="{3322E671-9EDE-4B0A-945F-AD4630124ED0}" srcOrd="1" destOrd="0" parTransId="{C40C4B8E-6886-4919-8F5E-6774BAFD5FF8}" sibTransId="{9837F74F-EEC5-4ABB-9C75-7AEEBE1DE5F2}"/>
    <dgm:cxn modelId="{BA6BBDFC-D7F2-43CA-8CA4-BA1147A406A3}" type="presOf" srcId="{F6605E81-B9BE-4286-9D6B-497F8E7810B3}" destId="{1F6392C0-FA8A-4B63-AEA0-E97AA6EC753D}" srcOrd="0" destOrd="0" presId="urn:microsoft.com/office/officeart/2005/8/layout/radial3"/>
    <dgm:cxn modelId="{9F7CD47F-46AC-4E10-8597-7A8B479630D7}" type="presParOf" srcId="{C29230D6-8F40-40BE-AF86-20EC164776CB}" destId="{4032ADB4-BB1A-440A-8E67-15440839E606}" srcOrd="0" destOrd="0" presId="urn:microsoft.com/office/officeart/2005/8/layout/radial3"/>
    <dgm:cxn modelId="{F6740D3B-E74F-422F-8525-E4CF703DD7BB}" type="presParOf" srcId="{4032ADB4-BB1A-440A-8E67-15440839E606}" destId="{1F6392C0-FA8A-4B63-AEA0-E97AA6EC753D}" srcOrd="0" destOrd="0" presId="urn:microsoft.com/office/officeart/2005/8/layout/radial3"/>
    <dgm:cxn modelId="{039B5AFC-B549-4A40-BDFD-E3E5164B089A}" type="presParOf" srcId="{4032ADB4-BB1A-440A-8E67-15440839E606}" destId="{1398AE28-7E5C-4261-BF36-21E4514C2F61}" srcOrd="1" destOrd="0" presId="urn:microsoft.com/office/officeart/2005/8/layout/radial3"/>
    <dgm:cxn modelId="{6FDCB261-7E80-49FC-B589-C757BC3D37D7}" type="presParOf" srcId="{4032ADB4-BB1A-440A-8E67-15440839E606}" destId="{EFBA19D2-D60B-427B-8B71-6FBC011ADCC3}" srcOrd="2" destOrd="0" presId="urn:microsoft.com/office/officeart/2005/8/layout/radial3"/>
    <dgm:cxn modelId="{E8F142BF-09E6-43ED-9054-20E31097DF69}" type="presParOf" srcId="{4032ADB4-BB1A-440A-8E67-15440839E606}" destId="{47BC36E7-E2C7-48ED-AE29-82C80D771788}" srcOrd="3" destOrd="0" presId="urn:microsoft.com/office/officeart/2005/8/layout/radial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EAFD44-9E50-4872-9607-24469F9B18E4}">
      <dsp:nvSpPr>
        <dsp:cNvPr id="0" name=""/>
        <dsp:cNvSpPr/>
      </dsp:nvSpPr>
      <dsp:spPr>
        <a:xfrm>
          <a:off x="898829" y="288"/>
          <a:ext cx="1001496" cy="1001496"/>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785CA2-873D-4BAA-B539-CB7834432CCE}">
      <dsp:nvSpPr>
        <dsp:cNvPr id="0" name=""/>
        <dsp:cNvSpPr/>
      </dsp:nvSpPr>
      <dsp:spPr>
        <a:xfrm>
          <a:off x="1112262" y="213721"/>
          <a:ext cx="574628" cy="574628"/>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9DD9DFF-4DA4-4F34-80D3-62B01DDEFE42}">
      <dsp:nvSpPr>
        <dsp:cNvPr id="0" name=""/>
        <dsp:cNvSpPr/>
      </dsp:nvSpPr>
      <dsp:spPr>
        <a:xfrm>
          <a:off x="578678" y="1313725"/>
          <a:ext cx="1641796" cy="65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a:t>Video Camera</a:t>
          </a:r>
        </a:p>
      </dsp:txBody>
      <dsp:txXfrm>
        <a:off x="578678" y="1313725"/>
        <a:ext cx="1641796" cy="656718"/>
      </dsp:txXfrm>
    </dsp:sp>
    <dsp:sp modelId="{0FEC4682-0BEC-455A-A57B-AAAF1F5BE313}">
      <dsp:nvSpPr>
        <dsp:cNvPr id="0" name=""/>
        <dsp:cNvSpPr/>
      </dsp:nvSpPr>
      <dsp:spPr>
        <a:xfrm>
          <a:off x="2827940" y="288"/>
          <a:ext cx="1001496" cy="1001496"/>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4F232B-AB31-4D5F-A327-26018515E5D7}">
      <dsp:nvSpPr>
        <dsp:cNvPr id="0" name=""/>
        <dsp:cNvSpPr/>
      </dsp:nvSpPr>
      <dsp:spPr>
        <a:xfrm>
          <a:off x="3041374" y="213721"/>
          <a:ext cx="574628" cy="574628"/>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9A127DF-14A0-424A-AF5D-821259A7E286}">
      <dsp:nvSpPr>
        <dsp:cNvPr id="0" name=""/>
        <dsp:cNvSpPr/>
      </dsp:nvSpPr>
      <dsp:spPr>
        <a:xfrm>
          <a:off x="2507790" y="1313725"/>
          <a:ext cx="1641796" cy="65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a:t>Mute/Unmute</a:t>
          </a:r>
        </a:p>
      </dsp:txBody>
      <dsp:txXfrm>
        <a:off x="2507790" y="1313725"/>
        <a:ext cx="1641796" cy="656718"/>
      </dsp:txXfrm>
    </dsp:sp>
    <dsp:sp modelId="{0E25B28F-72DF-402C-9878-8201089FF1A7}">
      <dsp:nvSpPr>
        <dsp:cNvPr id="0" name=""/>
        <dsp:cNvSpPr/>
      </dsp:nvSpPr>
      <dsp:spPr>
        <a:xfrm>
          <a:off x="4757051" y="288"/>
          <a:ext cx="1001496" cy="1001496"/>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1B32B7-5E81-479E-B48B-71F1BC44B4B3}">
      <dsp:nvSpPr>
        <dsp:cNvPr id="0" name=""/>
        <dsp:cNvSpPr/>
      </dsp:nvSpPr>
      <dsp:spPr>
        <a:xfrm>
          <a:off x="4970485" y="213721"/>
          <a:ext cx="574628" cy="574628"/>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86ACD2F-124B-4425-95A0-0CC9E7333843}">
      <dsp:nvSpPr>
        <dsp:cNvPr id="0" name=""/>
        <dsp:cNvSpPr/>
      </dsp:nvSpPr>
      <dsp:spPr>
        <a:xfrm>
          <a:off x="4436901" y="1313725"/>
          <a:ext cx="1641796" cy="65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a:t>Chat Box</a:t>
          </a:r>
        </a:p>
      </dsp:txBody>
      <dsp:txXfrm>
        <a:off x="4436901" y="1313725"/>
        <a:ext cx="1641796" cy="656718"/>
      </dsp:txXfrm>
    </dsp:sp>
    <dsp:sp modelId="{1E599E1D-638F-48FD-9ABD-5582A5213156}">
      <dsp:nvSpPr>
        <dsp:cNvPr id="0" name=""/>
        <dsp:cNvSpPr/>
      </dsp:nvSpPr>
      <dsp:spPr>
        <a:xfrm>
          <a:off x="6686163" y="288"/>
          <a:ext cx="1001496" cy="1001496"/>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E25160-C99C-457A-8992-DC4A566B7FF0}">
      <dsp:nvSpPr>
        <dsp:cNvPr id="0" name=""/>
        <dsp:cNvSpPr/>
      </dsp:nvSpPr>
      <dsp:spPr>
        <a:xfrm>
          <a:off x="6899596" y="213721"/>
          <a:ext cx="574628" cy="574628"/>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597FDA2-0F03-48C0-9ADB-48821C9F95FC}">
      <dsp:nvSpPr>
        <dsp:cNvPr id="0" name=""/>
        <dsp:cNvSpPr/>
      </dsp:nvSpPr>
      <dsp:spPr>
        <a:xfrm>
          <a:off x="6366012" y="1313725"/>
          <a:ext cx="1641796" cy="65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a:t>Emojis and Icons</a:t>
          </a:r>
        </a:p>
      </dsp:txBody>
      <dsp:txXfrm>
        <a:off x="6366012" y="1313725"/>
        <a:ext cx="1641796" cy="656718"/>
      </dsp:txXfrm>
    </dsp:sp>
    <dsp:sp modelId="{29CB544F-DBA3-4C78-B90C-60594B9BB420}">
      <dsp:nvSpPr>
        <dsp:cNvPr id="0" name=""/>
        <dsp:cNvSpPr/>
      </dsp:nvSpPr>
      <dsp:spPr>
        <a:xfrm>
          <a:off x="8615274" y="288"/>
          <a:ext cx="1001496" cy="1001496"/>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B84B113-6451-48C9-9080-572B8D39A0F6}">
      <dsp:nvSpPr>
        <dsp:cNvPr id="0" name=""/>
        <dsp:cNvSpPr/>
      </dsp:nvSpPr>
      <dsp:spPr>
        <a:xfrm>
          <a:off x="8828708" y="213721"/>
          <a:ext cx="574628" cy="574628"/>
        </a:xfrm>
        <a:prstGeom prst="rect">
          <a:avLst/>
        </a:prstGeom>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51ACA2E-0125-44C5-8717-8C61A43D3415}">
      <dsp:nvSpPr>
        <dsp:cNvPr id="0" name=""/>
        <dsp:cNvSpPr/>
      </dsp:nvSpPr>
      <dsp:spPr>
        <a:xfrm>
          <a:off x="8295124" y="1313725"/>
          <a:ext cx="1641796" cy="65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a:t>If you need to step away</a:t>
          </a:r>
        </a:p>
      </dsp:txBody>
      <dsp:txXfrm>
        <a:off x="8295124" y="1313725"/>
        <a:ext cx="1641796" cy="656718"/>
      </dsp:txXfrm>
    </dsp:sp>
    <dsp:sp modelId="{1DE00BD6-4D5B-47F8-A111-5FF6B96780C2}">
      <dsp:nvSpPr>
        <dsp:cNvPr id="0" name=""/>
        <dsp:cNvSpPr/>
      </dsp:nvSpPr>
      <dsp:spPr>
        <a:xfrm>
          <a:off x="4757051" y="2380893"/>
          <a:ext cx="1001496" cy="1001496"/>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24D6C2-FE60-4408-8DF8-F68156E0C46C}">
      <dsp:nvSpPr>
        <dsp:cNvPr id="0" name=""/>
        <dsp:cNvSpPr/>
      </dsp:nvSpPr>
      <dsp:spPr>
        <a:xfrm>
          <a:off x="4970485" y="2594327"/>
          <a:ext cx="574628" cy="574628"/>
        </a:xfrm>
        <a:prstGeom prst="rect">
          <a:avLst/>
        </a:prstGeom>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C0F9779-13FC-4F42-B6B4-CDD940456C7F}">
      <dsp:nvSpPr>
        <dsp:cNvPr id="0" name=""/>
        <dsp:cNvSpPr/>
      </dsp:nvSpPr>
      <dsp:spPr>
        <a:xfrm>
          <a:off x="4436901" y="3694331"/>
          <a:ext cx="1641796" cy="65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a:t>Potential technical glitches </a:t>
          </a:r>
        </a:p>
      </dsp:txBody>
      <dsp:txXfrm>
        <a:off x="4436901" y="3694331"/>
        <a:ext cx="1641796" cy="6567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6392C0-FA8A-4B63-AEA0-E97AA6EC753D}">
      <dsp:nvSpPr>
        <dsp:cNvPr id="0" name=""/>
        <dsp:cNvSpPr/>
      </dsp:nvSpPr>
      <dsp:spPr>
        <a:xfrm>
          <a:off x="2795364" y="1530042"/>
          <a:ext cx="3705772" cy="3328458"/>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US" sz="3600" kern="1200" dirty="0"/>
            <a:t>APS</a:t>
          </a:r>
        </a:p>
        <a:p>
          <a:pPr marL="0" lvl="0" indent="0" algn="ctr" defTabSz="1600200">
            <a:lnSpc>
              <a:spcPct val="90000"/>
            </a:lnSpc>
            <a:spcBef>
              <a:spcPct val="0"/>
            </a:spcBef>
            <a:spcAft>
              <a:spcPct val="35000"/>
            </a:spcAft>
            <a:buNone/>
          </a:pPr>
          <a:r>
            <a:rPr lang="en-US" sz="3600" kern="1200" dirty="0"/>
            <a:t>Supervisor</a:t>
          </a:r>
        </a:p>
      </dsp:txBody>
      <dsp:txXfrm>
        <a:off x="3338062" y="2017483"/>
        <a:ext cx="2620376" cy="2353576"/>
      </dsp:txXfrm>
    </dsp:sp>
    <dsp:sp modelId="{1398AE28-7E5C-4261-BF36-21E4514C2F61}">
      <dsp:nvSpPr>
        <dsp:cNvPr id="0" name=""/>
        <dsp:cNvSpPr/>
      </dsp:nvSpPr>
      <dsp:spPr>
        <a:xfrm>
          <a:off x="2823696" y="385362"/>
          <a:ext cx="3346765" cy="150875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i="1" kern="1200" dirty="0"/>
            <a:t>Team</a:t>
          </a:r>
        </a:p>
        <a:p>
          <a:pPr marL="0" lvl="0" indent="0" algn="ctr" defTabSz="1066800">
            <a:lnSpc>
              <a:spcPct val="90000"/>
            </a:lnSpc>
            <a:spcBef>
              <a:spcPct val="0"/>
            </a:spcBef>
            <a:spcAft>
              <a:spcPct val="35000"/>
            </a:spcAft>
            <a:buNone/>
          </a:pPr>
          <a:r>
            <a:rPr lang="en-US" sz="2400" i="1" kern="1200" dirty="0"/>
            <a:t>Building</a:t>
          </a:r>
        </a:p>
      </dsp:txBody>
      <dsp:txXfrm>
        <a:off x="3313818" y="606314"/>
        <a:ext cx="2366521" cy="1066852"/>
      </dsp:txXfrm>
    </dsp:sp>
    <dsp:sp modelId="{EFBA19D2-D60B-427B-8B71-6FBC011ADCC3}">
      <dsp:nvSpPr>
        <dsp:cNvPr id="0" name=""/>
        <dsp:cNvSpPr/>
      </dsp:nvSpPr>
      <dsp:spPr>
        <a:xfrm>
          <a:off x="5897610" y="2087892"/>
          <a:ext cx="3244298" cy="1734476"/>
        </a:xfrm>
        <a:prstGeom prst="ellipse">
          <a:avLst/>
        </a:prstGeom>
        <a:solidFill>
          <a:schemeClr val="tx2">
            <a:lumMod val="20000"/>
            <a:lumOff val="80000"/>
            <a:alpha val="5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t>Onboarding New Staff</a:t>
          </a:r>
        </a:p>
      </dsp:txBody>
      <dsp:txXfrm>
        <a:off x="6372726" y="2341900"/>
        <a:ext cx="2294066" cy="1226460"/>
      </dsp:txXfrm>
    </dsp:sp>
    <dsp:sp modelId="{47BC36E7-E2C7-48ED-AE29-82C80D771788}">
      <dsp:nvSpPr>
        <dsp:cNvPr id="0" name=""/>
        <dsp:cNvSpPr/>
      </dsp:nvSpPr>
      <dsp:spPr>
        <a:xfrm>
          <a:off x="15501" y="2116496"/>
          <a:ext cx="3210081" cy="1664229"/>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i="1" kern="1200" dirty="0"/>
            <a:t>Training</a:t>
          </a:r>
        </a:p>
      </dsp:txBody>
      <dsp:txXfrm>
        <a:off x="485606" y="2360217"/>
        <a:ext cx="2269871" cy="1176787"/>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418CEF1F-6505-4D2B-BA88-AC071F44D87C}" type="datetimeFigureOut">
              <a:rPr lang="en-US" smtClean="0"/>
              <a:t>8/2/2022</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B61E9281-8975-4FC4-BB18-61396061B9F6}" type="slidenum">
              <a:rPr lang="en-US" smtClean="0"/>
              <a:t>‹#›</a:t>
            </a:fld>
            <a:endParaRPr lang="en-US"/>
          </a:p>
        </p:txBody>
      </p:sp>
    </p:spTree>
    <p:extLst>
      <p:ext uri="{BB962C8B-B14F-4D97-AF65-F5344CB8AC3E}">
        <p14:creationId xmlns:p14="http://schemas.microsoft.com/office/powerpoint/2010/main" val="262647248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663E9E0-D922-418E-8BFA-E41C87CB1E68}" type="datetimeFigureOut">
              <a:rPr lang="en-US" smtClean="0"/>
              <a:pPr/>
              <a:t>8/2/2022</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E7D2F9E-D167-4ED3-83EC-AE46EA34BEC3}" type="slidenum">
              <a:rPr lang="en-US" smtClean="0"/>
              <a:pPr/>
              <a:t>‹#›</a:t>
            </a:fld>
            <a:endParaRPr lang="en-US" dirty="0"/>
          </a:p>
        </p:txBody>
      </p:sp>
    </p:spTree>
    <p:extLst>
      <p:ext uri="{BB962C8B-B14F-4D97-AF65-F5344CB8AC3E}">
        <p14:creationId xmlns:p14="http://schemas.microsoft.com/office/powerpoint/2010/main" val="146726959"/>
      </p:ext>
    </p:extLst>
  </p:cSld>
  <p:clrMap bg1="lt1" tx1="dk1" bg2="lt2" tx2="dk2" accent1="accent1" accent2="accent2" accent3="accent3" accent4="accent4" accent5="accent5" accent6="accent6" hlink="hlink" folHlink="folHlink"/>
  <p:hf sldNum="0" hdr="0" ftr="0" dt="0"/>
  <p:notesStyle>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1600" kern="1200">
        <a:solidFill>
          <a:schemeClr val="tx1"/>
        </a:solidFill>
        <a:latin typeface="+mn-lt"/>
        <a:ea typeface="+mn-ea"/>
        <a:cs typeface="+mn-cs"/>
      </a:defRPr>
    </a:lvl2pPr>
    <a:lvl3pPr marL="1219170" algn="l" defTabSz="1219170" rtl="0" eaLnBrk="1" latinLnBrk="0" hangingPunct="1">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246949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a:t>
            </a:r>
          </a:p>
        </p:txBody>
      </p:sp>
    </p:spTree>
    <p:extLst>
      <p:ext uri="{BB962C8B-B14F-4D97-AF65-F5344CB8AC3E}">
        <p14:creationId xmlns:p14="http://schemas.microsoft.com/office/powerpoint/2010/main" val="41025793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stock</a:t>
            </a:r>
          </a:p>
        </p:txBody>
      </p:sp>
    </p:spTree>
    <p:extLst>
      <p:ext uri="{BB962C8B-B14F-4D97-AF65-F5344CB8AC3E}">
        <p14:creationId xmlns:p14="http://schemas.microsoft.com/office/powerpoint/2010/main" val="16145182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stock</a:t>
            </a:r>
          </a:p>
        </p:txBody>
      </p:sp>
    </p:spTree>
    <p:extLst>
      <p:ext uri="{BB962C8B-B14F-4D97-AF65-F5344CB8AC3E}">
        <p14:creationId xmlns:p14="http://schemas.microsoft.com/office/powerpoint/2010/main" val="41873114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969758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964027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a:t>
            </a:r>
          </a:p>
        </p:txBody>
      </p:sp>
    </p:spTree>
    <p:extLst>
      <p:ext uri="{BB962C8B-B14F-4D97-AF65-F5344CB8AC3E}">
        <p14:creationId xmlns:p14="http://schemas.microsoft.com/office/powerpoint/2010/main" val="19547152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308942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793485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974484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43222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882130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765029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252035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442323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780354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956131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843483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686840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971381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468265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89315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317689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407074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200086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201402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096540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968871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534893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466243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882043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340036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10060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800211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98143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15115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659737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979668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439639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47981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2131939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3.xml"/><Relationship Id="rId7" Type="http://schemas.openxmlformats.org/officeDocument/2006/relationships/image" Target="../media/image3.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descr="Logo Department of Economic Security"/>
          <p:cNvPicPr/>
          <p:nvPr userDrawn="1"/>
        </p:nvPicPr>
        <p:blipFill>
          <a:blip r:embed="rId5" cstate="print">
            <a:extLst>
              <a:ext uri="{28A0092B-C50C-407E-A947-70E740481C1C}">
                <a14:useLocalDpi xmlns:a14="http://schemas.microsoft.com/office/drawing/2010/main" val="0"/>
              </a:ext>
            </a:extLst>
          </a:blip>
          <a:stretch>
            <a:fillRect/>
          </a:stretch>
        </p:blipFill>
        <p:spPr>
          <a:xfrm>
            <a:off x="5375701" y="4191000"/>
            <a:ext cx="6301931" cy="1631197"/>
          </a:xfrm>
          <a:prstGeom prst="rect">
            <a:avLst/>
          </a:prstGeom>
        </p:spPr>
      </p:pic>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75685" y="2242035"/>
            <a:ext cx="3104091" cy="3104091"/>
          </a:xfrm>
          <a:prstGeom prst="rect">
            <a:avLst/>
          </a:prstGeom>
        </p:spPr>
      </p:pic>
      <p:sp>
        <p:nvSpPr>
          <p:cNvPr id="18" name="Title 2"/>
          <p:cNvSpPr>
            <a:spLocks noGrp="1"/>
          </p:cNvSpPr>
          <p:nvPr>
            <p:ph type="title"/>
            <p:custDataLst>
              <p:tags r:id="rId1"/>
            </p:custDataLst>
          </p:nvPr>
        </p:nvSpPr>
        <p:spPr>
          <a:xfrm>
            <a:off x="533400" y="365125"/>
            <a:ext cx="10515600" cy="549275"/>
          </a:xfrm>
          <a:prstGeom prst="rect">
            <a:avLst/>
          </a:prstGeom>
        </p:spPr>
        <p:txBody>
          <a:bodyPr anchor="b">
            <a:noAutofit/>
          </a:bodyPr>
          <a:lstStyle>
            <a:lvl1pPr algn="l">
              <a:defRPr sz="3200">
                <a:solidFill>
                  <a:schemeClr val="tx1">
                    <a:lumMod val="50000"/>
                    <a:lumOff val="50000"/>
                  </a:schemeClr>
                </a:solidFill>
              </a:defRPr>
            </a:lvl1pPr>
          </a:lstStyle>
          <a:p>
            <a:r>
              <a:rPr lang="en-US" dirty="0"/>
              <a:t>Click to edit Master title style</a:t>
            </a:r>
          </a:p>
        </p:txBody>
      </p:sp>
      <p:sp>
        <p:nvSpPr>
          <p:cNvPr id="19" name="Text Placeholder 4"/>
          <p:cNvSpPr>
            <a:spLocks noGrp="1"/>
          </p:cNvSpPr>
          <p:nvPr>
            <p:ph type="body" sz="quarter" idx="10" hasCustomPrompt="1"/>
            <p:custDataLst>
              <p:tags r:id="rId2"/>
            </p:custDataLst>
          </p:nvPr>
        </p:nvSpPr>
        <p:spPr>
          <a:xfrm>
            <a:off x="533400" y="914400"/>
            <a:ext cx="10515600" cy="381000"/>
          </a:xfrm>
          <a:prstGeom prst="rect">
            <a:avLst/>
          </a:prstGeom>
        </p:spPr>
        <p:txBody>
          <a:bodyPr anchor="b"/>
          <a:lstStyle>
            <a:lvl1pPr marL="0" indent="0">
              <a:buNone/>
              <a:defRPr sz="2800">
                <a:solidFill>
                  <a:schemeClr val="bg1">
                    <a:lumMod val="75000"/>
                  </a:schemeClr>
                </a:solidFill>
              </a:defRPr>
            </a:lvl1pPr>
            <a:lvl2pPr marL="609585" indent="0">
              <a:buNone/>
              <a:defRPr sz="2800">
                <a:solidFill>
                  <a:schemeClr val="bg1">
                    <a:lumMod val="75000"/>
                  </a:schemeClr>
                </a:solidFill>
              </a:defRPr>
            </a:lvl2pPr>
            <a:lvl3pPr marL="1219170" indent="0">
              <a:buNone/>
              <a:defRPr sz="2800">
                <a:solidFill>
                  <a:schemeClr val="bg1">
                    <a:lumMod val="75000"/>
                  </a:schemeClr>
                </a:solidFill>
              </a:defRPr>
            </a:lvl3pPr>
            <a:lvl4pPr marL="1828755" indent="0">
              <a:buNone/>
              <a:defRPr sz="2800">
                <a:solidFill>
                  <a:schemeClr val="bg1">
                    <a:lumMod val="75000"/>
                  </a:schemeClr>
                </a:solidFill>
              </a:defRPr>
            </a:lvl4pPr>
            <a:lvl5pPr marL="2438339" indent="0">
              <a:buNone/>
              <a:defRPr sz="2800">
                <a:solidFill>
                  <a:schemeClr val="bg1">
                    <a:lumMod val="75000"/>
                  </a:schemeClr>
                </a:solidFill>
              </a:defRPr>
            </a:lvl5pPr>
          </a:lstStyle>
          <a:p>
            <a:pPr lvl="0"/>
            <a:r>
              <a:rPr lang="en-US" dirty="0"/>
              <a:t>Click to edit Subheading</a:t>
            </a:r>
          </a:p>
        </p:txBody>
      </p:sp>
      <p:grpSp>
        <p:nvGrpSpPr>
          <p:cNvPr id="6" name="Group 5"/>
          <p:cNvGrpSpPr/>
          <p:nvPr userDrawn="1"/>
        </p:nvGrpSpPr>
        <p:grpSpPr>
          <a:xfrm>
            <a:off x="-33130" y="6292762"/>
            <a:ext cx="12249810" cy="592622"/>
            <a:chOff x="-33130" y="6292762"/>
            <a:chExt cx="12249810" cy="592622"/>
          </a:xfrm>
        </p:grpSpPr>
        <p:grpSp>
          <p:nvGrpSpPr>
            <p:cNvPr id="7" name="Group 6"/>
            <p:cNvGrpSpPr/>
            <p:nvPr userDrawn="1"/>
          </p:nvGrpSpPr>
          <p:grpSpPr>
            <a:xfrm>
              <a:off x="4079776" y="6292762"/>
              <a:ext cx="8136904" cy="592622"/>
              <a:chOff x="4079776" y="6292762"/>
              <a:chExt cx="8136904" cy="592622"/>
            </a:xfrm>
          </p:grpSpPr>
          <p:pic>
            <p:nvPicPr>
              <p:cNvPr id="9" name="Picture 2"/>
              <p:cNvPicPr>
                <a:picLocks noChangeAspect="1" noChangeArrowheads="1"/>
              </p:cNvPicPr>
              <p:nvPr/>
            </p:nvPicPr>
            <p:blipFill rotWithShape="1">
              <a:blip r:embed="rId7" cstate="print">
                <a:duotone>
                  <a:schemeClr val="accent1">
                    <a:shade val="45000"/>
                    <a:satMod val="135000"/>
                  </a:schemeClr>
                  <a:prstClr val="white"/>
                </a:duotone>
              </a:blip>
              <a:srcRect l="33142" r="13316"/>
              <a:stretch/>
            </p:blipFill>
            <p:spPr bwMode="auto">
              <a:xfrm>
                <a:off x="6298147" y="6292763"/>
                <a:ext cx="4114693" cy="592621"/>
              </a:xfrm>
              <a:prstGeom prst="rect">
                <a:avLst/>
              </a:prstGeom>
              <a:noFill/>
              <a:ln w="9525">
                <a:noFill/>
                <a:miter lim="800000"/>
                <a:headEnd/>
                <a:tailEnd/>
              </a:ln>
            </p:spPr>
          </p:pic>
          <p:pic>
            <p:nvPicPr>
              <p:cNvPr id="10" name="Picture 2"/>
              <p:cNvPicPr>
                <a:picLocks noChangeAspect="1" noChangeArrowheads="1"/>
              </p:cNvPicPr>
              <p:nvPr/>
            </p:nvPicPr>
            <p:blipFill rotWithShape="1">
              <a:blip r:embed="rId7" cstate="print">
                <a:duotone>
                  <a:schemeClr val="accent1">
                    <a:shade val="45000"/>
                    <a:satMod val="135000"/>
                  </a:schemeClr>
                  <a:prstClr val="white"/>
                </a:duotone>
              </a:blip>
              <a:srcRect l="76059"/>
              <a:stretch/>
            </p:blipFill>
            <p:spPr bwMode="auto">
              <a:xfrm>
                <a:off x="10376809" y="6292763"/>
                <a:ext cx="1839871" cy="592620"/>
              </a:xfrm>
              <a:prstGeom prst="rect">
                <a:avLst/>
              </a:prstGeom>
              <a:noFill/>
              <a:ln w="9525">
                <a:noFill/>
                <a:miter lim="800000"/>
                <a:headEnd/>
                <a:tailEnd/>
              </a:ln>
            </p:spPr>
          </p:pic>
          <p:pic>
            <p:nvPicPr>
              <p:cNvPr id="12" name="Picture 2"/>
              <p:cNvPicPr>
                <a:picLocks noChangeAspect="1" noChangeArrowheads="1"/>
              </p:cNvPicPr>
              <p:nvPr/>
            </p:nvPicPr>
            <p:blipFill rotWithShape="1">
              <a:blip r:embed="rId7" cstate="print">
                <a:duotone>
                  <a:schemeClr val="accent1">
                    <a:shade val="45000"/>
                    <a:satMod val="135000"/>
                  </a:schemeClr>
                  <a:prstClr val="white"/>
                </a:duotone>
              </a:blip>
              <a:srcRect l="33142" r="13316"/>
              <a:stretch/>
            </p:blipFill>
            <p:spPr bwMode="auto">
              <a:xfrm>
                <a:off x="4079776" y="6292762"/>
                <a:ext cx="4114693" cy="592621"/>
              </a:xfrm>
              <a:prstGeom prst="rect">
                <a:avLst/>
              </a:prstGeom>
              <a:noFill/>
              <a:ln w="9525">
                <a:noFill/>
                <a:miter lim="800000"/>
                <a:headEnd/>
                <a:tailEnd/>
              </a:ln>
            </p:spPr>
          </p:pic>
        </p:grpSp>
        <p:pic>
          <p:nvPicPr>
            <p:cNvPr id="8" name="Picture 2"/>
            <p:cNvPicPr>
              <a:picLocks noChangeAspect="1" noChangeArrowheads="1"/>
            </p:cNvPicPr>
            <p:nvPr userDrawn="1"/>
          </p:nvPicPr>
          <p:blipFill rotWithShape="1">
            <a:blip r:embed="rId7" cstate="print">
              <a:duotone>
                <a:schemeClr val="accent1">
                  <a:shade val="45000"/>
                  <a:satMod val="135000"/>
                </a:schemeClr>
                <a:prstClr val="white"/>
              </a:duotone>
            </a:blip>
            <a:srcRect l="33142" r="13316"/>
            <a:stretch/>
          </p:blipFill>
          <p:spPr bwMode="auto">
            <a:xfrm>
              <a:off x="-33130" y="6292762"/>
              <a:ext cx="4114693" cy="592621"/>
            </a:xfrm>
            <a:prstGeom prst="rect">
              <a:avLst/>
            </a:prstGeom>
            <a:noFill/>
            <a:ln w="9525">
              <a:noFill/>
              <a:miter lim="800000"/>
              <a:headEnd/>
              <a:tailEnd/>
            </a:ln>
          </p:spPr>
        </p:pic>
      </p:grpSp>
      <p:sp>
        <p:nvSpPr>
          <p:cNvPr id="13" name="TextBox 12"/>
          <p:cNvSpPr txBox="1"/>
          <p:nvPr userDrawn="1">
            <p:custDataLst>
              <p:tags r:id="rId3"/>
            </p:custDataLst>
          </p:nvPr>
        </p:nvSpPr>
        <p:spPr>
          <a:xfrm>
            <a:off x="152400" y="6358239"/>
            <a:ext cx="7239000" cy="276999"/>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1200" dirty="0">
                <a:solidFill>
                  <a:schemeClr val="bg1"/>
                </a:solidFill>
              </a:rPr>
              <a:t>DAAS – Division of Aging and Adult </a:t>
            </a:r>
            <a:r>
              <a:rPr lang="en-US" sz="1200" baseline="0" dirty="0">
                <a:solidFill>
                  <a:schemeClr val="bg1"/>
                </a:solidFill>
              </a:rPr>
              <a:t>Services			</a:t>
            </a:r>
            <a:endParaRPr lang="en-US" sz="2400" dirty="0">
              <a:solidFill>
                <a:schemeClr val="bg1"/>
              </a:solidFill>
            </a:endParaRPr>
          </a:p>
        </p:txBody>
      </p:sp>
      <p:pic>
        <p:nvPicPr>
          <p:cNvPr id="14" name="Picture 8"/>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0" y="5443"/>
            <a:ext cx="12177152" cy="6852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9022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A09CA10-BE19-45C9-8D85-8C3E6A04276F}" type="datetimeFigureOut">
              <a:rPr lang="en-US" smtClean="0"/>
              <a:t>8/2/2022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C90988-DD9D-4A0A-9324-EDFAB1CF0F62}" type="slidenum">
              <a:rPr lang="en-US" smtClean="0"/>
              <a:t>‹#›</a:t>
            </a:fld>
            <a:endParaRPr lang="en-US"/>
          </a:p>
        </p:txBody>
      </p:sp>
    </p:spTree>
    <p:extLst>
      <p:ext uri="{BB962C8B-B14F-4D97-AF65-F5344CB8AC3E}">
        <p14:creationId xmlns:p14="http://schemas.microsoft.com/office/powerpoint/2010/main" val="369329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09CA10-BE19-45C9-8D85-8C3E6A04276F}" type="datetimeFigureOut">
              <a:rPr lang="en-US" smtClean="0"/>
              <a:t>8/2/2022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C90988-DD9D-4A0A-9324-EDFAB1CF0F62}" type="slidenum">
              <a:rPr lang="en-US" smtClean="0"/>
              <a:t>‹#›</a:t>
            </a:fld>
            <a:endParaRPr lang="en-US"/>
          </a:p>
        </p:txBody>
      </p:sp>
    </p:spTree>
    <p:extLst>
      <p:ext uri="{BB962C8B-B14F-4D97-AF65-F5344CB8AC3E}">
        <p14:creationId xmlns:p14="http://schemas.microsoft.com/office/powerpoint/2010/main" val="41409816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A09CA10-BE19-45C9-8D85-8C3E6A04276F}" type="datetimeFigureOut">
              <a:rPr lang="en-US" smtClean="0"/>
              <a:t>8/2/2022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C90988-DD9D-4A0A-9324-EDFAB1CF0F62}" type="slidenum">
              <a:rPr lang="en-US" smtClean="0"/>
              <a:t>‹#›</a:t>
            </a:fld>
            <a:endParaRPr lang="en-US"/>
          </a:p>
        </p:txBody>
      </p:sp>
    </p:spTree>
    <p:extLst>
      <p:ext uri="{BB962C8B-B14F-4D97-AF65-F5344CB8AC3E}">
        <p14:creationId xmlns:p14="http://schemas.microsoft.com/office/powerpoint/2010/main" val="2269554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A09CA10-BE19-45C9-8D85-8C3E6A04276F}" type="datetimeFigureOut">
              <a:rPr lang="en-US" smtClean="0"/>
              <a:t>8/2/2022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C90988-DD9D-4A0A-9324-EDFAB1CF0F62}" type="slidenum">
              <a:rPr lang="en-US" smtClean="0"/>
              <a:t>‹#›</a:t>
            </a:fld>
            <a:endParaRPr lang="en-US"/>
          </a:p>
        </p:txBody>
      </p:sp>
    </p:spTree>
    <p:extLst>
      <p:ext uri="{BB962C8B-B14F-4D97-AF65-F5344CB8AC3E}">
        <p14:creationId xmlns:p14="http://schemas.microsoft.com/office/powerpoint/2010/main" val="14958905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09CA10-BE19-45C9-8D85-8C3E6A04276F}" type="datetimeFigureOut">
              <a:rPr lang="en-US" smtClean="0"/>
              <a:t>8/2/2022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C90988-DD9D-4A0A-9324-EDFAB1CF0F62}" type="slidenum">
              <a:rPr lang="en-US" smtClean="0"/>
              <a:t>‹#›</a:t>
            </a:fld>
            <a:endParaRPr lang="en-US"/>
          </a:p>
        </p:txBody>
      </p:sp>
    </p:spTree>
    <p:extLst>
      <p:ext uri="{BB962C8B-B14F-4D97-AF65-F5344CB8AC3E}">
        <p14:creationId xmlns:p14="http://schemas.microsoft.com/office/powerpoint/2010/main" val="24588143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09CA10-BE19-45C9-8D85-8C3E6A04276F}" type="datetimeFigureOut">
              <a:rPr lang="en-US" smtClean="0"/>
              <a:t>8/2/2022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C90988-DD9D-4A0A-9324-EDFAB1CF0F62}" type="slidenum">
              <a:rPr lang="en-US" smtClean="0"/>
              <a:t>‹#›</a:t>
            </a:fld>
            <a:endParaRPr lang="en-US"/>
          </a:p>
        </p:txBody>
      </p:sp>
    </p:spTree>
    <p:extLst>
      <p:ext uri="{BB962C8B-B14F-4D97-AF65-F5344CB8AC3E}">
        <p14:creationId xmlns:p14="http://schemas.microsoft.com/office/powerpoint/2010/main" val="32649994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975946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7593A-AB23-4752-8AA9-5A35299E5415}"/>
              </a:ext>
            </a:extLst>
          </p:cNvPr>
          <p:cNvSpPr>
            <a:spLocks noGrp="1"/>
          </p:cNvSpPr>
          <p:nvPr>
            <p:ph type="title"/>
          </p:nvPr>
        </p:nvSpPr>
        <p:spPr>
          <a:xfrm>
            <a:off x="838200" y="365125"/>
            <a:ext cx="10515600" cy="625475"/>
          </a:xfrm>
          <a:prstGeom prst="rect">
            <a:avLst/>
          </a:prstGeom>
        </p:spPr>
        <p:txBody>
          <a:bodyPr/>
          <a:lstStyle>
            <a:lvl1pPr>
              <a:defRPr sz="3200"/>
            </a:lvl1pPr>
          </a:lstStyle>
          <a:p>
            <a:r>
              <a:rPr lang="en-US" dirty="0"/>
              <a:t>Click to edit Master title style</a:t>
            </a:r>
          </a:p>
        </p:txBody>
      </p:sp>
      <p:sp>
        <p:nvSpPr>
          <p:cNvPr id="3" name="Content Placeholder 3">
            <a:extLst>
              <a:ext uri="{FF2B5EF4-FFF2-40B4-BE49-F238E27FC236}">
                <a16:creationId xmlns:a16="http://schemas.microsoft.com/office/drawing/2014/main" id="{BBE70772-06CB-483E-88B8-898D884A13A9}"/>
              </a:ext>
            </a:extLst>
          </p:cNvPr>
          <p:cNvSpPr>
            <a:spLocks noGrp="1"/>
          </p:cNvSpPr>
          <p:nvPr>
            <p:ph sz="quarter" idx="11"/>
          </p:nvPr>
        </p:nvSpPr>
        <p:spPr>
          <a:xfrm>
            <a:off x="838200" y="1600199"/>
            <a:ext cx="10515600" cy="4892675"/>
          </a:xfrm>
          <a:prstGeom prst="rect">
            <a:avLst/>
          </a:prstGeom>
        </p:spPr>
        <p:txBody>
          <a:bodyPr/>
          <a:lstStyle>
            <a:lvl1pPr>
              <a:defRPr sz="3200"/>
            </a:lvl1pPr>
            <a:lvl2pPr>
              <a:defRPr sz="2800"/>
            </a:lvl2pPr>
            <a:lvl3pPr>
              <a:defRPr sz="2400"/>
            </a:lvl3pPr>
            <a:lvl4pPr>
              <a:defRPr sz="2400"/>
            </a:lvl4pPr>
            <a:lvl5pPr>
              <a:defRPr sz="2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45755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18058-BB2D-4B68-9A3D-69BA5F834CDF}"/>
              </a:ext>
            </a:extLst>
          </p:cNvPr>
          <p:cNvSpPr>
            <a:spLocks noGrp="1"/>
          </p:cNvSpPr>
          <p:nvPr>
            <p:ph type="title"/>
          </p:nvPr>
        </p:nvSpPr>
        <p:spPr>
          <a:xfrm>
            <a:off x="838200" y="365125"/>
            <a:ext cx="10515600" cy="625475"/>
          </a:xfrm>
          <a:prstGeom prst="rect">
            <a:avLst/>
          </a:prstGeom>
        </p:spPr>
        <p:txBody>
          <a:bodyPr/>
          <a:lstStyle>
            <a:lvl1pPr>
              <a:defRPr sz="3200"/>
            </a:lvl1pPr>
          </a:lstStyle>
          <a:p>
            <a:r>
              <a:rPr lang="en-US" dirty="0"/>
              <a:t>Click to edit Master title style</a:t>
            </a:r>
          </a:p>
        </p:txBody>
      </p:sp>
      <p:sp>
        <p:nvSpPr>
          <p:cNvPr id="5" name="Content Placeholder 3">
            <a:extLst>
              <a:ext uri="{FF2B5EF4-FFF2-40B4-BE49-F238E27FC236}">
                <a16:creationId xmlns:a16="http://schemas.microsoft.com/office/drawing/2014/main" id="{4B7C687C-2377-4099-B776-327A551F5A2A}"/>
              </a:ext>
            </a:extLst>
          </p:cNvPr>
          <p:cNvSpPr>
            <a:spLocks noGrp="1"/>
          </p:cNvSpPr>
          <p:nvPr>
            <p:ph sz="quarter" idx="11"/>
          </p:nvPr>
        </p:nvSpPr>
        <p:spPr>
          <a:xfrm>
            <a:off x="457200" y="1600199"/>
            <a:ext cx="5410200" cy="4892675"/>
          </a:xfrm>
          <a:prstGeom prst="rect">
            <a:avLst/>
          </a:prstGeom>
        </p:spPr>
        <p:txBody>
          <a:bodyPr/>
          <a:lstStyle>
            <a:lvl1pPr>
              <a:defRPr sz="3200"/>
            </a:lvl1pPr>
            <a:lvl2pPr>
              <a:defRPr sz="2800"/>
            </a:lvl2pPr>
            <a:lvl3pPr>
              <a:defRPr sz="2400"/>
            </a:lvl3pPr>
            <a:lvl4pPr>
              <a:defRPr sz="2400"/>
            </a:lvl4pPr>
            <a:lvl5pPr>
              <a:defRPr sz="2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3">
            <a:extLst>
              <a:ext uri="{FF2B5EF4-FFF2-40B4-BE49-F238E27FC236}">
                <a16:creationId xmlns:a16="http://schemas.microsoft.com/office/drawing/2014/main" id="{A45837A0-3CBD-4FAA-9245-2E0AECB223A8}"/>
              </a:ext>
            </a:extLst>
          </p:cNvPr>
          <p:cNvSpPr>
            <a:spLocks noGrp="1"/>
          </p:cNvSpPr>
          <p:nvPr>
            <p:ph sz="quarter" idx="12"/>
          </p:nvPr>
        </p:nvSpPr>
        <p:spPr>
          <a:xfrm>
            <a:off x="6400800" y="1600198"/>
            <a:ext cx="5410200" cy="4892675"/>
          </a:xfrm>
          <a:prstGeom prst="rect">
            <a:avLst/>
          </a:prstGeom>
        </p:spPr>
        <p:txBody>
          <a:bodyPr/>
          <a:lstStyle>
            <a:lvl1pPr>
              <a:defRPr sz="3200"/>
            </a:lvl1pPr>
            <a:lvl2pPr>
              <a:defRPr sz="2800"/>
            </a:lvl2pPr>
            <a:lvl3pPr>
              <a:defRPr sz="2400"/>
            </a:lvl3pPr>
            <a:lvl4pPr>
              <a:defRPr sz="2400"/>
            </a:lvl4pPr>
            <a:lvl5pPr>
              <a:defRPr sz="2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341997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C94CC-2970-44F1-B829-CCF74422B96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2B45FC6-6F43-4E9B-9B01-3576C87FA06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1B99A5D-BA6B-448A-8C3D-782EB33ED7F0}"/>
              </a:ext>
            </a:extLst>
          </p:cNvPr>
          <p:cNvSpPr>
            <a:spLocks noGrp="1"/>
          </p:cNvSpPr>
          <p:nvPr>
            <p:ph type="dt" sz="half" idx="10"/>
          </p:nvPr>
        </p:nvSpPr>
        <p:spPr>
          <a:xfrm>
            <a:off x="838200" y="6356350"/>
            <a:ext cx="2743200" cy="365125"/>
          </a:xfrm>
          <a:prstGeom prst="rect">
            <a:avLst/>
          </a:prstGeom>
        </p:spPr>
        <p:txBody>
          <a:bodyPr/>
          <a:lstStyle/>
          <a:p>
            <a:fld id="{64BE2FCC-0FB1-4C5C-9FA8-B6B757960B5F}" type="datetimeFigureOut">
              <a:rPr lang="en-US" smtClean="0"/>
              <a:t>8/2/2022</a:t>
            </a:fld>
            <a:endParaRPr lang="en-US" dirty="0"/>
          </a:p>
        </p:txBody>
      </p:sp>
      <p:sp>
        <p:nvSpPr>
          <p:cNvPr id="5" name="Footer Placeholder 4">
            <a:extLst>
              <a:ext uri="{FF2B5EF4-FFF2-40B4-BE49-F238E27FC236}">
                <a16:creationId xmlns:a16="http://schemas.microsoft.com/office/drawing/2014/main" id="{739FE659-8866-440B-8D1C-607A5A627781}"/>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E09EE625-8759-41DF-B5A0-01CAB8E911AD}"/>
              </a:ext>
            </a:extLst>
          </p:cNvPr>
          <p:cNvSpPr>
            <a:spLocks noGrp="1"/>
          </p:cNvSpPr>
          <p:nvPr>
            <p:ph type="sldNum" sz="quarter" idx="12"/>
          </p:nvPr>
        </p:nvSpPr>
        <p:spPr>
          <a:xfrm>
            <a:off x="8610600" y="6356350"/>
            <a:ext cx="2743200" cy="365125"/>
          </a:xfrm>
          <a:prstGeom prst="rect">
            <a:avLst/>
          </a:prstGeom>
        </p:spPr>
        <p:txBody>
          <a:bodyPr/>
          <a:lstStyle/>
          <a:p>
            <a:fld id="{1125D7C1-BA9B-44CF-B567-B7931FF861AF}" type="slidenum">
              <a:rPr lang="en-US" smtClean="0"/>
              <a:t>‹#›</a:t>
            </a:fld>
            <a:endParaRPr lang="en-US" dirty="0"/>
          </a:p>
        </p:txBody>
      </p:sp>
    </p:spTree>
    <p:extLst>
      <p:ext uri="{BB962C8B-B14F-4D97-AF65-F5344CB8AC3E}">
        <p14:creationId xmlns:p14="http://schemas.microsoft.com/office/powerpoint/2010/main" val="1813804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2"/>
          <p:cNvSpPr>
            <a:spLocks noGrp="1"/>
          </p:cNvSpPr>
          <p:nvPr>
            <p:ph type="title" hasCustomPrompt="1"/>
            <p:custDataLst>
              <p:tags r:id="rId1"/>
            </p:custDataLst>
          </p:nvPr>
        </p:nvSpPr>
        <p:spPr>
          <a:xfrm>
            <a:off x="533400" y="365125"/>
            <a:ext cx="10515600" cy="549275"/>
          </a:xfrm>
          <a:prstGeom prst="rect">
            <a:avLst/>
          </a:prstGeom>
        </p:spPr>
        <p:txBody>
          <a:bodyPr anchor="b">
            <a:noAutofit/>
          </a:bodyPr>
          <a:lstStyle>
            <a:lvl1pPr algn="l">
              <a:defRPr sz="3200">
                <a:solidFill>
                  <a:schemeClr val="tx1">
                    <a:lumMod val="50000"/>
                    <a:lumOff val="50000"/>
                  </a:schemeClr>
                </a:solidFill>
              </a:defRPr>
            </a:lvl1pPr>
          </a:lstStyle>
          <a:p>
            <a:r>
              <a:rPr lang="en-US" dirty="0"/>
              <a:t>Onboarding New Staff</a:t>
            </a:r>
          </a:p>
        </p:txBody>
      </p:sp>
      <p:sp>
        <p:nvSpPr>
          <p:cNvPr id="5" name="Text Placeholder 4"/>
          <p:cNvSpPr>
            <a:spLocks noGrp="1"/>
          </p:cNvSpPr>
          <p:nvPr>
            <p:ph type="body" sz="quarter" idx="10" hasCustomPrompt="1"/>
            <p:custDataLst>
              <p:tags r:id="rId2"/>
            </p:custDataLst>
          </p:nvPr>
        </p:nvSpPr>
        <p:spPr>
          <a:xfrm>
            <a:off x="533400" y="914400"/>
            <a:ext cx="10515600" cy="381000"/>
          </a:xfrm>
          <a:prstGeom prst="rect">
            <a:avLst/>
          </a:prstGeom>
        </p:spPr>
        <p:txBody>
          <a:bodyPr anchor="b"/>
          <a:lstStyle>
            <a:lvl1pPr marL="0" indent="0">
              <a:buNone/>
              <a:defRPr sz="2800">
                <a:solidFill>
                  <a:schemeClr val="bg1">
                    <a:lumMod val="75000"/>
                  </a:schemeClr>
                </a:solidFill>
              </a:defRPr>
            </a:lvl1pPr>
            <a:lvl2pPr marL="609585" indent="0">
              <a:buNone/>
              <a:defRPr sz="2800">
                <a:solidFill>
                  <a:schemeClr val="bg1">
                    <a:lumMod val="75000"/>
                  </a:schemeClr>
                </a:solidFill>
              </a:defRPr>
            </a:lvl2pPr>
            <a:lvl3pPr marL="1219170" indent="0">
              <a:buNone/>
              <a:defRPr sz="2800">
                <a:solidFill>
                  <a:schemeClr val="bg1">
                    <a:lumMod val="75000"/>
                  </a:schemeClr>
                </a:solidFill>
              </a:defRPr>
            </a:lvl3pPr>
            <a:lvl4pPr marL="1828755" indent="0">
              <a:buNone/>
              <a:defRPr sz="2800">
                <a:solidFill>
                  <a:schemeClr val="bg1">
                    <a:lumMod val="75000"/>
                  </a:schemeClr>
                </a:solidFill>
              </a:defRPr>
            </a:lvl4pPr>
            <a:lvl5pPr marL="2438339" indent="0">
              <a:buNone/>
              <a:defRPr sz="2800">
                <a:solidFill>
                  <a:schemeClr val="bg1">
                    <a:lumMod val="75000"/>
                  </a:schemeClr>
                </a:solidFill>
              </a:defRPr>
            </a:lvl5pPr>
          </a:lstStyle>
          <a:p>
            <a:pPr lvl="0"/>
            <a:r>
              <a:rPr lang="en-US" dirty="0"/>
              <a:t>Click to edit Subheading</a:t>
            </a:r>
          </a:p>
        </p:txBody>
      </p:sp>
      <p:sp>
        <p:nvSpPr>
          <p:cNvPr id="4" name="Content Placeholder 3"/>
          <p:cNvSpPr>
            <a:spLocks noGrp="1"/>
          </p:cNvSpPr>
          <p:nvPr>
            <p:ph sz="quarter" idx="11"/>
            <p:custDataLst>
              <p:tags r:id="rId3"/>
            </p:custDataLst>
          </p:nvPr>
        </p:nvSpPr>
        <p:spPr>
          <a:xfrm>
            <a:off x="533400" y="1600200"/>
            <a:ext cx="10515600" cy="4267200"/>
          </a:xfrm>
          <a:prstGeom prst="rect">
            <a:avLst/>
          </a:prstGeom>
        </p:spPr>
        <p:txBody>
          <a:bodyPr/>
          <a:lstStyle>
            <a:lvl1pPr>
              <a:defRPr sz="3200"/>
            </a:lvl1pPr>
            <a:lvl2pPr>
              <a:defRPr sz="28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3F554-BDB4-4F08-9CC5-55D2724FC9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9FD9FD-E3EC-4EC6-ABC1-1211C207D71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632641-59E6-481A-86B7-6A34D5CE5C04}"/>
              </a:ext>
            </a:extLst>
          </p:cNvPr>
          <p:cNvSpPr>
            <a:spLocks noGrp="1"/>
          </p:cNvSpPr>
          <p:nvPr>
            <p:ph type="dt" sz="half" idx="10"/>
          </p:nvPr>
        </p:nvSpPr>
        <p:spPr>
          <a:xfrm>
            <a:off x="838200" y="6356350"/>
            <a:ext cx="2743200" cy="365125"/>
          </a:xfrm>
          <a:prstGeom prst="rect">
            <a:avLst/>
          </a:prstGeom>
        </p:spPr>
        <p:txBody>
          <a:bodyPr/>
          <a:lstStyle/>
          <a:p>
            <a:fld id="{64BE2FCC-0FB1-4C5C-9FA8-B6B757960B5F}" type="datetimeFigureOut">
              <a:rPr lang="en-US" smtClean="0"/>
              <a:t>8/2/2022</a:t>
            </a:fld>
            <a:endParaRPr lang="en-US" dirty="0"/>
          </a:p>
        </p:txBody>
      </p:sp>
      <p:sp>
        <p:nvSpPr>
          <p:cNvPr id="5" name="Footer Placeholder 4">
            <a:extLst>
              <a:ext uri="{FF2B5EF4-FFF2-40B4-BE49-F238E27FC236}">
                <a16:creationId xmlns:a16="http://schemas.microsoft.com/office/drawing/2014/main" id="{64E708B8-F829-49C5-AD54-0307F651613F}"/>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D6C87358-F1C6-49C9-9ADD-F5E54CDE6C4E}"/>
              </a:ext>
            </a:extLst>
          </p:cNvPr>
          <p:cNvSpPr>
            <a:spLocks noGrp="1"/>
          </p:cNvSpPr>
          <p:nvPr>
            <p:ph type="sldNum" sz="quarter" idx="12"/>
          </p:nvPr>
        </p:nvSpPr>
        <p:spPr>
          <a:xfrm>
            <a:off x="8610600" y="6356350"/>
            <a:ext cx="2743200" cy="365125"/>
          </a:xfrm>
          <a:prstGeom prst="rect">
            <a:avLst/>
          </a:prstGeom>
        </p:spPr>
        <p:txBody>
          <a:bodyPr/>
          <a:lstStyle/>
          <a:p>
            <a:fld id="{1125D7C1-BA9B-44CF-B567-B7931FF861AF}" type="slidenum">
              <a:rPr lang="en-US" smtClean="0"/>
              <a:t>‹#›</a:t>
            </a:fld>
            <a:endParaRPr lang="en-US" dirty="0"/>
          </a:p>
        </p:txBody>
      </p:sp>
    </p:spTree>
    <p:extLst>
      <p:ext uri="{BB962C8B-B14F-4D97-AF65-F5344CB8AC3E}">
        <p14:creationId xmlns:p14="http://schemas.microsoft.com/office/powerpoint/2010/main" val="25000744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C50A7-08ED-425B-9D38-E3545E63F1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8126B97-8856-484A-9314-3D8ADFC860D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897A522-6325-4D3B-9F16-ECCA8CEE4588}"/>
              </a:ext>
            </a:extLst>
          </p:cNvPr>
          <p:cNvSpPr>
            <a:spLocks noGrp="1"/>
          </p:cNvSpPr>
          <p:nvPr>
            <p:ph type="dt" sz="half" idx="10"/>
          </p:nvPr>
        </p:nvSpPr>
        <p:spPr>
          <a:xfrm>
            <a:off x="838200" y="6356350"/>
            <a:ext cx="2743200" cy="365125"/>
          </a:xfrm>
          <a:prstGeom prst="rect">
            <a:avLst/>
          </a:prstGeom>
        </p:spPr>
        <p:txBody>
          <a:bodyPr/>
          <a:lstStyle/>
          <a:p>
            <a:fld id="{64BE2FCC-0FB1-4C5C-9FA8-B6B757960B5F}" type="datetimeFigureOut">
              <a:rPr lang="en-US" smtClean="0"/>
              <a:t>8/2/2022</a:t>
            </a:fld>
            <a:endParaRPr lang="en-US" dirty="0"/>
          </a:p>
        </p:txBody>
      </p:sp>
      <p:sp>
        <p:nvSpPr>
          <p:cNvPr id="5" name="Footer Placeholder 4">
            <a:extLst>
              <a:ext uri="{FF2B5EF4-FFF2-40B4-BE49-F238E27FC236}">
                <a16:creationId xmlns:a16="http://schemas.microsoft.com/office/drawing/2014/main" id="{F0F14BD3-A88D-40BC-BD55-A040281724E3}"/>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F998A363-A9D1-46A0-A90F-675A97AB7131}"/>
              </a:ext>
            </a:extLst>
          </p:cNvPr>
          <p:cNvSpPr>
            <a:spLocks noGrp="1"/>
          </p:cNvSpPr>
          <p:nvPr>
            <p:ph type="sldNum" sz="quarter" idx="12"/>
          </p:nvPr>
        </p:nvSpPr>
        <p:spPr>
          <a:xfrm>
            <a:off x="8610600" y="6356350"/>
            <a:ext cx="2743200" cy="365125"/>
          </a:xfrm>
          <a:prstGeom prst="rect">
            <a:avLst/>
          </a:prstGeom>
        </p:spPr>
        <p:txBody>
          <a:bodyPr/>
          <a:lstStyle/>
          <a:p>
            <a:fld id="{1125D7C1-BA9B-44CF-B567-B7931FF861AF}" type="slidenum">
              <a:rPr lang="en-US" smtClean="0"/>
              <a:t>‹#›</a:t>
            </a:fld>
            <a:endParaRPr lang="en-US" dirty="0"/>
          </a:p>
        </p:txBody>
      </p:sp>
    </p:spTree>
    <p:extLst>
      <p:ext uri="{BB962C8B-B14F-4D97-AF65-F5344CB8AC3E}">
        <p14:creationId xmlns:p14="http://schemas.microsoft.com/office/powerpoint/2010/main" val="33426475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F4089-1B3B-46CA-87AD-FC85BBF259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8891D3-4616-4931-96EB-0F17FE371E7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C85AD8B-6033-4FC1-96A5-15BE31137E1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5C62C29-8E1D-4AF4-817D-989563BE3926}"/>
              </a:ext>
            </a:extLst>
          </p:cNvPr>
          <p:cNvSpPr>
            <a:spLocks noGrp="1"/>
          </p:cNvSpPr>
          <p:nvPr>
            <p:ph type="dt" sz="half" idx="10"/>
          </p:nvPr>
        </p:nvSpPr>
        <p:spPr>
          <a:xfrm>
            <a:off x="838200" y="6356350"/>
            <a:ext cx="2743200" cy="365125"/>
          </a:xfrm>
          <a:prstGeom prst="rect">
            <a:avLst/>
          </a:prstGeom>
        </p:spPr>
        <p:txBody>
          <a:bodyPr/>
          <a:lstStyle/>
          <a:p>
            <a:fld id="{64BE2FCC-0FB1-4C5C-9FA8-B6B757960B5F}" type="datetimeFigureOut">
              <a:rPr lang="en-US" smtClean="0"/>
              <a:t>8/2/2022</a:t>
            </a:fld>
            <a:endParaRPr lang="en-US" dirty="0"/>
          </a:p>
        </p:txBody>
      </p:sp>
      <p:sp>
        <p:nvSpPr>
          <p:cNvPr id="6" name="Footer Placeholder 5">
            <a:extLst>
              <a:ext uri="{FF2B5EF4-FFF2-40B4-BE49-F238E27FC236}">
                <a16:creationId xmlns:a16="http://schemas.microsoft.com/office/drawing/2014/main" id="{662DB76D-581C-409E-9E53-E732797C2011}"/>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5D9AEC40-7E93-4B70-828B-24CF3171C1BD}"/>
              </a:ext>
            </a:extLst>
          </p:cNvPr>
          <p:cNvSpPr>
            <a:spLocks noGrp="1"/>
          </p:cNvSpPr>
          <p:nvPr>
            <p:ph type="sldNum" sz="quarter" idx="12"/>
          </p:nvPr>
        </p:nvSpPr>
        <p:spPr>
          <a:xfrm>
            <a:off x="8610600" y="6356350"/>
            <a:ext cx="2743200" cy="365125"/>
          </a:xfrm>
          <a:prstGeom prst="rect">
            <a:avLst/>
          </a:prstGeom>
        </p:spPr>
        <p:txBody>
          <a:bodyPr/>
          <a:lstStyle/>
          <a:p>
            <a:fld id="{1125D7C1-BA9B-44CF-B567-B7931FF861AF}" type="slidenum">
              <a:rPr lang="en-US" smtClean="0"/>
              <a:t>‹#›</a:t>
            </a:fld>
            <a:endParaRPr lang="en-US" dirty="0"/>
          </a:p>
        </p:txBody>
      </p:sp>
    </p:spTree>
    <p:extLst>
      <p:ext uri="{BB962C8B-B14F-4D97-AF65-F5344CB8AC3E}">
        <p14:creationId xmlns:p14="http://schemas.microsoft.com/office/powerpoint/2010/main" val="37419518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557DA-65A0-484D-87C1-D86751724A7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774C94A-4DCD-463A-A23A-683A65AEBB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D3676C6-B0DE-4CF0-83B3-4605F24782B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C702697-DD04-4FA4-9A7E-E5CAA073D46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BEE334D-66EC-482F-9310-913C4D06FA5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4207E9E-2714-4825-801A-D631A5009344}"/>
              </a:ext>
            </a:extLst>
          </p:cNvPr>
          <p:cNvSpPr>
            <a:spLocks noGrp="1"/>
          </p:cNvSpPr>
          <p:nvPr>
            <p:ph type="dt" sz="half" idx="10"/>
          </p:nvPr>
        </p:nvSpPr>
        <p:spPr>
          <a:xfrm>
            <a:off x="838200" y="6356350"/>
            <a:ext cx="2743200" cy="365125"/>
          </a:xfrm>
          <a:prstGeom prst="rect">
            <a:avLst/>
          </a:prstGeom>
        </p:spPr>
        <p:txBody>
          <a:bodyPr/>
          <a:lstStyle/>
          <a:p>
            <a:fld id="{64BE2FCC-0FB1-4C5C-9FA8-B6B757960B5F}" type="datetimeFigureOut">
              <a:rPr lang="en-US" smtClean="0"/>
              <a:t>8/2/2022</a:t>
            </a:fld>
            <a:endParaRPr lang="en-US" dirty="0"/>
          </a:p>
        </p:txBody>
      </p:sp>
      <p:sp>
        <p:nvSpPr>
          <p:cNvPr id="8" name="Footer Placeholder 7">
            <a:extLst>
              <a:ext uri="{FF2B5EF4-FFF2-40B4-BE49-F238E27FC236}">
                <a16:creationId xmlns:a16="http://schemas.microsoft.com/office/drawing/2014/main" id="{1C1CD8BB-1953-4AB0-A020-87153A3441F3}"/>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C4C9C777-FDCE-4F46-80B5-4B3DB382A304}"/>
              </a:ext>
            </a:extLst>
          </p:cNvPr>
          <p:cNvSpPr>
            <a:spLocks noGrp="1"/>
          </p:cNvSpPr>
          <p:nvPr>
            <p:ph type="sldNum" sz="quarter" idx="12"/>
          </p:nvPr>
        </p:nvSpPr>
        <p:spPr>
          <a:xfrm>
            <a:off x="8610600" y="6356350"/>
            <a:ext cx="2743200" cy="365125"/>
          </a:xfrm>
          <a:prstGeom prst="rect">
            <a:avLst/>
          </a:prstGeom>
        </p:spPr>
        <p:txBody>
          <a:bodyPr/>
          <a:lstStyle/>
          <a:p>
            <a:fld id="{1125D7C1-BA9B-44CF-B567-B7931FF861AF}" type="slidenum">
              <a:rPr lang="en-US" smtClean="0"/>
              <a:t>‹#›</a:t>
            </a:fld>
            <a:endParaRPr lang="en-US" dirty="0"/>
          </a:p>
        </p:txBody>
      </p:sp>
    </p:spTree>
    <p:extLst>
      <p:ext uri="{BB962C8B-B14F-4D97-AF65-F5344CB8AC3E}">
        <p14:creationId xmlns:p14="http://schemas.microsoft.com/office/powerpoint/2010/main" val="14370066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BCCA4-8458-4243-8A7A-73DBFC958BD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0041001-F9F9-408B-995C-0343A9D37469}"/>
              </a:ext>
            </a:extLst>
          </p:cNvPr>
          <p:cNvSpPr>
            <a:spLocks noGrp="1"/>
          </p:cNvSpPr>
          <p:nvPr>
            <p:ph type="dt" sz="half" idx="10"/>
          </p:nvPr>
        </p:nvSpPr>
        <p:spPr>
          <a:xfrm>
            <a:off x="838200" y="6356350"/>
            <a:ext cx="2743200" cy="365125"/>
          </a:xfrm>
          <a:prstGeom prst="rect">
            <a:avLst/>
          </a:prstGeom>
        </p:spPr>
        <p:txBody>
          <a:bodyPr/>
          <a:lstStyle/>
          <a:p>
            <a:fld id="{64BE2FCC-0FB1-4C5C-9FA8-B6B757960B5F}" type="datetimeFigureOut">
              <a:rPr lang="en-US" smtClean="0"/>
              <a:t>8/2/2022</a:t>
            </a:fld>
            <a:endParaRPr lang="en-US" dirty="0"/>
          </a:p>
        </p:txBody>
      </p:sp>
      <p:sp>
        <p:nvSpPr>
          <p:cNvPr id="4" name="Footer Placeholder 3">
            <a:extLst>
              <a:ext uri="{FF2B5EF4-FFF2-40B4-BE49-F238E27FC236}">
                <a16:creationId xmlns:a16="http://schemas.microsoft.com/office/drawing/2014/main" id="{C34F8131-4830-482F-85DB-8663E339C9BE}"/>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233B0D3D-8D64-47EB-A18D-626E4C3DB7EE}"/>
              </a:ext>
            </a:extLst>
          </p:cNvPr>
          <p:cNvSpPr>
            <a:spLocks noGrp="1"/>
          </p:cNvSpPr>
          <p:nvPr>
            <p:ph type="sldNum" sz="quarter" idx="12"/>
          </p:nvPr>
        </p:nvSpPr>
        <p:spPr>
          <a:xfrm>
            <a:off x="8610600" y="6356350"/>
            <a:ext cx="2743200" cy="365125"/>
          </a:xfrm>
          <a:prstGeom prst="rect">
            <a:avLst/>
          </a:prstGeom>
        </p:spPr>
        <p:txBody>
          <a:bodyPr/>
          <a:lstStyle/>
          <a:p>
            <a:fld id="{1125D7C1-BA9B-44CF-B567-B7931FF861AF}" type="slidenum">
              <a:rPr lang="en-US" smtClean="0"/>
              <a:t>‹#›</a:t>
            </a:fld>
            <a:endParaRPr lang="en-US" dirty="0"/>
          </a:p>
        </p:txBody>
      </p:sp>
    </p:spTree>
    <p:extLst>
      <p:ext uri="{BB962C8B-B14F-4D97-AF65-F5344CB8AC3E}">
        <p14:creationId xmlns:p14="http://schemas.microsoft.com/office/powerpoint/2010/main" val="28199530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B28DE4-6221-4684-8841-794DA93C65A6}"/>
              </a:ext>
            </a:extLst>
          </p:cNvPr>
          <p:cNvSpPr>
            <a:spLocks noGrp="1"/>
          </p:cNvSpPr>
          <p:nvPr>
            <p:ph type="dt" sz="half" idx="10"/>
          </p:nvPr>
        </p:nvSpPr>
        <p:spPr>
          <a:xfrm>
            <a:off x="838200" y="6356350"/>
            <a:ext cx="2743200" cy="365125"/>
          </a:xfrm>
          <a:prstGeom prst="rect">
            <a:avLst/>
          </a:prstGeom>
        </p:spPr>
        <p:txBody>
          <a:bodyPr/>
          <a:lstStyle/>
          <a:p>
            <a:fld id="{64BE2FCC-0FB1-4C5C-9FA8-B6B757960B5F}" type="datetimeFigureOut">
              <a:rPr lang="en-US" smtClean="0"/>
              <a:t>8/2/2022</a:t>
            </a:fld>
            <a:endParaRPr lang="en-US" dirty="0"/>
          </a:p>
        </p:txBody>
      </p:sp>
      <p:sp>
        <p:nvSpPr>
          <p:cNvPr id="3" name="Footer Placeholder 2">
            <a:extLst>
              <a:ext uri="{FF2B5EF4-FFF2-40B4-BE49-F238E27FC236}">
                <a16:creationId xmlns:a16="http://schemas.microsoft.com/office/drawing/2014/main" id="{BB31B310-865F-4A38-BCB6-D029A437D664}"/>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169740D-2716-4937-92A3-5DB1BAA28863}"/>
              </a:ext>
            </a:extLst>
          </p:cNvPr>
          <p:cNvSpPr>
            <a:spLocks noGrp="1"/>
          </p:cNvSpPr>
          <p:nvPr>
            <p:ph type="sldNum" sz="quarter" idx="12"/>
          </p:nvPr>
        </p:nvSpPr>
        <p:spPr>
          <a:xfrm>
            <a:off x="8610600" y="6356350"/>
            <a:ext cx="2743200" cy="365125"/>
          </a:xfrm>
          <a:prstGeom prst="rect">
            <a:avLst/>
          </a:prstGeom>
        </p:spPr>
        <p:txBody>
          <a:bodyPr/>
          <a:lstStyle/>
          <a:p>
            <a:fld id="{1125D7C1-BA9B-44CF-B567-B7931FF861AF}" type="slidenum">
              <a:rPr lang="en-US" smtClean="0"/>
              <a:t>‹#›</a:t>
            </a:fld>
            <a:endParaRPr lang="en-US" dirty="0"/>
          </a:p>
        </p:txBody>
      </p:sp>
    </p:spTree>
    <p:extLst>
      <p:ext uri="{BB962C8B-B14F-4D97-AF65-F5344CB8AC3E}">
        <p14:creationId xmlns:p14="http://schemas.microsoft.com/office/powerpoint/2010/main" val="2986333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77602-E476-44CD-A3E1-7B8ECECCD3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FF5EF3B-9474-45DC-A8A0-B3E4C3984F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2826009-F47D-499D-B427-D58E878804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D6BA859-F7FA-4541-AA43-B50FBF3C1328}"/>
              </a:ext>
            </a:extLst>
          </p:cNvPr>
          <p:cNvSpPr>
            <a:spLocks noGrp="1"/>
          </p:cNvSpPr>
          <p:nvPr>
            <p:ph type="dt" sz="half" idx="10"/>
          </p:nvPr>
        </p:nvSpPr>
        <p:spPr>
          <a:xfrm>
            <a:off x="838200" y="6356350"/>
            <a:ext cx="2743200" cy="365125"/>
          </a:xfrm>
          <a:prstGeom prst="rect">
            <a:avLst/>
          </a:prstGeom>
        </p:spPr>
        <p:txBody>
          <a:bodyPr/>
          <a:lstStyle/>
          <a:p>
            <a:fld id="{64BE2FCC-0FB1-4C5C-9FA8-B6B757960B5F}" type="datetimeFigureOut">
              <a:rPr lang="en-US" smtClean="0"/>
              <a:t>8/2/2022</a:t>
            </a:fld>
            <a:endParaRPr lang="en-US" dirty="0"/>
          </a:p>
        </p:txBody>
      </p:sp>
      <p:sp>
        <p:nvSpPr>
          <p:cNvPr id="6" name="Footer Placeholder 5">
            <a:extLst>
              <a:ext uri="{FF2B5EF4-FFF2-40B4-BE49-F238E27FC236}">
                <a16:creationId xmlns:a16="http://schemas.microsoft.com/office/drawing/2014/main" id="{549FAA87-4462-4A21-B0FE-ACF2DEC4FFCB}"/>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F6483ECE-4978-4F98-8204-789822872F7C}"/>
              </a:ext>
            </a:extLst>
          </p:cNvPr>
          <p:cNvSpPr>
            <a:spLocks noGrp="1"/>
          </p:cNvSpPr>
          <p:nvPr>
            <p:ph type="sldNum" sz="quarter" idx="12"/>
          </p:nvPr>
        </p:nvSpPr>
        <p:spPr>
          <a:xfrm>
            <a:off x="8610600" y="6356350"/>
            <a:ext cx="2743200" cy="365125"/>
          </a:xfrm>
          <a:prstGeom prst="rect">
            <a:avLst/>
          </a:prstGeom>
        </p:spPr>
        <p:txBody>
          <a:bodyPr/>
          <a:lstStyle/>
          <a:p>
            <a:fld id="{1125D7C1-BA9B-44CF-B567-B7931FF861AF}" type="slidenum">
              <a:rPr lang="en-US" smtClean="0"/>
              <a:t>‹#›</a:t>
            </a:fld>
            <a:endParaRPr lang="en-US" dirty="0"/>
          </a:p>
        </p:txBody>
      </p:sp>
    </p:spTree>
    <p:extLst>
      <p:ext uri="{BB962C8B-B14F-4D97-AF65-F5344CB8AC3E}">
        <p14:creationId xmlns:p14="http://schemas.microsoft.com/office/powerpoint/2010/main" val="33839356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F2F87-54CB-4685-B719-6F539E765A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8BCAD77-D642-4175-8A3E-270499D9D9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AEC9EFFC-90A0-448A-B341-0A962AAA8F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913BFCE-7EA9-48CD-B2C3-BE41743D1478}"/>
              </a:ext>
            </a:extLst>
          </p:cNvPr>
          <p:cNvSpPr>
            <a:spLocks noGrp="1"/>
          </p:cNvSpPr>
          <p:nvPr>
            <p:ph type="dt" sz="half" idx="10"/>
          </p:nvPr>
        </p:nvSpPr>
        <p:spPr>
          <a:xfrm>
            <a:off x="838200" y="6356350"/>
            <a:ext cx="2743200" cy="365125"/>
          </a:xfrm>
          <a:prstGeom prst="rect">
            <a:avLst/>
          </a:prstGeom>
        </p:spPr>
        <p:txBody>
          <a:bodyPr/>
          <a:lstStyle/>
          <a:p>
            <a:fld id="{64BE2FCC-0FB1-4C5C-9FA8-B6B757960B5F}" type="datetimeFigureOut">
              <a:rPr lang="en-US" smtClean="0"/>
              <a:t>8/2/2022</a:t>
            </a:fld>
            <a:endParaRPr lang="en-US" dirty="0"/>
          </a:p>
        </p:txBody>
      </p:sp>
      <p:sp>
        <p:nvSpPr>
          <p:cNvPr id="6" name="Footer Placeholder 5">
            <a:extLst>
              <a:ext uri="{FF2B5EF4-FFF2-40B4-BE49-F238E27FC236}">
                <a16:creationId xmlns:a16="http://schemas.microsoft.com/office/drawing/2014/main" id="{9292D973-5B07-44D9-8339-BCEC8C1D9D1D}"/>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267B1948-8395-4F7C-8289-DD2ED721A2BD}"/>
              </a:ext>
            </a:extLst>
          </p:cNvPr>
          <p:cNvSpPr>
            <a:spLocks noGrp="1"/>
          </p:cNvSpPr>
          <p:nvPr>
            <p:ph type="sldNum" sz="quarter" idx="12"/>
          </p:nvPr>
        </p:nvSpPr>
        <p:spPr>
          <a:xfrm>
            <a:off x="8610600" y="6356350"/>
            <a:ext cx="2743200" cy="365125"/>
          </a:xfrm>
          <a:prstGeom prst="rect">
            <a:avLst/>
          </a:prstGeom>
        </p:spPr>
        <p:txBody>
          <a:bodyPr/>
          <a:lstStyle/>
          <a:p>
            <a:fld id="{1125D7C1-BA9B-44CF-B567-B7931FF861AF}" type="slidenum">
              <a:rPr lang="en-US" smtClean="0"/>
              <a:t>‹#›</a:t>
            </a:fld>
            <a:endParaRPr lang="en-US" dirty="0"/>
          </a:p>
        </p:txBody>
      </p:sp>
    </p:spTree>
    <p:extLst>
      <p:ext uri="{BB962C8B-B14F-4D97-AF65-F5344CB8AC3E}">
        <p14:creationId xmlns:p14="http://schemas.microsoft.com/office/powerpoint/2010/main" val="32312848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DB7AF-E7C6-451B-9B9D-B875E6A74DF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8DE4A4E-0813-4351-8BBE-11B7C572385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20F0AB-9B4A-4C87-8C9D-8E0F8B1EBE23}"/>
              </a:ext>
            </a:extLst>
          </p:cNvPr>
          <p:cNvSpPr>
            <a:spLocks noGrp="1"/>
          </p:cNvSpPr>
          <p:nvPr>
            <p:ph type="dt" sz="half" idx="10"/>
          </p:nvPr>
        </p:nvSpPr>
        <p:spPr>
          <a:xfrm>
            <a:off x="838200" y="6356350"/>
            <a:ext cx="2743200" cy="365125"/>
          </a:xfrm>
          <a:prstGeom prst="rect">
            <a:avLst/>
          </a:prstGeom>
        </p:spPr>
        <p:txBody>
          <a:bodyPr/>
          <a:lstStyle/>
          <a:p>
            <a:fld id="{64BE2FCC-0FB1-4C5C-9FA8-B6B757960B5F}" type="datetimeFigureOut">
              <a:rPr lang="en-US" smtClean="0"/>
              <a:t>8/2/2022</a:t>
            </a:fld>
            <a:endParaRPr lang="en-US" dirty="0"/>
          </a:p>
        </p:txBody>
      </p:sp>
      <p:sp>
        <p:nvSpPr>
          <p:cNvPr id="5" name="Footer Placeholder 4">
            <a:extLst>
              <a:ext uri="{FF2B5EF4-FFF2-40B4-BE49-F238E27FC236}">
                <a16:creationId xmlns:a16="http://schemas.microsoft.com/office/drawing/2014/main" id="{8460515B-0335-4CEE-AC17-99398DF4505D}"/>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402CDCD9-56A1-49D6-B512-A9A28F51CD6F}"/>
              </a:ext>
            </a:extLst>
          </p:cNvPr>
          <p:cNvSpPr>
            <a:spLocks noGrp="1"/>
          </p:cNvSpPr>
          <p:nvPr>
            <p:ph type="sldNum" sz="quarter" idx="12"/>
          </p:nvPr>
        </p:nvSpPr>
        <p:spPr>
          <a:xfrm>
            <a:off x="8610600" y="6356350"/>
            <a:ext cx="2743200" cy="365125"/>
          </a:xfrm>
          <a:prstGeom prst="rect">
            <a:avLst/>
          </a:prstGeom>
        </p:spPr>
        <p:txBody>
          <a:bodyPr/>
          <a:lstStyle/>
          <a:p>
            <a:fld id="{1125D7C1-BA9B-44CF-B567-B7931FF861AF}" type="slidenum">
              <a:rPr lang="en-US" smtClean="0"/>
              <a:t>‹#›</a:t>
            </a:fld>
            <a:endParaRPr lang="en-US" dirty="0"/>
          </a:p>
        </p:txBody>
      </p:sp>
    </p:spTree>
    <p:extLst>
      <p:ext uri="{BB962C8B-B14F-4D97-AF65-F5344CB8AC3E}">
        <p14:creationId xmlns:p14="http://schemas.microsoft.com/office/powerpoint/2010/main" val="9423998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F7C5D9-B648-47F6-90C2-976DFD01D27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B67792D-7067-4DE6-9EE4-49D9FB2E7E2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D825AF-CEF4-49F3-AC02-491F9A9C03B1}"/>
              </a:ext>
            </a:extLst>
          </p:cNvPr>
          <p:cNvSpPr>
            <a:spLocks noGrp="1"/>
          </p:cNvSpPr>
          <p:nvPr>
            <p:ph type="dt" sz="half" idx="10"/>
          </p:nvPr>
        </p:nvSpPr>
        <p:spPr>
          <a:xfrm>
            <a:off x="838200" y="6356350"/>
            <a:ext cx="2743200" cy="365125"/>
          </a:xfrm>
          <a:prstGeom prst="rect">
            <a:avLst/>
          </a:prstGeom>
        </p:spPr>
        <p:txBody>
          <a:bodyPr/>
          <a:lstStyle/>
          <a:p>
            <a:fld id="{64BE2FCC-0FB1-4C5C-9FA8-B6B757960B5F}" type="datetimeFigureOut">
              <a:rPr lang="en-US" smtClean="0"/>
              <a:t>8/2/2022</a:t>
            </a:fld>
            <a:endParaRPr lang="en-US" dirty="0"/>
          </a:p>
        </p:txBody>
      </p:sp>
      <p:sp>
        <p:nvSpPr>
          <p:cNvPr id="5" name="Footer Placeholder 4">
            <a:extLst>
              <a:ext uri="{FF2B5EF4-FFF2-40B4-BE49-F238E27FC236}">
                <a16:creationId xmlns:a16="http://schemas.microsoft.com/office/drawing/2014/main" id="{97EC7958-A3A5-4207-B7CF-88C0EAD6E366}"/>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79A0B048-9825-4251-BD72-F4DC067BA145}"/>
              </a:ext>
            </a:extLst>
          </p:cNvPr>
          <p:cNvSpPr>
            <a:spLocks noGrp="1"/>
          </p:cNvSpPr>
          <p:nvPr>
            <p:ph type="sldNum" sz="quarter" idx="12"/>
          </p:nvPr>
        </p:nvSpPr>
        <p:spPr>
          <a:xfrm>
            <a:off x="8610600" y="6356350"/>
            <a:ext cx="2743200" cy="365125"/>
          </a:xfrm>
          <a:prstGeom prst="rect">
            <a:avLst/>
          </a:prstGeom>
        </p:spPr>
        <p:txBody>
          <a:bodyPr/>
          <a:lstStyle/>
          <a:p>
            <a:fld id="{1125D7C1-BA9B-44CF-B567-B7931FF861AF}" type="slidenum">
              <a:rPr lang="en-US" smtClean="0"/>
              <a:t>‹#›</a:t>
            </a:fld>
            <a:endParaRPr lang="en-US" dirty="0"/>
          </a:p>
        </p:txBody>
      </p:sp>
    </p:spTree>
    <p:extLst>
      <p:ext uri="{BB962C8B-B14F-4D97-AF65-F5344CB8AC3E}">
        <p14:creationId xmlns:p14="http://schemas.microsoft.com/office/powerpoint/2010/main" val="2037586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11123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20023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7593A-AB23-4752-8AA9-5A35299E5415}"/>
              </a:ext>
            </a:extLst>
          </p:cNvPr>
          <p:cNvSpPr>
            <a:spLocks noGrp="1"/>
          </p:cNvSpPr>
          <p:nvPr>
            <p:ph type="title"/>
          </p:nvPr>
        </p:nvSpPr>
        <p:spPr>
          <a:xfrm>
            <a:off x="838200" y="365125"/>
            <a:ext cx="10515600" cy="625475"/>
          </a:xfrm>
          <a:prstGeom prst="rect">
            <a:avLst/>
          </a:prstGeom>
        </p:spPr>
        <p:txBody>
          <a:bodyPr/>
          <a:lstStyle>
            <a:lvl1pPr>
              <a:defRPr sz="3200"/>
            </a:lvl1pPr>
          </a:lstStyle>
          <a:p>
            <a:r>
              <a:rPr lang="en-US" dirty="0"/>
              <a:t>Click to edit Master title style</a:t>
            </a:r>
          </a:p>
        </p:txBody>
      </p:sp>
      <p:sp>
        <p:nvSpPr>
          <p:cNvPr id="3" name="Content Placeholder 3">
            <a:extLst>
              <a:ext uri="{FF2B5EF4-FFF2-40B4-BE49-F238E27FC236}">
                <a16:creationId xmlns:a16="http://schemas.microsoft.com/office/drawing/2014/main" id="{BBE70772-06CB-483E-88B8-898D884A13A9}"/>
              </a:ext>
            </a:extLst>
          </p:cNvPr>
          <p:cNvSpPr>
            <a:spLocks noGrp="1"/>
          </p:cNvSpPr>
          <p:nvPr>
            <p:ph sz="quarter" idx="11"/>
          </p:nvPr>
        </p:nvSpPr>
        <p:spPr>
          <a:xfrm>
            <a:off x="838200" y="1600199"/>
            <a:ext cx="10515600" cy="4892675"/>
          </a:xfrm>
          <a:prstGeom prst="rect">
            <a:avLst/>
          </a:prstGeom>
        </p:spPr>
        <p:txBody>
          <a:bodyPr/>
          <a:lstStyle>
            <a:lvl1pPr>
              <a:defRPr sz="3200"/>
            </a:lvl1pPr>
            <a:lvl2pPr>
              <a:defRPr sz="2800"/>
            </a:lvl2pPr>
            <a:lvl3pPr>
              <a:defRPr sz="2400"/>
            </a:lvl3pPr>
            <a:lvl4pPr>
              <a:defRPr sz="2400"/>
            </a:lvl4pPr>
            <a:lvl5pPr>
              <a:defRPr sz="2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829897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18058-BB2D-4B68-9A3D-69BA5F834CDF}"/>
              </a:ext>
            </a:extLst>
          </p:cNvPr>
          <p:cNvSpPr>
            <a:spLocks noGrp="1"/>
          </p:cNvSpPr>
          <p:nvPr>
            <p:ph type="title"/>
          </p:nvPr>
        </p:nvSpPr>
        <p:spPr>
          <a:xfrm>
            <a:off x="838200" y="365125"/>
            <a:ext cx="10515600" cy="625475"/>
          </a:xfrm>
          <a:prstGeom prst="rect">
            <a:avLst/>
          </a:prstGeom>
        </p:spPr>
        <p:txBody>
          <a:bodyPr/>
          <a:lstStyle>
            <a:lvl1pPr>
              <a:defRPr sz="3200"/>
            </a:lvl1pPr>
          </a:lstStyle>
          <a:p>
            <a:r>
              <a:rPr lang="en-US" dirty="0"/>
              <a:t>Click to edit Master title style</a:t>
            </a:r>
          </a:p>
        </p:txBody>
      </p:sp>
      <p:sp>
        <p:nvSpPr>
          <p:cNvPr id="5" name="Content Placeholder 3">
            <a:extLst>
              <a:ext uri="{FF2B5EF4-FFF2-40B4-BE49-F238E27FC236}">
                <a16:creationId xmlns:a16="http://schemas.microsoft.com/office/drawing/2014/main" id="{4B7C687C-2377-4099-B776-327A551F5A2A}"/>
              </a:ext>
            </a:extLst>
          </p:cNvPr>
          <p:cNvSpPr>
            <a:spLocks noGrp="1"/>
          </p:cNvSpPr>
          <p:nvPr>
            <p:ph sz="quarter" idx="11"/>
          </p:nvPr>
        </p:nvSpPr>
        <p:spPr>
          <a:xfrm>
            <a:off x="457200" y="1600199"/>
            <a:ext cx="5410200" cy="4892675"/>
          </a:xfrm>
          <a:prstGeom prst="rect">
            <a:avLst/>
          </a:prstGeom>
        </p:spPr>
        <p:txBody>
          <a:bodyPr/>
          <a:lstStyle>
            <a:lvl1pPr>
              <a:defRPr sz="3200"/>
            </a:lvl1pPr>
            <a:lvl2pPr>
              <a:defRPr sz="2800"/>
            </a:lvl2pPr>
            <a:lvl3pPr>
              <a:defRPr sz="2400"/>
            </a:lvl3pPr>
            <a:lvl4pPr>
              <a:defRPr sz="2400"/>
            </a:lvl4pPr>
            <a:lvl5pPr>
              <a:defRPr sz="2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3">
            <a:extLst>
              <a:ext uri="{FF2B5EF4-FFF2-40B4-BE49-F238E27FC236}">
                <a16:creationId xmlns:a16="http://schemas.microsoft.com/office/drawing/2014/main" id="{A45837A0-3CBD-4FAA-9245-2E0AECB223A8}"/>
              </a:ext>
            </a:extLst>
          </p:cNvPr>
          <p:cNvSpPr>
            <a:spLocks noGrp="1"/>
          </p:cNvSpPr>
          <p:nvPr>
            <p:ph sz="quarter" idx="12"/>
          </p:nvPr>
        </p:nvSpPr>
        <p:spPr>
          <a:xfrm>
            <a:off x="6400800" y="1600198"/>
            <a:ext cx="5410200" cy="4892675"/>
          </a:xfrm>
          <a:prstGeom prst="rect">
            <a:avLst/>
          </a:prstGeom>
        </p:spPr>
        <p:txBody>
          <a:bodyPr/>
          <a:lstStyle>
            <a:lvl1pPr>
              <a:defRPr sz="3200"/>
            </a:lvl1pPr>
            <a:lvl2pPr>
              <a:defRPr sz="2800"/>
            </a:lvl2pPr>
            <a:lvl3pPr>
              <a:defRPr sz="2400"/>
            </a:lvl3pPr>
            <a:lvl4pPr>
              <a:defRPr sz="2400"/>
            </a:lvl4pPr>
            <a:lvl5pPr>
              <a:defRPr sz="2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704986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EB6737-B476-41DC-A8E2-E87890BE9728}" type="datetime1">
              <a:rPr lang="en-US" smtClean="0"/>
              <a:pPr/>
              <a:t>8/2/2022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6939603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3854699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5" name="Picture 8"/>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5443"/>
            <a:ext cx="12177152" cy="6852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itle 2"/>
          <p:cNvSpPr>
            <a:spLocks noGrp="1"/>
          </p:cNvSpPr>
          <p:nvPr>
            <p:ph type="title" hasCustomPrompt="1"/>
            <p:custDataLst>
              <p:tags r:id="rId1"/>
            </p:custDataLst>
          </p:nvPr>
        </p:nvSpPr>
        <p:spPr>
          <a:xfrm>
            <a:off x="533400" y="365125"/>
            <a:ext cx="10515600" cy="549275"/>
          </a:xfrm>
          <a:prstGeom prst="rect">
            <a:avLst/>
          </a:prstGeom>
        </p:spPr>
        <p:txBody>
          <a:bodyPr anchor="b">
            <a:noAutofit/>
          </a:bodyPr>
          <a:lstStyle>
            <a:lvl1pPr algn="l">
              <a:defRPr sz="3200">
                <a:solidFill>
                  <a:schemeClr val="tx1">
                    <a:lumMod val="50000"/>
                    <a:lumOff val="50000"/>
                  </a:schemeClr>
                </a:solidFill>
              </a:defRPr>
            </a:lvl1pPr>
          </a:lstStyle>
          <a:p>
            <a:r>
              <a:rPr lang="en-US" dirty="0"/>
              <a:t>Onboarding New Staff</a:t>
            </a:r>
          </a:p>
        </p:txBody>
      </p:sp>
      <p:sp>
        <p:nvSpPr>
          <p:cNvPr id="19" name="Text Placeholder 4"/>
          <p:cNvSpPr>
            <a:spLocks noGrp="1"/>
          </p:cNvSpPr>
          <p:nvPr>
            <p:ph type="body" sz="quarter" idx="10" hasCustomPrompt="1"/>
            <p:custDataLst>
              <p:tags r:id="rId2"/>
            </p:custDataLst>
          </p:nvPr>
        </p:nvSpPr>
        <p:spPr>
          <a:xfrm>
            <a:off x="533400" y="914400"/>
            <a:ext cx="10515600" cy="381000"/>
          </a:xfrm>
          <a:prstGeom prst="rect">
            <a:avLst/>
          </a:prstGeom>
        </p:spPr>
        <p:txBody>
          <a:bodyPr anchor="b"/>
          <a:lstStyle>
            <a:lvl1pPr marL="0" indent="0">
              <a:buNone/>
              <a:defRPr sz="2800">
                <a:solidFill>
                  <a:schemeClr val="bg1">
                    <a:lumMod val="75000"/>
                  </a:schemeClr>
                </a:solidFill>
              </a:defRPr>
            </a:lvl1pPr>
            <a:lvl2pPr marL="609585" indent="0">
              <a:buNone/>
              <a:defRPr sz="2800">
                <a:solidFill>
                  <a:schemeClr val="bg1">
                    <a:lumMod val="75000"/>
                  </a:schemeClr>
                </a:solidFill>
              </a:defRPr>
            </a:lvl2pPr>
            <a:lvl3pPr marL="1219170" indent="0">
              <a:buNone/>
              <a:defRPr sz="2800">
                <a:solidFill>
                  <a:schemeClr val="bg1">
                    <a:lumMod val="75000"/>
                  </a:schemeClr>
                </a:solidFill>
              </a:defRPr>
            </a:lvl3pPr>
            <a:lvl4pPr marL="1828755" indent="0">
              <a:buNone/>
              <a:defRPr sz="2800">
                <a:solidFill>
                  <a:schemeClr val="bg1">
                    <a:lumMod val="75000"/>
                  </a:schemeClr>
                </a:solidFill>
              </a:defRPr>
            </a:lvl4pPr>
            <a:lvl5pPr marL="2438339" indent="0">
              <a:buNone/>
              <a:defRPr sz="2800">
                <a:solidFill>
                  <a:schemeClr val="bg1">
                    <a:lumMod val="75000"/>
                  </a:schemeClr>
                </a:solidFill>
              </a:defRPr>
            </a:lvl5pPr>
          </a:lstStyle>
          <a:p>
            <a:pPr lvl="0"/>
            <a:r>
              <a:rPr lang="en-US" dirty="0"/>
              <a:t>Click to edit Subheading</a:t>
            </a:r>
          </a:p>
        </p:txBody>
      </p:sp>
      <p:grpSp>
        <p:nvGrpSpPr>
          <p:cNvPr id="6" name="Group 5"/>
          <p:cNvGrpSpPr/>
          <p:nvPr userDrawn="1"/>
        </p:nvGrpSpPr>
        <p:grpSpPr>
          <a:xfrm>
            <a:off x="-33130" y="6292762"/>
            <a:ext cx="12249810" cy="592622"/>
            <a:chOff x="-33130" y="6292762"/>
            <a:chExt cx="12249810" cy="592622"/>
          </a:xfrm>
        </p:grpSpPr>
        <p:grpSp>
          <p:nvGrpSpPr>
            <p:cNvPr id="7" name="Group 6"/>
            <p:cNvGrpSpPr/>
            <p:nvPr userDrawn="1"/>
          </p:nvGrpSpPr>
          <p:grpSpPr>
            <a:xfrm>
              <a:off x="4079776" y="6292762"/>
              <a:ext cx="8136904" cy="592622"/>
              <a:chOff x="4079776" y="6292762"/>
              <a:chExt cx="8136904" cy="592622"/>
            </a:xfrm>
          </p:grpSpPr>
          <p:pic>
            <p:nvPicPr>
              <p:cNvPr id="9" name="Picture 2"/>
              <p:cNvPicPr>
                <a:picLocks noChangeAspect="1" noChangeArrowheads="1"/>
              </p:cNvPicPr>
              <p:nvPr/>
            </p:nvPicPr>
            <p:blipFill rotWithShape="1">
              <a:blip r:embed="rId6" cstate="print">
                <a:duotone>
                  <a:schemeClr val="accent1">
                    <a:shade val="45000"/>
                    <a:satMod val="135000"/>
                  </a:schemeClr>
                  <a:prstClr val="white"/>
                </a:duotone>
              </a:blip>
              <a:srcRect l="33142" r="13316"/>
              <a:stretch/>
            </p:blipFill>
            <p:spPr bwMode="auto">
              <a:xfrm>
                <a:off x="6298147" y="6292763"/>
                <a:ext cx="4114693" cy="592621"/>
              </a:xfrm>
              <a:prstGeom prst="rect">
                <a:avLst/>
              </a:prstGeom>
              <a:noFill/>
              <a:ln w="9525">
                <a:noFill/>
                <a:miter lim="800000"/>
                <a:headEnd/>
                <a:tailEnd/>
              </a:ln>
            </p:spPr>
          </p:pic>
          <p:pic>
            <p:nvPicPr>
              <p:cNvPr id="10" name="Picture 2"/>
              <p:cNvPicPr>
                <a:picLocks noChangeAspect="1" noChangeArrowheads="1"/>
              </p:cNvPicPr>
              <p:nvPr/>
            </p:nvPicPr>
            <p:blipFill rotWithShape="1">
              <a:blip r:embed="rId6" cstate="print">
                <a:duotone>
                  <a:schemeClr val="accent1">
                    <a:shade val="45000"/>
                    <a:satMod val="135000"/>
                  </a:schemeClr>
                  <a:prstClr val="white"/>
                </a:duotone>
              </a:blip>
              <a:srcRect l="76059"/>
              <a:stretch/>
            </p:blipFill>
            <p:spPr bwMode="auto">
              <a:xfrm>
                <a:off x="10376809" y="6292763"/>
                <a:ext cx="1839871" cy="592620"/>
              </a:xfrm>
              <a:prstGeom prst="rect">
                <a:avLst/>
              </a:prstGeom>
              <a:noFill/>
              <a:ln w="9525">
                <a:noFill/>
                <a:miter lim="800000"/>
                <a:headEnd/>
                <a:tailEnd/>
              </a:ln>
            </p:spPr>
          </p:pic>
          <p:pic>
            <p:nvPicPr>
              <p:cNvPr id="12" name="Picture 2"/>
              <p:cNvPicPr>
                <a:picLocks noChangeAspect="1" noChangeArrowheads="1"/>
              </p:cNvPicPr>
              <p:nvPr/>
            </p:nvPicPr>
            <p:blipFill rotWithShape="1">
              <a:blip r:embed="rId6" cstate="print">
                <a:duotone>
                  <a:schemeClr val="accent1">
                    <a:shade val="45000"/>
                    <a:satMod val="135000"/>
                  </a:schemeClr>
                  <a:prstClr val="white"/>
                </a:duotone>
              </a:blip>
              <a:srcRect l="33142" r="13316"/>
              <a:stretch/>
            </p:blipFill>
            <p:spPr bwMode="auto">
              <a:xfrm>
                <a:off x="4079776" y="6292762"/>
                <a:ext cx="4114693" cy="592621"/>
              </a:xfrm>
              <a:prstGeom prst="rect">
                <a:avLst/>
              </a:prstGeom>
              <a:noFill/>
              <a:ln w="9525">
                <a:noFill/>
                <a:miter lim="800000"/>
                <a:headEnd/>
                <a:tailEnd/>
              </a:ln>
            </p:spPr>
          </p:pic>
        </p:grpSp>
        <p:pic>
          <p:nvPicPr>
            <p:cNvPr id="8" name="Picture 2"/>
            <p:cNvPicPr>
              <a:picLocks noChangeAspect="1" noChangeArrowheads="1"/>
            </p:cNvPicPr>
            <p:nvPr userDrawn="1"/>
          </p:nvPicPr>
          <p:blipFill rotWithShape="1">
            <a:blip r:embed="rId6" cstate="print">
              <a:duotone>
                <a:schemeClr val="accent1">
                  <a:shade val="45000"/>
                  <a:satMod val="135000"/>
                </a:schemeClr>
                <a:prstClr val="white"/>
              </a:duotone>
            </a:blip>
            <a:srcRect l="33142" r="13316"/>
            <a:stretch/>
          </p:blipFill>
          <p:spPr bwMode="auto">
            <a:xfrm>
              <a:off x="-33130" y="6292762"/>
              <a:ext cx="4114693" cy="592621"/>
            </a:xfrm>
            <a:prstGeom prst="rect">
              <a:avLst/>
            </a:prstGeom>
            <a:noFill/>
            <a:ln w="9525">
              <a:noFill/>
              <a:miter lim="800000"/>
              <a:headEnd/>
              <a:tailEnd/>
            </a:ln>
          </p:spPr>
        </p:pic>
      </p:grpSp>
      <p:sp>
        <p:nvSpPr>
          <p:cNvPr id="13" name="TextBox 12"/>
          <p:cNvSpPr txBox="1"/>
          <p:nvPr userDrawn="1">
            <p:custDataLst>
              <p:tags r:id="rId3"/>
            </p:custDataLst>
          </p:nvPr>
        </p:nvSpPr>
        <p:spPr>
          <a:xfrm>
            <a:off x="152400" y="6358239"/>
            <a:ext cx="7239000" cy="276999"/>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1200" dirty="0">
                <a:solidFill>
                  <a:schemeClr val="bg1"/>
                </a:solidFill>
              </a:rPr>
              <a:t>DAAS – Division of Aging and Adult </a:t>
            </a:r>
            <a:r>
              <a:rPr lang="en-US" sz="1200" baseline="0" dirty="0">
                <a:solidFill>
                  <a:schemeClr val="bg1"/>
                </a:solidFill>
              </a:rPr>
              <a:t>Services			</a:t>
            </a:r>
            <a:endParaRPr lang="en-US" sz="2400" dirty="0">
              <a:solidFill>
                <a:schemeClr val="bg1"/>
              </a:solidFill>
            </a:endParaRPr>
          </a:p>
        </p:txBody>
      </p:sp>
    </p:spTree>
    <p:extLst>
      <p:ext uri="{BB962C8B-B14F-4D97-AF65-F5344CB8AC3E}">
        <p14:creationId xmlns:p14="http://schemas.microsoft.com/office/powerpoint/2010/main" val="3404571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A09CA10-BE19-45C9-8D85-8C3E6A04276F}" type="datetimeFigureOut">
              <a:rPr lang="en-US" smtClean="0"/>
              <a:t>8/2/2022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C90988-DD9D-4A0A-9324-EDFAB1CF0F62}" type="slidenum">
              <a:rPr lang="en-US" smtClean="0"/>
              <a:t>‹#›</a:t>
            </a:fld>
            <a:endParaRPr lang="en-US"/>
          </a:p>
        </p:txBody>
      </p:sp>
    </p:spTree>
    <p:extLst>
      <p:ext uri="{BB962C8B-B14F-4D97-AF65-F5344CB8AC3E}">
        <p14:creationId xmlns:p14="http://schemas.microsoft.com/office/powerpoint/2010/main" val="1889303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09CA10-BE19-45C9-8D85-8C3E6A04276F}" type="datetimeFigureOut">
              <a:rPr lang="en-US" smtClean="0"/>
              <a:t>8/2/2022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C90988-DD9D-4A0A-9324-EDFAB1CF0F62}" type="slidenum">
              <a:rPr lang="en-US" smtClean="0"/>
              <a:t>‹#›</a:t>
            </a:fld>
            <a:endParaRPr lang="en-US"/>
          </a:p>
        </p:txBody>
      </p:sp>
    </p:spTree>
    <p:extLst>
      <p:ext uri="{BB962C8B-B14F-4D97-AF65-F5344CB8AC3E}">
        <p14:creationId xmlns:p14="http://schemas.microsoft.com/office/powerpoint/2010/main" val="336847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A09CA10-BE19-45C9-8D85-8C3E6A04276F}" type="datetimeFigureOut">
              <a:rPr lang="en-US" smtClean="0"/>
              <a:t>8/2/2022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C90988-DD9D-4A0A-9324-EDFAB1CF0F62}" type="slidenum">
              <a:rPr lang="en-US" smtClean="0"/>
              <a:t>‹#›</a:t>
            </a:fld>
            <a:endParaRPr lang="en-US"/>
          </a:p>
        </p:txBody>
      </p:sp>
    </p:spTree>
    <p:extLst>
      <p:ext uri="{BB962C8B-B14F-4D97-AF65-F5344CB8AC3E}">
        <p14:creationId xmlns:p14="http://schemas.microsoft.com/office/powerpoint/2010/main" val="2674120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A09CA10-BE19-45C9-8D85-8C3E6A04276F}" type="datetimeFigureOut">
              <a:rPr lang="en-US" smtClean="0"/>
              <a:t>8/2/2022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C90988-DD9D-4A0A-9324-EDFAB1CF0F62}" type="slidenum">
              <a:rPr lang="en-US" smtClean="0"/>
              <a:t>‹#›</a:t>
            </a:fld>
            <a:endParaRPr lang="en-US"/>
          </a:p>
        </p:txBody>
      </p:sp>
    </p:spTree>
    <p:extLst>
      <p:ext uri="{BB962C8B-B14F-4D97-AF65-F5344CB8AC3E}">
        <p14:creationId xmlns:p14="http://schemas.microsoft.com/office/powerpoint/2010/main" val="2236489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09CA10-BE19-45C9-8D85-8C3E6A04276F}" type="datetimeFigureOut">
              <a:rPr lang="en-US" smtClean="0"/>
              <a:t>8/2/2022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C90988-DD9D-4A0A-9324-EDFAB1CF0F62}" type="slidenum">
              <a:rPr lang="en-US" smtClean="0"/>
              <a:t>‹#›</a:t>
            </a:fld>
            <a:endParaRPr lang="en-US"/>
          </a:p>
        </p:txBody>
      </p:sp>
    </p:spTree>
    <p:extLst>
      <p:ext uri="{BB962C8B-B14F-4D97-AF65-F5344CB8AC3E}">
        <p14:creationId xmlns:p14="http://schemas.microsoft.com/office/powerpoint/2010/main" val="39909276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4.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theme" Target="../theme/theme5.xml"/><Relationship Id="rId5" Type="http://schemas.openxmlformats.org/officeDocument/2006/relationships/slideLayout" Target="../slideLayouts/slideLayout34.xml"/><Relationship Id="rId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24" r:id="rId1"/>
    <p:sldLayoutId id="2147483650" r:id="rId2"/>
    <p:sldLayoutId id="2147483729" r:id="rId3"/>
    <p:sldLayoutId id="2147483757" r:id="rId4"/>
  </p:sldLayoutIdLst>
  <p:hf hdr="0" dt="0"/>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09CA10-BE19-45C9-8D85-8C3E6A04276F}" type="datetimeFigureOut">
              <a:rPr lang="en-US" smtClean="0"/>
              <a:t>8/2/2022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C90988-DD9D-4A0A-9324-EDFAB1CF0F62}" type="slidenum">
              <a:rPr lang="en-US" smtClean="0"/>
              <a:t>‹#›</a:t>
            </a:fld>
            <a:endParaRPr lang="en-US"/>
          </a:p>
        </p:txBody>
      </p:sp>
    </p:spTree>
    <p:extLst>
      <p:ext uri="{BB962C8B-B14F-4D97-AF65-F5344CB8AC3E}">
        <p14:creationId xmlns:p14="http://schemas.microsoft.com/office/powerpoint/2010/main" val="1370422406"/>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28297463"/>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Lst>
  <p:hf hdr="0" dt="0"/>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5C053D-B7F4-452C-AD73-090FB7588E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333A22F-4E8F-4803-BF26-B990D18ACD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93950051"/>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3519917"/>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Lst>
  <p:hf hdr="0" dt="0"/>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26.jp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https://apstarc.acl.gov/Education/toolkits.aspx"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hyperlink" Target="https://theacademy.sdsu.edu/programs/apswi/"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2.xml"/><Relationship Id="rId7" Type="http://schemas.openxmlformats.org/officeDocument/2006/relationships/diagramColors" Target="../diagrams/colors2.xml"/><Relationship Id="rId2" Type="http://schemas.openxmlformats.org/officeDocument/2006/relationships/slideLayout" Target="../slideLayouts/slideLayout4.xml"/><Relationship Id="rId1" Type="http://schemas.openxmlformats.org/officeDocument/2006/relationships/tags" Target="../tags/tag1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765875" y="566603"/>
            <a:ext cx="10515600" cy="549275"/>
          </a:xfrm>
        </p:spPr>
        <p:txBody>
          <a:bodyPr/>
          <a:lstStyle/>
          <a:p>
            <a:pPr algn="ctr"/>
            <a:r>
              <a:rPr lang="en-US" sz="3600" b="1" dirty="0">
                <a:latin typeface="+mn-lt"/>
              </a:rPr>
              <a:t>Onboarding New Staff </a:t>
            </a:r>
          </a:p>
        </p:txBody>
      </p:sp>
      <p:sp>
        <p:nvSpPr>
          <p:cNvPr id="3" name="Text Placeholder 2"/>
          <p:cNvSpPr>
            <a:spLocks noGrp="1"/>
          </p:cNvSpPr>
          <p:nvPr>
            <p:ph type="body" sz="quarter" idx="10"/>
            <p:custDataLst>
              <p:tags r:id="rId2"/>
            </p:custDataLst>
          </p:nvPr>
        </p:nvSpPr>
        <p:spPr>
          <a:xfrm>
            <a:off x="765875" y="1239864"/>
            <a:ext cx="10515600" cy="381000"/>
          </a:xfrm>
        </p:spPr>
        <p:txBody>
          <a:bodyPr/>
          <a:lstStyle/>
          <a:p>
            <a:pPr algn="ctr"/>
            <a:r>
              <a:rPr lang="en-US" dirty="0"/>
              <a:t>Module 3-C</a:t>
            </a:r>
          </a:p>
        </p:txBody>
      </p:sp>
    </p:spTree>
    <p:extLst>
      <p:ext uri="{BB962C8B-B14F-4D97-AF65-F5344CB8AC3E}">
        <p14:creationId xmlns:p14="http://schemas.microsoft.com/office/powerpoint/2010/main" val="8182720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85177"/>
            <a:ext cx="10515600" cy="549275"/>
          </a:xfrm>
        </p:spPr>
        <p:txBody>
          <a:bodyPr/>
          <a:lstStyle/>
          <a:p>
            <a:pPr algn="ctr"/>
            <a:r>
              <a:rPr lang="en-US" sz="2800" dirty="0"/>
              <a:t>Onboarding New Staff</a:t>
            </a:r>
          </a:p>
        </p:txBody>
      </p:sp>
      <p:sp>
        <p:nvSpPr>
          <p:cNvPr id="4" name="TextBox 3"/>
          <p:cNvSpPr txBox="1"/>
          <p:nvPr/>
        </p:nvSpPr>
        <p:spPr>
          <a:xfrm>
            <a:off x="672885" y="1847157"/>
            <a:ext cx="11070955" cy="5201424"/>
          </a:xfrm>
          <a:prstGeom prst="rect">
            <a:avLst/>
          </a:prstGeom>
          <a:noFill/>
        </p:spPr>
        <p:txBody>
          <a:bodyPr wrap="square" rtlCol="0">
            <a:spAutoFit/>
          </a:bodyPr>
          <a:lstStyle/>
          <a:p>
            <a:pPr marL="457200" indent="-457200">
              <a:spcBef>
                <a:spcPts val="1800"/>
              </a:spcBef>
              <a:buFont typeface="Arial" panose="020B0604020202020204" pitchFamily="34" charset="0"/>
              <a:buChar char="•"/>
            </a:pPr>
            <a:r>
              <a:rPr lang="en-US" sz="2800" dirty="0"/>
              <a:t>Values new staff from the start</a:t>
            </a:r>
          </a:p>
          <a:p>
            <a:pPr marL="457200" indent="-457200">
              <a:spcBef>
                <a:spcPts val="1800"/>
              </a:spcBef>
              <a:buFont typeface="Arial" panose="020B0604020202020204" pitchFamily="34" charset="0"/>
              <a:buChar char="•"/>
            </a:pPr>
            <a:r>
              <a:rPr lang="en-US" sz="2800" dirty="0"/>
              <a:t>Helps integrate new staff into their team</a:t>
            </a:r>
          </a:p>
          <a:p>
            <a:pPr marL="457200" indent="-457200">
              <a:spcBef>
                <a:spcPts val="1800"/>
              </a:spcBef>
              <a:buFont typeface="Arial" panose="020B0604020202020204" pitchFamily="34" charset="0"/>
              <a:buChar char="•"/>
            </a:pPr>
            <a:r>
              <a:rPr lang="en-US" sz="2800" dirty="0"/>
              <a:t>Provides clear understanding of their role and how it fits in the team, the program, and the organization</a:t>
            </a:r>
          </a:p>
          <a:p>
            <a:pPr marL="457200" indent="-457200">
              <a:spcBef>
                <a:spcPts val="1800"/>
              </a:spcBef>
              <a:buFont typeface="Arial" panose="020B0604020202020204" pitchFamily="34" charset="0"/>
              <a:buChar char="•"/>
            </a:pPr>
            <a:r>
              <a:rPr lang="en-US" sz="2800" dirty="0"/>
              <a:t>Ensures job-specific training </a:t>
            </a:r>
          </a:p>
          <a:p>
            <a:pPr marL="457200" indent="-457200">
              <a:spcBef>
                <a:spcPts val="1800"/>
              </a:spcBef>
              <a:buFont typeface="Arial" panose="020B0604020202020204" pitchFamily="34" charset="0"/>
              <a:buChar char="•"/>
            </a:pPr>
            <a:r>
              <a:rPr lang="en-US" sz="2800" dirty="0"/>
              <a:t>Provides resources and supervisory support to be successful</a:t>
            </a:r>
            <a:br>
              <a:rPr lang="en-US" sz="3000" dirty="0"/>
            </a:br>
            <a:endParaRPr lang="en-US" dirty="0"/>
          </a:p>
          <a:p>
            <a:endParaRPr lang="en-US" dirty="0"/>
          </a:p>
          <a:p>
            <a:pPr>
              <a:spcAft>
                <a:spcPts val="1200"/>
              </a:spcAft>
            </a:pPr>
            <a:endParaRPr lang="en-US" sz="1600" dirty="0"/>
          </a:p>
          <a:p>
            <a:pPr>
              <a:spcAft>
                <a:spcPts val="1200"/>
              </a:spcAft>
            </a:pPr>
            <a:r>
              <a:rPr lang="en-US" sz="3000" dirty="0"/>
              <a:t> </a:t>
            </a:r>
            <a:endParaRPr lang="en-US" sz="3200" dirty="0"/>
          </a:p>
        </p:txBody>
      </p:sp>
      <p:sp>
        <p:nvSpPr>
          <p:cNvPr id="8" name="TextBox 7"/>
          <p:cNvSpPr txBox="1"/>
          <p:nvPr/>
        </p:nvSpPr>
        <p:spPr>
          <a:xfrm>
            <a:off x="359228" y="1103779"/>
            <a:ext cx="11136824" cy="553998"/>
          </a:xfrm>
          <a:prstGeom prst="rect">
            <a:avLst/>
          </a:prstGeom>
          <a:noFill/>
        </p:spPr>
        <p:txBody>
          <a:bodyPr wrap="square" rtlCol="0">
            <a:spAutoFit/>
          </a:bodyPr>
          <a:lstStyle/>
          <a:p>
            <a:r>
              <a:rPr lang="en-US" sz="3000" i="1" dirty="0"/>
              <a:t>Importance of the Onboarding Process . . .  </a:t>
            </a:r>
          </a:p>
        </p:txBody>
      </p:sp>
    </p:spTree>
    <p:extLst>
      <p:ext uri="{BB962C8B-B14F-4D97-AF65-F5344CB8AC3E}">
        <p14:creationId xmlns:p14="http://schemas.microsoft.com/office/powerpoint/2010/main" val="10000431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372" y="80564"/>
            <a:ext cx="10515600" cy="549275"/>
          </a:xfrm>
        </p:spPr>
        <p:txBody>
          <a:bodyPr/>
          <a:lstStyle/>
          <a:p>
            <a:pPr algn="ctr"/>
            <a:r>
              <a:rPr lang="en-US" sz="2800" dirty="0"/>
              <a:t>Onboarding New Staff</a:t>
            </a:r>
          </a:p>
        </p:txBody>
      </p:sp>
      <p:sp>
        <p:nvSpPr>
          <p:cNvPr id="4" name="TextBox 3"/>
          <p:cNvSpPr txBox="1"/>
          <p:nvPr/>
        </p:nvSpPr>
        <p:spPr>
          <a:xfrm>
            <a:off x="672885" y="1847157"/>
            <a:ext cx="11070955" cy="5539978"/>
          </a:xfrm>
          <a:prstGeom prst="rect">
            <a:avLst/>
          </a:prstGeom>
          <a:noFill/>
        </p:spPr>
        <p:txBody>
          <a:bodyPr wrap="square" rtlCol="0">
            <a:spAutoFit/>
          </a:bodyPr>
          <a:lstStyle/>
          <a:p>
            <a:pPr marL="457200" indent="-457200">
              <a:spcBef>
                <a:spcPts val="1800"/>
              </a:spcBef>
              <a:buFont typeface="Arial" panose="020B0604020202020204" pitchFamily="34" charset="0"/>
              <a:buChar char="•"/>
            </a:pPr>
            <a:r>
              <a:rPr lang="en-US" sz="2800" dirty="0"/>
              <a:t>Can shorten the time in meeting milestones</a:t>
            </a:r>
          </a:p>
          <a:p>
            <a:pPr marL="457200" indent="-457200">
              <a:spcBef>
                <a:spcPts val="1800"/>
              </a:spcBef>
              <a:buFont typeface="Arial" panose="020B0604020202020204" pitchFamily="34" charset="0"/>
              <a:buChar char="•"/>
            </a:pPr>
            <a:r>
              <a:rPr lang="en-US" sz="2800" dirty="0"/>
              <a:t>Increases productivity,  job satisfaction and retention</a:t>
            </a:r>
          </a:p>
          <a:p>
            <a:pPr marL="457200" indent="-457200">
              <a:spcBef>
                <a:spcPts val="1800"/>
              </a:spcBef>
              <a:buFont typeface="Arial" panose="020B0604020202020204" pitchFamily="34" charset="0"/>
              <a:buChar char="•"/>
            </a:pPr>
            <a:r>
              <a:rPr lang="en-US" sz="2800" dirty="0"/>
              <a:t>Is designed with understanding that the process is not a “one size fits all”</a:t>
            </a:r>
          </a:p>
          <a:p>
            <a:pPr lvl="1">
              <a:spcBef>
                <a:spcPts val="1800"/>
              </a:spcBef>
            </a:pPr>
            <a:r>
              <a:rPr lang="en-US" sz="2600" dirty="0"/>
              <a:t>    -  Acknowledges different levels of skills and experiences</a:t>
            </a:r>
          </a:p>
          <a:p>
            <a:pPr lvl="1">
              <a:spcBef>
                <a:spcPts val="1800"/>
              </a:spcBef>
            </a:pPr>
            <a:r>
              <a:rPr lang="en-US" sz="2600" dirty="0"/>
              <a:t>    -  New staff will move through onboarding activities at an individual</a:t>
            </a:r>
            <a:br>
              <a:rPr lang="en-US" sz="2600" dirty="0"/>
            </a:br>
            <a:r>
              <a:rPr lang="en-US" sz="2600" dirty="0"/>
              <a:t>       pace</a:t>
            </a:r>
            <a:br>
              <a:rPr lang="en-US" sz="3000" dirty="0"/>
            </a:br>
            <a:endParaRPr lang="en-US" dirty="0"/>
          </a:p>
          <a:p>
            <a:endParaRPr lang="en-US" dirty="0"/>
          </a:p>
          <a:p>
            <a:pPr>
              <a:spcAft>
                <a:spcPts val="1200"/>
              </a:spcAft>
            </a:pPr>
            <a:endParaRPr lang="en-US" sz="1600" dirty="0"/>
          </a:p>
          <a:p>
            <a:pPr>
              <a:spcAft>
                <a:spcPts val="1200"/>
              </a:spcAft>
            </a:pPr>
            <a:r>
              <a:rPr lang="en-US" sz="3000" dirty="0"/>
              <a:t> </a:t>
            </a:r>
            <a:endParaRPr lang="en-US" sz="3200" dirty="0"/>
          </a:p>
        </p:txBody>
      </p:sp>
      <p:sp>
        <p:nvSpPr>
          <p:cNvPr id="8" name="TextBox 7"/>
          <p:cNvSpPr txBox="1"/>
          <p:nvPr/>
        </p:nvSpPr>
        <p:spPr>
          <a:xfrm>
            <a:off x="378417" y="1034037"/>
            <a:ext cx="11136824" cy="553998"/>
          </a:xfrm>
          <a:prstGeom prst="rect">
            <a:avLst/>
          </a:prstGeom>
          <a:noFill/>
        </p:spPr>
        <p:txBody>
          <a:bodyPr wrap="square" rtlCol="0">
            <a:spAutoFit/>
          </a:bodyPr>
          <a:lstStyle/>
          <a:p>
            <a:r>
              <a:rPr lang="en-US" sz="3000" i="1" dirty="0"/>
              <a:t>Characteristics of a Good Onboarding Process . . .  </a:t>
            </a:r>
          </a:p>
        </p:txBody>
      </p:sp>
    </p:spTree>
    <p:extLst>
      <p:ext uri="{BB962C8B-B14F-4D97-AF65-F5344CB8AC3E}">
        <p14:creationId xmlns:p14="http://schemas.microsoft.com/office/powerpoint/2010/main" val="1150060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a:t>Onboarding New Staff</a:t>
            </a:r>
          </a:p>
        </p:txBody>
      </p:sp>
      <p:sp>
        <p:nvSpPr>
          <p:cNvPr id="8" name="TextBox 7"/>
          <p:cNvSpPr txBox="1"/>
          <p:nvPr/>
        </p:nvSpPr>
        <p:spPr>
          <a:xfrm>
            <a:off x="1785257" y="1057255"/>
            <a:ext cx="8190485" cy="4370427"/>
          </a:xfrm>
          <a:prstGeom prst="rect">
            <a:avLst/>
          </a:prstGeom>
          <a:noFill/>
          <a:ln>
            <a:noFill/>
          </a:ln>
        </p:spPr>
        <p:txBody>
          <a:bodyPr wrap="square" rtlCol="0">
            <a:spAutoFit/>
          </a:bodyPr>
          <a:lstStyle/>
          <a:p>
            <a:pPr algn="ctr"/>
            <a:endParaRPr lang="en-US" sz="1400" dirty="0"/>
          </a:p>
          <a:p>
            <a:pPr algn="ctr"/>
            <a:r>
              <a:rPr lang="en-US" sz="3200" dirty="0"/>
              <a:t>The APS Supervisor Plays a Key Role Throughout the Onboarding Process</a:t>
            </a:r>
          </a:p>
          <a:p>
            <a:endParaRPr lang="en-US" sz="4000" dirty="0"/>
          </a:p>
          <a:p>
            <a:endParaRPr lang="en-US" sz="4000" dirty="0"/>
          </a:p>
          <a:p>
            <a:endParaRPr lang="en-US" sz="4000" dirty="0"/>
          </a:p>
          <a:p>
            <a:endParaRPr lang="en-US" sz="4000" dirty="0"/>
          </a:p>
          <a:p>
            <a:endParaRPr lang="en-US" sz="40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52902" y="2514757"/>
            <a:ext cx="5071882" cy="3381256"/>
          </a:xfrm>
          <a:prstGeom prst="rect">
            <a:avLst/>
          </a:prstGeom>
          <a:ln w="12700">
            <a:solidFill>
              <a:schemeClr val="tx1"/>
            </a:solidFill>
          </a:ln>
        </p:spPr>
      </p:pic>
    </p:spTree>
    <p:extLst>
      <p:ext uri="{BB962C8B-B14F-4D97-AF65-F5344CB8AC3E}">
        <p14:creationId xmlns:p14="http://schemas.microsoft.com/office/powerpoint/2010/main" val="42308095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a:t>Onboarding New Staff</a:t>
            </a:r>
          </a:p>
        </p:txBody>
      </p:sp>
      <p:sp>
        <p:nvSpPr>
          <p:cNvPr id="4" name="TextBox 3"/>
          <p:cNvSpPr txBox="1"/>
          <p:nvPr/>
        </p:nvSpPr>
        <p:spPr>
          <a:xfrm>
            <a:off x="4469323" y="2200759"/>
            <a:ext cx="2643754" cy="1596326"/>
          </a:xfrm>
          <a:prstGeom prst="rect">
            <a:avLst/>
          </a:prstGeom>
          <a:noFill/>
        </p:spPr>
        <p:txBody>
          <a:bodyPr wrap="square" rtlCol="0">
            <a:spAutoFit/>
          </a:bodyPr>
          <a:lstStyle/>
          <a:p>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74889" y="1999279"/>
            <a:ext cx="2002369" cy="1766807"/>
          </a:xfrm>
          <a:prstGeom prst="rect">
            <a:avLst/>
          </a:prstGeom>
        </p:spPr>
      </p:pic>
      <p:sp>
        <p:nvSpPr>
          <p:cNvPr id="7" name="TextBox 6"/>
          <p:cNvSpPr txBox="1"/>
          <p:nvPr/>
        </p:nvSpPr>
        <p:spPr>
          <a:xfrm>
            <a:off x="5129937" y="2359462"/>
            <a:ext cx="2092271" cy="523220"/>
          </a:xfrm>
          <a:prstGeom prst="rect">
            <a:avLst/>
          </a:prstGeom>
          <a:noFill/>
        </p:spPr>
        <p:txBody>
          <a:bodyPr wrap="square" rtlCol="0">
            <a:spAutoFit/>
          </a:bodyPr>
          <a:lstStyle/>
          <a:p>
            <a:pPr algn="ctr"/>
            <a:r>
              <a:rPr lang="en-US" sz="2800" dirty="0"/>
              <a:t>Let’s Chat</a:t>
            </a:r>
          </a:p>
        </p:txBody>
      </p:sp>
      <p:sp>
        <p:nvSpPr>
          <p:cNvPr id="8" name="TextBox 7"/>
          <p:cNvSpPr txBox="1"/>
          <p:nvPr/>
        </p:nvSpPr>
        <p:spPr>
          <a:xfrm>
            <a:off x="1828797" y="3946288"/>
            <a:ext cx="8694549" cy="646331"/>
          </a:xfrm>
          <a:prstGeom prst="rect">
            <a:avLst/>
          </a:prstGeom>
          <a:noFill/>
        </p:spPr>
        <p:txBody>
          <a:bodyPr wrap="square" rtlCol="0">
            <a:spAutoFit/>
          </a:bodyPr>
          <a:lstStyle/>
          <a:p>
            <a:pPr algn="ctr"/>
            <a:r>
              <a:rPr lang="en-US" sz="3600" dirty="0"/>
              <a:t>What is the supervisor’s role?</a:t>
            </a:r>
          </a:p>
        </p:txBody>
      </p:sp>
    </p:spTree>
    <p:extLst>
      <p:ext uri="{BB962C8B-B14F-4D97-AF65-F5344CB8AC3E}">
        <p14:creationId xmlns:p14="http://schemas.microsoft.com/office/powerpoint/2010/main" val="17769599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2827"/>
            <a:ext cx="10515600" cy="549275"/>
          </a:xfrm>
        </p:spPr>
        <p:txBody>
          <a:bodyPr/>
          <a:lstStyle/>
          <a:p>
            <a:pPr algn="ctr"/>
            <a:r>
              <a:rPr lang="en-US" sz="2800" dirty="0"/>
              <a:t>Onboarding New Staff</a:t>
            </a:r>
          </a:p>
        </p:txBody>
      </p:sp>
      <p:sp>
        <p:nvSpPr>
          <p:cNvPr id="4" name="TextBox 3"/>
          <p:cNvSpPr txBox="1"/>
          <p:nvPr/>
        </p:nvSpPr>
        <p:spPr>
          <a:xfrm>
            <a:off x="714214" y="1583719"/>
            <a:ext cx="11250478" cy="6124754"/>
          </a:xfrm>
          <a:prstGeom prst="rect">
            <a:avLst/>
          </a:prstGeom>
          <a:noFill/>
        </p:spPr>
        <p:txBody>
          <a:bodyPr wrap="square" rtlCol="0">
            <a:spAutoFit/>
          </a:bodyPr>
          <a:lstStyle/>
          <a:p>
            <a:pPr marL="457200" indent="-457200">
              <a:spcBef>
                <a:spcPts val="1200"/>
              </a:spcBef>
              <a:buFont typeface="Arial" panose="020B0604020202020204" pitchFamily="34" charset="0"/>
              <a:buChar char="•"/>
            </a:pPr>
            <a:r>
              <a:rPr lang="en-US" sz="2800" dirty="0"/>
              <a:t>Facilitates and coordinates activities from start to finish</a:t>
            </a:r>
          </a:p>
          <a:p>
            <a:pPr marL="457200" indent="-457200">
              <a:spcBef>
                <a:spcPts val="1200"/>
              </a:spcBef>
              <a:buFont typeface="Arial" panose="020B0604020202020204" pitchFamily="34" charset="0"/>
              <a:buChar char="•"/>
            </a:pPr>
            <a:r>
              <a:rPr lang="en-US" sz="2800" dirty="0"/>
              <a:t>Establishes regular communication with new staff</a:t>
            </a:r>
          </a:p>
          <a:p>
            <a:pPr marL="457200" indent="-457200">
              <a:spcBef>
                <a:spcPts val="1200"/>
              </a:spcBef>
              <a:buFont typeface="Arial" panose="020B0604020202020204" pitchFamily="34" charset="0"/>
              <a:buChar char="•"/>
            </a:pPr>
            <a:r>
              <a:rPr lang="en-US" sz="2800" dirty="0"/>
              <a:t>Plans and monitors the onboarding schedule</a:t>
            </a:r>
          </a:p>
          <a:p>
            <a:pPr marL="457200" indent="-457200">
              <a:spcBef>
                <a:spcPts val="1200"/>
              </a:spcBef>
              <a:buFont typeface="Arial" panose="020B0604020202020204" pitchFamily="34" charset="0"/>
              <a:buChar char="•"/>
            </a:pPr>
            <a:r>
              <a:rPr lang="en-US" sz="2800" dirty="0"/>
              <a:t>Ensures new staff receives comprehensive training</a:t>
            </a:r>
          </a:p>
          <a:p>
            <a:pPr marL="457200" indent="-457200">
              <a:spcBef>
                <a:spcPts val="1200"/>
              </a:spcBef>
              <a:buFont typeface="Arial" panose="020B0604020202020204" pitchFamily="34" charset="0"/>
              <a:buChar char="•"/>
            </a:pPr>
            <a:r>
              <a:rPr lang="en-US" sz="2800" dirty="0"/>
              <a:t>Provides clear expectations, direction, coaching and feedback</a:t>
            </a:r>
          </a:p>
          <a:p>
            <a:pPr marL="457200" indent="-457200">
              <a:spcBef>
                <a:spcPts val="1200"/>
              </a:spcBef>
              <a:buFont typeface="Arial" panose="020B0604020202020204" pitchFamily="34" charset="0"/>
              <a:buChar char="•"/>
            </a:pPr>
            <a:r>
              <a:rPr lang="en-US" sz="2800" dirty="0"/>
              <a:t>Evaluates &amp; documents new staff performance at regular intervals</a:t>
            </a:r>
            <a:endParaRPr lang="en-US" dirty="0"/>
          </a:p>
          <a:p>
            <a:pPr marL="457200" indent="-457200">
              <a:spcBef>
                <a:spcPts val="1200"/>
              </a:spcBef>
              <a:buFont typeface="Arial" panose="020B0604020202020204" pitchFamily="34" charset="0"/>
              <a:buChar char="•"/>
            </a:pPr>
            <a:r>
              <a:rPr lang="en-US" sz="2800" dirty="0"/>
              <a:t>Connects new staff to information, resources and people in the organization</a:t>
            </a:r>
            <a:br>
              <a:rPr lang="en-US" sz="3000" dirty="0"/>
            </a:br>
            <a:endParaRPr lang="en-US" dirty="0"/>
          </a:p>
          <a:p>
            <a:endParaRPr lang="en-US" dirty="0"/>
          </a:p>
          <a:p>
            <a:pPr>
              <a:spcAft>
                <a:spcPts val="1200"/>
              </a:spcAft>
            </a:pPr>
            <a:endParaRPr lang="en-US" sz="1600" dirty="0"/>
          </a:p>
          <a:p>
            <a:pPr>
              <a:spcAft>
                <a:spcPts val="1200"/>
              </a:spcAft>
            </a:pPr>
            <a:r>
              <a:rPr lang="en-US" sz="3000" dirty="0"/>
              <a:t> </a:t>
            </a:r>
            <a:endParaRPr lang="en-US" sz="3200" dirty="0"/>
          </a:p>
        </p:txBody>
      </p:sp>
      <p:sp>
        <p:nvSpPr>
          <p:cNvPr id="8" name="TextBox 7"/>
          <p:cNvSpPr txBox="1"/>
          <p:nvPr/>
        </p:nvSpPr>
        <p:spPr>
          <a:xfrm>
            <a:off x="378417" y="914400"/>
            <a:ext cx="11136824" cy="553998"/>
          </a:xfrm>
          <a:prstGeom prst="rect">
            <a:avLst/>
          </a:prstGeom>
          <a:noFill/>
        </p:spPr>
        <p:txBody>
          <a:bodyPr wrap="square" rtlCol="0">
            <a:spAutoFit/>
          </a:bodyPr>
          <a:lstStyle/>
          <a:p>
            <a:r>
              <a:rPr lang="en-US" sz="3000" i="1" dirty="0"/>
              <a:t>Supervisor’s Role During the Onboarding Process </a:t>
            </a:r>
          </a:p>
        </p:txBody>
      </p:sp>
    </p:spTree>
    <p:extLst>
      <p:ext uri="{BB962C8B-B14F-4D97-AF65-F5344CB8AC3E}">
        <p14:creationId xmlns:p14="http://schemas.microsoft.com/office/powerpoint/2010/main" val="28156844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4589" y="253698"/>
            <a:ext cx="10515600" cy="549275"/>
          </a:xfrm>
        </p:spPr>
        <p:txBody>
          <a:bodyPr/>
          <a:lstStyle/>
          <a:p>
            <a:pPr algn="ctr"/>
            <a:r>
              <a:rPr lang="en-US" sz="2800" dirty="0"/>
              <a:t>Onboarding New Staff</a:t>
            </a:r>
          </a:p>
        </p:txBody>
      </p:sp>
      <p:sp>
        <p:nvSpPr>
          <p:cNvPr id="4" name="TextBox 3"/>
          <p:cNvSpPr txBox="1"/>
          <p:nvPr/>
        </p:nvSpPr>
        <p:spPr>
          <a:xfrm>
            <a:off x="2417734" y="1248229"/>
            <a:ext cx="7248780" cy="4062651"/>
          </a:xfrm>
          <a:prstGeom prst="rect">
            <a:avLst/>
          </a:prstGeom>
          <a:solidFill>
            <a:schemeClr val="accent3">
              <a:lumMod val="20000"/>
              <a:lumOff val="80000"/>
            </a:schemeClr>
          </a:solidFill>
          <a:ln w="28575">
            <a:solidFill>
              <a:schemeClr val="accent3"/>
            </a:solidFill>
          </a:ln>
        </p:spPr>
        <p:txBody>
          <a:bodyPr wrap="square" rtlCol="0">
            <a:spAutoFit/>
          </a:bodyPr>
          <a:lstStyle/>
          <a:p>
            <a:pPr algn="ctr"/>
            <a:endParaRPr lang="en-US" sz="1600" dirty="0"/>
          </a:p>
          <a:p>
            <a:pPr algn="ctr"/>
            <a:r>
              <a:rPr lang="en-US" sz="2800" i="1" dirty="0"/>
              <a:t>Section Two</a:t>
            </a:r>
          </a:p>
          <a:p>
            <a:pPr algn="ctr"/>
            <a:endParaRPr lang="en-US" sz="1400" dirty="0"/>
          </a:p>
          <a:p>
            <a:pPr algn="ctr"/>
            <a:r>
              <a:rPr lang="en-US" sz="2800" b="1" dirty="0"/>
              <a:t>Implementing an Onboarding Plan</a:t>
            </a:r>
          </a:p>
          <a:p>
            <a:pPr algn="ctr"/>
            <a:endParaRPr lang="en-US" sz="2800" b="1" dirty="0"/>
          </a:p>
          <a:p>
            <a:pPr algn="ctr"/>
            <a:endParaRPr lang="en-US" sz="2800" b="1" dirty="0"/>
          </a:p>
          <a:p>
            <a:pPr algn="ctr"/>
            <a:endParaRPr lang="en-US" sz="2800" b="1" dirty="0"/>
          </a:p>
          <a:p>
            <a:pPr algn="ctr"/>
            <a:endParaRPr lang="en-US" sz="2800" b="1" dirty="0"/>
          </a:p>
          <a:p>
            <a:pPr algn="ctr"/>
            <a:endParaRPr lang="en-US" sz="2800" b="1" dirty="0"/>
          </a:p>
          <a:p>
            <a:pPr algn="ctr"/>
            <a:endParaRPr lang="en-US" sz="3200" dirty="0"/>
          </a:p>
        </p:txBody>
      </p:sp>
      <p:cxnSp>
        <p:nvCxnSpPr>
          <p:cNvPr id="5" name="Straight Connector 4"/>
          <p:cNvCxnSpPr/>
          <p:nvPr/>
        </p:nvCxnSpPr>
        <p:spPr>
          <a:xfrm>
            <a:off x="4228856" y="2018186"/>
            <a:ext cx="34716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28856" y="2681155"/>
            <a:ext cx="3626536" cy="2419973"/>
          </a:xfrm>
          <a:prstGeom prst="rect">
            <a:avLst/>
          </a:prstGeom>
        </p:spPr>
      </p:pic>
    </p:spTree>
    <p:extLst>
      <p:ext uri="{BB962C8B-B14F-4D97-AF65-F5344CB8AC3E}">
        <p14:creationId xmlns:p14="http://schemas.microsoft.com/office/powerpoint/2010/main" val="14097400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a:t>Onboarding New Staff</a:t>
            </a:r>
          </a:p>
        </p:txBody>
      </p:sp>
      <p:sp>
        <p:nvSpPr>
          <p:cNvPr id="8" name="TextBox 7"/>
          <p:cNvSpPr txBox="1"/>
          <p:nvPr/>
        </p:nvSpPr>
        <p:spPr>
          <a:xfrm>
            <a:off x="1205110" y="2503979"/>
            <a:ext cx="9965410" cy="2708434"/>
          </a:xfrm>
          <a:prstGeom prst="rect">
            <a:avLst/>
          </a:prstGeom>
          <a:noFill/>
        </p:spPr>
        <p:txBody>
          <a:bodyPr wrap="square" rtlCol="0">
            <a:spAutoFit/>
          </a:bodyPr>
          <a:lstStyle/>
          <a:p>
            <a:pPr>
              <a:spcAft>
                <a:spcPts val="1200"/>
              </a:spcAft>
            </a:pPr>
            <a:r>
              <a:rPr lang="en-US" sz="2800" dirty="0"/>
              <a:t>1.  Break into small groups with an assigned spokesperson.</a:t>
            </a:r>
          </a:p>
          <a:p>
            <a:pPr marL="514350" indent="-514350">
              <a:spcAft>
                <a:spcPts val="1200"/>
              </a:spcAft>
              <a:buAutoNum type="arabicPeriod" startAt="2"/>
            </a:pPr>
            <a:r>
              <a:rPr lang="en-US" sz="2800" dirty="0"/>
              <a:t>Discuss the key activities you would implement as part of an onboarding plan for your new staff. </a:t>
            </a:r>
          </a:p>
          <a:p>
            <a:pPr marL="514350" indent="-514350">
              <a:spcAft>
                <a:spcPts val="1200"/>
              </a:spcAft>
              <a:buAutoNum type="arabicPeriod" startAt="2"/>
            </a:pPr>
            <a:r>
              <a:rPr lang="en-US" sz="2800" dirty="0"/>
              <a:t>You will have 15 min. in your small group.</a:t>
            </a:r>
          </a:p>
          <a:p>
            <a:pPr marL="514350" indent="-514350">
              <a:spcAft>
                <a:spcPts val="1200"/>
              </a:spcAft>
              <a:buAutoNum type="arabicPeriod" startAt="2"/>
            </a:pPr>
            <a:r>
              <a:rPr lang="en-US" sz="2800" dirty="0"/>
              <a:t>Reconvene and compare each small group’s suggestions.</a:t>
            </a:r>
          </a:p>
        </p:txBody>
      </p:sp>
      <p:pic>
        <p:nvPicPr>
          <p:cNvPr id="9" name="Picture 8"/>
          <p:cNvPicPr/>
          <p:nvPr/>
        </p:nvPicPr>
        <p:blipFill>
          <a:blip r:embed="rId3">
            <a:extLst>
              <a:ext uri="{28A0092B-C50C-407E-A947-70E740481C1C}">
                <a14:useLocalDpi xmlns:a14="http://schemas.microsoft.com/office/drawing/2010/main" val="0"/>
              </a:ext>
            </a:extLst>
          </a:blip>
          <a:stretch>
            <a:fillRect/>
          </a:stretch>
        </p:blipFill>
        <p:spPr>
          <a:xfrm>
            <a:off x="1205110" y="526368"/>
            <a:ext cx="1247145" cy="1329734"/>
          </a:xfrm>
          <a:prstGeom prst="rect">
            <a:avLst/>
          </a:prstGeom>
        </p:spPr>
      </p:pic>
      <p:sp>
        <p:nvSpPr>
          <p:cNvPr id="3" name="TextBox 2"/>
          <p:cNvSpPr txBox="1"/>
          <p:nvPr/>
        </p:nvSpPr>
        <p:spPr>
          <a:xfrm>
            <a:off x="1309603" y="1340602"/>
            <a:ext cx="9391972" cy="584775"/>
          </a:xfrm>
          <a:prstGeom prst="rect">
            <a:avLst/>
          </a:prstGeom>
          <a:noFill/>
        </p:spPr>
        <p:txBody>
          <a:bodyPr wrap="square" rtlCol="0">
            <a:spAutoFit/>
          </a:bodyPr>
          <a:lstStyle/>
          <a:p>
            <a:pPr algn="ctr"/>
            <a:r>
              <a:rPr lang="en-US" sz="3200" i="1" dirty="0"/>
              <a:t>Implementing An Onboarding Plan</a:t>
            </a:r>
          </a:p>
        </p:txBody>
      </p:sp>
      <p:cxnSp>
        <p:nvCxnSpPr>
          <p:cNvPr id="10" name="Straight Connector 9"/>
          <p:cNvCxnSpPr/>
          <p:nvPr/>
        </p:nvCxnSpPr>
        <p:spPr>
          <a:xfrm>
            <a:off x="665018" y="2062209"/>
            <a:ext cx="1066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98781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a:t>Onboarding New Staff</a:t>
            </a:r>
          </a:p>
        </p:txBody>
      </p:sp>
      <p:sp>
        <p:nvSpPr>
          <p:cNvPr id="3" name="Text Placeholder 2"/>
          <p:cNvSpPr>
            <a:spLocks noGrp="1"/>
          </p:cNvSpPr>
          <p:nvPr>
            <p:ph type="body" sz="quarter" idx="10"/>
          </p:nvPr>
        </p:nvSpPr>
        <p:spPr>
          <a:xfrm>
            <a:off x="806328" y="1823099"/>
            <a:ext cx="10515600" cy="649083"/>
          </a:xfrm>
          <a:solidFill>
            <a:schemeClr val="bg1">
              <a:lumMod val="85000"/>
            </a:schemeClr>
          </a:solidFill>
        </p:spPr>
        <p:txBody>
          <a:bodyPr/>
          <a:lstStyle/>
          <a:p>
            <a:pPr algn="ctr"/>
            <a:r>
              <a:rPr lang="en-US" sz="3200" dirty="0">
                <a:solidFill>
                  <a:schemeClr val="tx1"/>
                </a:solidFill>
              </a:rPr>
              <a:t>Components of Onboarding Plan To Be Implemented</a:t>
            </a:r>
          </a:p>
        </p:txBody>
      </p:sp>
      <p:sp>
        <p:nvSpPr>
          <p:cNvPr id="8" name="TextBox 7"/>
          <p:cNvSpPr txBox="1"/>
          <p:nvPr/>
        </p:nvSpPr>
        <p:spPr>
          <a:xfrm>
            <a:off x="394487" y="2889330"/>
            <a:ext cx="2656028" cy="2092881"/>
          </a:xfrm>
          <a:prstGeom prst="rect">
            <a:avLst/>
          </a:prstGeom>
          <a:solidFill>
            <a:schemeClr val="accent5">
              <a:lumMod val="20000"/>
              <a:lumOff val="80000"/>
            </a:schemeClr>
          </a:solidFill>
          <a:ln w="28575">
            <a:solidFill>
              <a:schemeClr val="accent5">
                <a:lumMod val="75000"/>
              </a:schemeClr>
            </a:solidFill>
          </a:ln>
        </p:spPr>
        <p:txBody>
          <a:bodyPr wrap="square" rtlCol="0">
            <a:spAutoFit/>
          </a:bodyPr>
          <a:lstStyle/>
          <a:p>
            <a:pPr algn="ctr">
              <a:spcAft>
                <a:spcPts val="600"/>
              </a:spcAft>
            </a:pPr>
            <a:endParaRPr lang="en-US" sz="3600" dirty="0"/>
          </a:p>
          <a:p>
            <a:pPr algn="ctr">
              <a:spcAft>
                <a:spcPts val="600"/>
              </a:spcAft>
            </a:pPr>
            <a:r>
              <a:rPr lang="en-US" b="1" dirty="0"/>
              <a:t>Welcome and Orientation</a:t>
            </a:r>
          </a:p>
          <a:p>
            <a:pPr algn="ctr">
              <a:spcAft>
                <a:spcPts val="600"/>
              </a:spcAft>
            </a:pPr>
            <a:endParaRPr lang="en-US" sz="3600" dirty="0"/>
          </a:p>
        </p:txBody>
      </p:sp>
      <p:sp>
        <p:nvSpPr>
          <p:cNvPr id="9" name="TextBox 8"/>
          <p:cNvSpPr txBox="1"/>
          <p:nvPr/>
        </p:nvSpPr>
        <p:spPr>
          <a:xfrm>
            <a:off x="3245373" y="2873723"/>
            <a:ext cx="2756763" cy="2123658"/>
          </a:xfrm>
          <a:prstGeom prst="rect">
            <a:avLst/>
          </a:prstGeom>
          <a:solidFill>
            <a:srgbClr val="F5C6A9"/>
          </a:solidFill>
          <a:ln w="28575">
            <a:solidFill>
              <a:schemeClr val="accent5">
                <a:lumMod val="75000"/>
              </a:schemeClr>
            </a:solidFill>
          </a:ln>
        </p:spPr>
        <p:txBody>
          <a:bodyPr wrap="square" rtlCol="0">
            <a:spAutoFit/>
          </a:bodyPr>
          <a:lstStyle/>
          <a:p>
            <a:pPr algn="ctr">
              <a:spcAft>
                <a:spcPts val="600"/>
              </a:spcAft>
            </a:pPr>
            <a:endParaRPr lang="en-US" b="1" dirty="0"/>
          </a:p>
          <a:p>
            <a:pPr algn="ctr">
              <a:spcAft>
                <a:spcPts val="600"/>
              </a:spcAft>
            </a:pPr>
            <a:r>
              <a:rPr lang="en-US" b="1" dirty="0"/>
              <a:t>Team </a:t>
            </a:r>
          </a:p>
          <a:p>
            <a:pPr algn="ctr">
              <a:spcAft>
                <a:spcPts val="600"/>
              </a:spcAft>
            </a:pPr>
            <a:r>
              <a:rPr lang="en-US" b="1" dirty="0"/>
              <a:t>Communication </a:t>
            </a:r>
          </a:p>
          <a:p>
            <a:pPr algn="ctr">
              <a:spcAft>
                <a:spcPts val="600"/>
              </a:spcAft>
            </a:pPr>
            <a:r>
              <a:rPr lang="en-US" b="1" dirty="0"/>
              <a:t>Plan</a:t>
            </a:r>
            <a:endParaRPr lang="en-US" sz="1000" b="1" dirty="0"/>
          </a:p>
          <a:p>
            <a:pPr algn="ctr">
              <a:spcAft>
                <a:spcPts val="600"/>
              </a:spcAft>
            </a:pPr>
            <a:endParaRPr lang="en-US" sz="1600" dirty="0"/>
          </a:p>
        </p:txBody>
      </p:sp>
      <p:sp>
        <p:nvSpPr>
          <p:cNvPr id="10" name="TextBox 9"/>
          <p:cNvSpPr txBox="1"/>
          <p:nvPr/>
        </p:nvSpPr>
        <p:spPr>
          <a:xfrm>
            <a:off x="6243488" y="2887297"/>
            <a:ext cx="2742590" cy="2123658"/>
          </a:xfrm>
          <a:prstGeom prst="rect">
            <a:avLst/>
          </a:prstGeom>
          <a:solidFill>
            <a:srgbClr val="F1AD83"/>
          </a:solidFill>
          <a:ln w="28575">
            <a:solidFill>
              <a:schemeClr val="accent5">
                <a:lumMod val="75000"/>
              </a:schemeClr>
            </a:solidFill>
          </a:ln>
        </p:spPr>
        <p:txBody>
          <a:bodyPr wrap="square" rtlCol="0">
            <a:spAutoFit/>
          </a:bodyPr>
          <a:lstStyle/>
          <a:p>
            <a:endParaRPr lang="en-US" sz="1600" dirty="0"/>
          </a:p>
          <a:p>
            <a:pPr algn="ctr">
              <a:spcAft>
                <a:spcPts val="600"/>
              </a:spcAft>
            </a:pPr>
            <a:endParaRPr lang="en-US" sz="1000" dirty="0"/>
          </a:p>
          <a:p>
            <a:pPr algn="ctr">
              <a:spcAft>
                <a:spcPts val="600"/>
              </a:spcAft>
            </a:pPr>
            <a:r>
              <a:rPr lang="en-US" b="1" dirty="0"/>
              <a:t> Regular  Supervisory Meetings</a:t>
            </a:r>
          </a:p>
          <a:p>
            <a:pPr algn="ctr"/>
            <a:endParaRPr lang="en-US" dirty="0"/>
          </a:p>
        </p:txBody>
      </p:sp>
      <p:sp>
        <p:nvSpPr>
          <p:cNvPr id="11" name="TextBox 10"/>
          <p:cNvSpPr txBox="1"/>
          <p:nvPr/>
        </p:nvSpPr>
        <p:spPr>
          <a:xfrm>
            <a:off x="9227430" y="2933463"/>
            <a:ext cx="2704457" cy="2046714"/>
          </a:xfrm>
          <a:prstGeom prst="rect">
            <a:avLst/>
          </a:prstGeom>
          <a:solidFill>
            <a:srgbClr val="EC8D52"/>
          </a:solidFill>
          <a:ln w="28575">
            <a:solidFill>
              <a:schemeClr val="accent5">
                <a:lumMod val="75000"/>
              </a:schemeClr>
            </a:solidFill>
          </a:ln>
        </p:spPr>
        <p:txBody>
          <a:bodyPr wrap="square" rtlCol="0">
            <a:spAutoFit/>
          </a:bodyPr>
          <a:lstStyle/>
          <a:p>
            <a:pPr algn="ctr">
              <a:spcAft>
                <a:spcPts val="600"/>
              </a:spcAft>
            </a:pPr>
            <a:endParaRPr lang="en-US" sz="1400" b="1" dirty="0"/>
          </a:p>
          <a:p>
            <a:pPr algn="ctr">
              <a:spcAft>
                <a:spcPts val="600"/>
              </a:spcAft>
            </a:pPr>
            <a:r>
              <a:rPr lang="en-US" b="1" dirty="0"/>
              <a:t>Training Schedule </a:t>
            </a:r>
            <a:br>
              <a:rPr lang="en-US" b="1" dirty="0"/>
            </a:br>
            <a:r>
              <a:rPr lang="en-US" b="1" dirty="0"/>
              <a:t>&amp;</a:t>
            </a:r>
          </a:p>
          <a:p>
            <a:pPr algn="ctr">
              <a:spcAft>
                <a:spcPts val="600"/>
              </a:spcAft>
            </a:pPr>
            <a:r>
              <a:rPr lang="en-US" b="1" dirty="0"/>
              <a:t>Evaluation</a:t>
            </a:r>
          </a:p>
          <a:p>
            <a:pPr algn="ctr">
              <a:spcAft>
                <a:spcPts val="600"/>
              </a:spcAft>
            </a:pPr>
            <a:r>
              <a:rPr lang="en-US" sz="200" dirty="0"/>
              <a:t>&amp;</a:t>
            </a:r>
          </a:p>
        </p:txBody>
      </p:sp>
    </p:spTree>
    <p:extLst>
      <p:ext uri="{BB962C8B-B14F-4D97-AF65-F5344CB8AC3E}">
        <p14:creationId xmlns:p14="http://schemas.microsoft.com/office/powerpoint/2010/main" val="13970420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a:t>Onboarding New Staff</a:t>
            </a:r>
          </a:p>
        </p:txBody>
      </p:sp>
      <p:sp>
        <p:nvSpPr>
          <p:cNvPr id="5" name="TextBox 4"/>
          <p:cNvSpPr txBox="1"/>
          <p:nvPr/>
        </p:nvSpPr>
        <p:spPr>
          <a:xfrm>
            <a:off x="1176580" y="2372639"/>
            <a:ext cx="10073897" cy="4539704"/>
          </a:xfrm>
          <a:prstGeom prst="rect">
            <a:avLst/>
          </a:prstGeom>
          <a:noFill/>
        </p:spPr>
        <p:txBody>
          <a:bodyPr wrap="square" rtlCol="0">
            <a:spAutoFit/>
          </a:bodyPr>
          <a:lstStyle/>
          <a:p>
            <a:pPr marL="342900" indent="-342900">
              <a:spcAft>
                <a:spcPts val="1800"/>
              </a:spcAft>
              <a:buFont typeface="Arial" panose="020B0604020202020204" pitchFamily="34" charset="0"/>
              <a:buChar char="•"/>
            </a:pPr>
            <a:r>
              <a:rPr lang="en-US" sz="3000" dirty="0"/>
              <a:t>Introductions to team and staff</a:t>
            </a:r>
          </a:p>
          <a:p>
            <a:pPr marL="342900" indent="-342900">
              <a:spcAft>
                <a:spcPts val="1800"/>
              </a:spcAft>
              <a:buFont typeface="Arial" panose="020B0604020202020204" pitchFamily="34" charset="0"/>
              <a:buChar char="•"/>
            </a:pPr>
            <a:r>
              <a:rPr lang="en-US" sz="3000" dirty="0"/>
              <a:t>Any state-specific onboarding materials. </a:t>
            </a:r>
            <a:br>
              <a:rPr lang="en-US" sz="3000" dirty="0"/>
            </a:br>
            <a:r>
              <a:rPr lang="en-US" sz="3000" dirty="0"/>
              <a:t> </a:t>
            </a:r>
            <a:r>
              <a:rPr lang="en-US" dirty="0"/>
              <a:t>(ex.  Arizona’s </a:t>
            </a:r>
            <a:r>
              <a:rPr lang="en-US" i="1" dirty="0"/>
              <a:t>New Investigator Training &amp; Onboarding Workbook)</a:t>
            </a:r>
          </a:p>
          <a:p>
            <a:pPr marL="342900" indent="-342900">
              <a:spcAft>
                <a:spcPts val="1800"/>
              </a:spcAft>
              <a:buFont typeface="Arial" panose="020B0604020202020204" pitchFamily="34" charset="0"/>
              <a:buChar char="•"/>
            </a:pPr>
            <a:r>
              <a:rPr lang="en-US" sz="3000" dirty="0"/>
              <a:t>Orientation to workspace, equipment, materials</a:t>
            </a:r>
          </a:p>
          <a:p>
            <a:pPr marL="342900" indent="-342900">
              <a:spcAft>
                <a:spcPts val="1800"/>
              </a:spcAft>
              <a:buFont typeface="Arial" panose="020B0604020202020204" pitchFamily="34" charset="0"/>
              <a:buChar char="•"/>
            </a:pPr>
            <a:r>
              <a:rPr lang="en-US" sz="3000" dirty="0"/>
              <a:t>Training schedule (dates, time, content)</a:t>
            </a:r>
          </a:p>
          <a:p>
            <a:pPr marL="342900" indent="-342900">
              <a:spcAft>
                <a:spcPts val="1800"/>
              </a:spcAft>
              <a:buFont typeface="Arial" panose="020B0604020202020204" pitchFamily="34" charset="0"/>
              <a:buChar char="•"/>
            </a:pPr>
            <a:endParaRPr lang="en-US" sz="3200" dirty="0"/>
          </a:p>
          <a:p>
            <a:pPr marL="342900" indent="-342900">
              <a:spcAft>
                <a:spcPts val="1800"/>
              </a:spcAft>
              <a:buFont typeface="Arial" panose="020B0604020202020204" pitchFamily="34" charset="0"/>
              <a:buChar char="•"/>
            </a:pPr>
            <a:endParaRPr lang="en-US" sz="3200" dirty="0"/>
          </a:p>
        </p:txBody>
      </p:sp>
      <p:sp>
        <p:nvSpPr>
          <p:cNvPr id="7" name="TextBox 6"/>
          <p:cNvSpPr txBox="1"/>
          <p:nvPr/>
        </p:nvSpPr>
        <p:spPr>
          <a:xfrm>
            <a:off x="533400" y="1462619"/>
            <a:ext cx="8648054" cy="584775"/>
          </a:xfrm>
          <a:prstGeom prst="rect">
            <a:avLst/>
          </a:prstGeom>
          <a:noFill/>
        </p:spPr>
        <p:txBody>
          <a:bodyPr wrap="square" rtlCol="0">
            <a:spAutoFit/>
          </a:bodyPr>
          <a:lstStyle/>
          <a:p>
            <a:r>
              <a:rPr lang="en-US" sz="3200" i="1" dirty="0"/>
              <a:t>Plans for welcoming new staff members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5108" y="0"/>
            <a:ext cx="3138690" cy="3138690"/>
          </a:xfrm>
          <a:prstGeom prst="rect">
            <a:avLst/>
          </a:prstGeom>
        </p:spPr>
      </p:pic>
    </p:spTree>
    <p:extLst>
      <p:ext uri="{BB962C8B-B14F-4D97-AF65-F5344CB8AC3E}">
        <p14:creationId xmlns:p14="http://schemas.microsoft.com/office/powerpoint/2010/main" val="3694240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a:t>Onboarding New Staff</a:t>
            </a:r>
          </a:p>
        </p:txBody>
      </p:sp>
      <p:sp>
        <p:nvSpPr>
          <p:cNvPr id="5" name="TextBox 4"/>
          <p:cNvSpPr txBox="1"/>
          <p:nvPr/>
        </p:nvSpPr>
        <p:spPr>
          <a:xfrm>
            <a:off x="1317356" y="2780376"/>
            <a:ext cx="10073897" cy="3000821"/>
          </a:xfrm>
          <a:prstGeom prst="rect">
            <a:avLst/>
          </a:prstGeom>
          <a:noFill/>
        </p:spPr>
        <p:txBody>
          <a:bodyPr wrap="square" rtlCol="0">
            <a:spAutoFit/>
          </a:bodyPr>
          <a:lstStyle/>
          <a:p>
            <a:pPr marL="1676370" lvl="2" indent="-457200">
              <a:spcBef>
                <a:spcPts val="1800"/>
              </a:spcBef>
              <a:buFont typeface="Arial" panose="020B0604020202020204" pitchFamily="34" charset="0"/>
              <a:buChar char="•"/>
            </a:pPr>
            <a:r>
              <a:rPr lang="en-US" sz="2800" dirty="0"/>
              <a:t>E-mail</a:t>
            </a:r>
          </a:p>
          <a:p>
            <a:pPr marL="1676370" lvl="2" indent="-457200">
              <a:spcBef>
                <a:spcPts val="1800"/>
              </a:spcBef>
              <a:buFont typeface="Arial" panose="020B0604020202020204" pitchFamily="34" charset="0"/>
              <a:buChar char="•"/>
            </a:pPr>
            <a:r>
              <a:rPr lang="en-US" sz="2800" dirty="0"/>
              <a:t>Voice mail</a:t>
            </a:r>
          </a:p>
          <a:p>
            <a:pPr marL="1676370" lvl="2" indent="-457200">
              <a:spcBef>
                <a:spcPts val="1800"/>
              </a:spcBef>
              <a:buFont typeface="Arial" panose="020B0604020202020204" pitchFamily="34" charset="0"/>
              <a:buChar char="•"/>
            </a:pPr>
            <a:r>
              <a:rPr lang="en-US" sz="2800" dirty="0"/>
              <a:t>Texts</a:t>
            </a:r>
          </a:p>
          <a:p>
            <a:pPr marL="1676370" lvl="2" indent="-457200">
              <a:spcBef>
                <a:spcPts val="1800"/>
              </a:spcBef>
              <a:buFont typeface="Arial" panose="020B0604020202020204" pitchFamily="34" charset="0"/>
              <a:buChar char="•"/>
            </a:pPr>
            <a:r>
              <a:rPr lang="en-US" sz="2800" dirty="0"/>
              <a:t>Face-to-face meetings </a:t>
            </a:r>
          </a:p>
          <a:p>
            <a:pPr marL="342900" indent="-342900">
              <a:spcAft>
                <a:spcPts val="1800"/>
              </a:spcAft>
              <a:buFont typeface="Arial" panose="020B0604020202020204" pitchFamily="34" charset="0"/>
              <a:buChar char="•"/>
            </a:pPr>
            <a:endParaRPr lang="en-US" sz="3200" dirty="0"/>
          </a:p>
        </p:txBody>
      </p:sp>
      <p:sp>
        <p:nvSpPr>
          <p:cNvPr id="7" name="TextBox 6"/>
          <p:cNvSpPr txBox="1"/>
          <p:nvPr/>
        </p:nvSpPr>
        <p:spPr>
          <a:xfrm>
            <a:off x="533400" y="1462619"/>
            <a:ext cx="8648054" cy="584775"/>
          </a:xfrm>
          <a:prstGeom prst="rect">
            <a:avLst/>
          </a:prstGeom>
          <a:noFill/>
        </p:spPr>
        <p:txBody>
          <a:bodyPr wrap="square" rtlCol="0">
            <a:spAutoFit/>
          </a:bodyPr>
          <a:lstStyle/>
          <a:p>
            <a:r>
              <a:rPr lang="en-US" sz="3200" i="1" dirty="0"/>
              <a:t>Team Communication Plan</a:t>
            </a:r>
          </a:p>
        </p:txBody>
      </p:sp>
      <p:sp>
        <p:nvSpPr>
          <p:cNvPr id="3" name="TextBox 2"/>
          <p:cNvSpPr txBox="1"/>
          <p:nvPr/>
        </p:nvSpPr>
        <p:spPr>
          <a:xfrm>
            <a:off x="1317356" y="2137495"/>
            <a:ext cx="10382573" cy="523220"/>
          </a:xfrm>
          <a:prstGeom prst="rect">
            <a:avLst/>
          </a:prstGeom>
          <a:noFill/>
        </p:spPr>
        <p:txBody>
          <a:bodyPr wrap="square" rtlCol="0">
            <a:spAutoFit/>
          </a:bodyPr>
          <a:lstStyle/>
          <a:p>
            <a:r>
              <a:rPr lang="en-US" sz="2800" dirty="0"/>
              <a:t>What are your team’s practices related to:</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67815" y="2047393"/>
            <a:ext cx="1371033" cy="98257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32517" y="3673097"/>
            <a:ext cx="1159823" cy="1165001"/>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29261" y="3433340"/>
            <a:ext cx="1459238" cy="1459238"/>
          </a:xfrm>
          <a:prstGeom prst="rect">
            <a:avLst/>
          </a:prstGeom>
        </p:spPr>
      </p:pic>
    </p:spTree>
    <p:extLst>
      <p:ext uri="{BB962C8B-B14F-4D97-AF65-F5344CB8AC3E}">
        <p14:creationId xmlns:p14="http://schemas.microsoft.com/office/powerpoint/2010/main" val="2247473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pPr algn="ctr"/>
            <a:r>
              <a:rPr lang="en-US" dirty="0"/>
              <a:t>Virtual Housekeeping</a:t>
            </a:r>
          </a:p>
        </p:txBody>
      </p:sp>
      <p:sp>
        <p:nvSpPr>
          <p:cNvPr id="11" name="Text Placeholder 10"/>
          <p:cNvSpPr>
            <a:spLocks noGrp="1"/>
          </p:cNvSpPr>
          <p:nvPr>
            <p:ph type="body" sz="quarter" idx="10"/>
          </p:nvPr>
        </p:nvSpPr>
        <p:spPr>
          <a:xfrm>
            <a:off x="533400" y="989012"/>
            <a:ext cx="10515600" cy="381000"/>
          </a:xfrm>
        </p:spPr>
        <p:txBody>
          <a:bodyPr/>
          <a:lstStyle/>
          <a:p>
            <a:pPr algn="ctr"/>
            <a:r>
              <a:rPr lang="en-US" dirty="0"/>
              <a:t>Using Technology Features </a:t>
            </a:r>
          </a:p>
        </p:txBody>
      </p:sp>
      <p:graphicFrame>
        <p:nvGraphicFramePr>
          <p:cNvPr id="12" name="Content Placeholder 2"/>
          <p:cNvGraphicFramePr>
            <a:graphicFrameLocks/>
          </p:cNvGraphicFramePr>
          <p:nvPr>
            <p:extLst>
              <p:ext uri="{D42A27DB-BD31-4B8C-83A1-F6EECF244321}">
                <p14:modId xmlns:p14="http://schemas.microsoft.com/office/powerpoint/2010/main" val="384507722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107201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a:t>Onboarding New Staff</a:t>
            </a:r>
          </a:p>
        </p:txBody>
      </p:sp>
      <p:sp>
        <p:nvSpPr>
          <p:cNvPr id="5" name="TextBox 4"/>
          <p:cNvSpPr txBox="1"/>
          <p:nvPr/>
        </p:nvSpPr>
        <p:spPr>
          <a:xfrm>
            <a:off x="683862" y="1967798"/>
            <a:ext cx="8692612" cy="3600986"/>
          </a:xfrm>
          <a:prstGeom prst="rect">
            <a:avLst/>
          </a:prstGeom>
          <a:noFill/>
        </p:spPr>
        <p:txBody>
          <a:bodyPr wrap="square" rtlCol="0">
            <a:spAutoFit/>
          </a:bodyPr>
          <a:lstStyle/>
          <a:p>
            <a:pPr marL="457200" lvl="0" indent="-457200">
              <a:spcBef>
                <a:spcPts val="1800"/>
              </a:spcBef>
              <a:buFont typeface="Arial" panose="020B0604020202020204" pitchFamily="34" charset="0"/>
              <a:buChar char="•"/>
            </a:pPr>
            <a:r>
              <a:rPr lang="en-US" sz="2800" dirty="0"/>
              <a:t>Assess new employees’ knowledge and skill level</a:t>
            </a:r>
          </a:p>
          <a:p>
            <a:pPr marL="457200" lvl="0" indent="-457200">
              <a:spcBef>
                <a:spcPts val="1800"/>
              </a:spcBef>
              <a:buFont typeface="Arial" panose="020B0604020202020204" pitchFamily="34" charset="0"/>
              <a:buChar char="•"/>
            </a:pPr>
            <a:r>
              <a:rPr lang="en-US" sz="2800" dirty="0"/>
              <a:t>Monitor training activities, invite input from new staff and make adjustments as needed</a:t>
            </a:r>
          </a:p>
          <a:p>
            <a:pPr marL="457200" indent="-457200">
              <a:spcBef>
                <a:spcPts val="1800"/>
              </a:spcBef>
              <a:buFont typeface="Arial" panose="020B0604020202020204" pitchFamily="34" charset="0"/>
              <a:buChar char="•"/>
            </a:pPr>
            <a:r>
              <a:rPr lang="en-US" sz="2800" dirty="0"/>
              <a:t>Clarify expectations and milestones </a:t>
            </a:r>
          </a:p>
          <a:p>
            <a:pPr marL="457200" lvl="0" indent="-457200">
              <a:spcBef>
                <a:spcPts val="1800"/>
              </a:spcBef>
              <a:buFont typeface="Arial" panose="020B0604020202020204" pitchFamily="34" charset="0"/>
              <a:buChar char="•"/>
            </a:pPr>
            <a:r>
              <a:rPr lang="en-US" sz="2800" dirty="0"/>
              <a:t>Provide encouragement and feedback</a:t>
            </a:r>
          </a:p>
          <a:p>
            <a:pPr marL="457200" lvl="0" indent="-457200">
              <a:spcBef>
                <a:spcPts val="1800"/>
              </a:spcBef>
              <a:buFont typeface="Arial" panose="020B0604020202020204" pitchFamily="34" charset="0"/>
              <a:buChar char="•"/>
            </a:pPr>
            <a:r>
              <a:rPr lang="en-US" sz="2800" dirty="0"/>
              <a:t>Evaluate and document progress</a:t>
            </a:r>
          </a:p>
        </p:txBody>
      </p:sp>
      <p:sp>
        <p:nvSpPr>
          <p:cNvPr id="7" name="TextBox 6"/>
          <p:cNvSpPr txBox="1"/>
          <p:nvPr/>
        </p:nvSpPr>
        <p:spPr>
          <a:xfrm>
            <a:off x="533400" y="1220711"/>
            <a:ext cx="8648054" cy="584775"/>
          </a:xfrm>
          <a:prstGeom prst="rect">
            <a:avLst/>
          </a:prstGeom>
          <a:noFill/>
        </p:spPr>
        <p:txBody>
          <a:bodyPr wrap="square" rtlCol="0">
            <a:spAutoFit/>
          </a:bodyPr>
          <a:lstStyle/>
          <a:p>
            <a:r>
              <a:rPr lang="en-US" sz="3200" i="1" dirty="0"/>
              <a:t>Plans for Regular Supervisory Check-Ins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64537" y="4037157"/>
            <a:ext cx="2979489" cy="1986326"/>
          </a:xfrm>
          <a:prstGeom prst="rect">
            <a:avLst/>
          </a:prstGeom>
        </p:spPr>
      </p:pic>
    </p:spTree>
    <p:extLst>
      <p:ext uri="{BB962C8B-B14F-4D97-AF65-F5344CB8AC3E}">
        <p14:creationId xmlns:p14="http://schemas.microsoft.com/office/powerpoint/2010/main" val="38611824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83477"/>
            <a:ext cx="10515600" cy="549275"/>
          </a:xfrm>
        </p:spPr>
        <p:txBody>
          <a:bodyPr/>
          <a:lstStyle/>
          <a:p>
            <a:pPr algn="ctr"/>
            <a:r>
              <a:rPr lang="en-US" sz="2800" dirty="0"/>
              <a:t>Onboarding New Staff</a:t>
            </a:r>
          </a:p>
        </p:txBody>
      </p:sp>
      <p:sp>
        <p:nvSpPr>
          <p:cNvPr id="5" name="TextBox 4"/>
          <p:cNvSpPr txBox="1"/>
          <p:nvPr/>
        </p:nvSpPr>
        <p:spPr>
          <a:xfrm>
            <a:off x="487874" y="1100379"/>
            <a:ext cx="8238641" cy="584775"/>
          </a:xfrm>
          <a:prstGeom prst="rect">
            <a:avLst/>
          </a:prstGeom>
          <a:noFill/>
        </p:spPr>
        <p:txBody>
          <a:bodyPr wrap="square" rtlCol="0">
            <a:spAutoFit/>
          </a:bodyPr>
          <a:lstStyle/>
          <a:p>
            <a:r>
              <a:rPr lang="en-US" sz="3200" i="1" dirty="0"/>
              <a:t>Plans for Onboarding Training</a:t>
            </a:r>
          </a:p>
        </p:txBody>
      </p:sp>
      <p:sp>
        <p:nvSpPr>
          <p:cNvPr id="6" name="TextBox 5"/>
          <p:cNvSpPr txBox="1"/>
          <p:nvPr/>
        </p:nvSpPr>
        <p:spPr>
          <a:xfrm>
            <a:off x="487874" y="2052781"/>
            <a:ext cx="10162368" cy="5709255"/>
          </a:xfrm>
          <a:prstGeom prst="rect">
            <a:avLst/>
          </a:prstGeom>
          <a:noFill/>
        </p:spPr>
        <p:txBody>
          <a:bodyPr wrap="square" rtlCol="0">
            <a:spAutoFit/>
          </a:bodyPr>
          <a:lstStyle/>
          <a:p>
            <a:pPr marL="457200" indent="-457200">
              <a:spcAft>
                <a:spcPts val="1200"/>
              </a:spcAft>
              <a:buFont typeface="Arial" panose="020B0604020202020204" pitchFamily="34" charset="0"/>
              <a:buChar char="•"/>
            </a:pPr>
            <a:r>
              <a:rPr lang="en-US" sz="2800" dirty="0"/>
              <a:t>Use resources to plan and track training activities.</a:t>
            </a:r>
            <a:br>
              <a:rPr lang="en-US" sz="2800" dirty="0"/>
            </a:br>
            <a:r>
              <a:rPr lang="en-US" dirty="0"/>
              <a:t>(</a:t>
            </a:r>
            <a:r>
              <a:rPr lang="en-US" sz="2000" dirty="0"/>
              <a:t>ex. </a:t>
            </a:r>
            <a:r>
              <a:rPr lang="en-US" sz="2000" i="1" dirty="0"/>
              <a:t>Arizona Field Guide for APS </a:t>
            </a:r>
            <a:r>
              <a:rPr lang="en-US" dirty="0"/>
              <a:t>and </a:t>
            </a:r>
            <a:r>
              <a:rPr lang="en-US" sz="2000" i="1" dirty="0"/>
              <a:t>New Investigator Training and Onboarding Workbook.</a:t>
            </a:r>
            <a:r>
              <a:rPr lang="en-US" dirty="0"/>
              <a:t>) </a:t>
            </a:r>
          </a:p>
          <a:p>
            <a:pPr marL="457200" indent="-457200">
              <a:spcAft>
                <a:spcPts val="1200"/>
              </a:spcAft>
              <a:buFont typeface="Arial" panose="020B0604020202020204" pitchFamily="34" charset="0"/>
              <a:buChar char="•"/>
            </a:pPr>
            <a:r>
              <a:rPr lang="en-US" sz="2800" dirty="0"/>
              <a:t>Consider engaging experienced team members to assist </a:t>
            </a:r>
          </a:p>
          <a:p>
            <a:pPr marL="1066785" lvl="1" indent="-457200">
              <a:spcAft>
                <a:spcPts val="1200"/>
              </a:spcAft>
              <a:buFont typeface="Wingdings" panose="05000000000000000000" pitchFamily="2" charset="2"/>
              <a:buChar char="ü"/>
            </a:pPr>
            <a:r>
              <a:rPr lang="en-US" dirty="0"/>
              <a:t>Structured observations and case reviews/discussions</a:t>
            </a:r>
          </a:p>
          <a:p>
            <a:pPr marL="1066785" lvl="1" indent="-457200">
              <a:spcAft>
                <a:spcPts val="1200"/>
              </a:spcAft>
              <a:buFont typeface="Wingdings" panose="05000000000000000000" pitchFamily="2" charset="2"/>
              <a:buChar char="ü"/>
            </a:pPr>
            <a:r>
              <a:rPr lang="en-US" dirty="0"/>
              <a:t>Introductions to community partners and multi-disciplinary team (MDT)</a:t>
            </a:r>
          </a:p>
          <a:p>
            <a:pPr lvl="1">
              <a:spcAft>
                <a:spcPts val="1200"/>
              </a:spcAft>
            </a:pPr>
            <a:endParaRPr lang="en-US" sz="2800" dirty="0"/>
          </a:p>
          <a:p>
            <a:pPr marL="1066785" lvl="1" indent="-457200">
              <a:spcAft>
                <a:spcPts val="1200"/>
              </a:spcAft>
              <a:buFont typeface="Wingdings" panose="05000000000000000000" pitchFamily="2" charset="2"/>
              <a:buChar char="ü"/>
            </a:pPr>
            <a:endParaRPr lang="en-US" sz="2800" dirty="0"/>
          </a:p>
          <a:p>
            <a:pPr algn="ctr">
              <a:spcAft>
                <a:spcPts val="600"/>
              </a:spcAft>
            </a:pPr>
            <a:endParaRPr lang="en-US" sz="4400" dirty="0"/>
          </a:p>
          <a:p>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86109" y="812019"/>
            <a:ext cx="1731817" cy="1746269"/>
          </a:xfrm>
          <a:prstGeom prst="rect">
            <a:avLst/>
          </a:prstGeom>
        </p:spPr>
      </p:pic>
    </p:spTree>
    <p:extLst>
      <p:ext uri="{BB962C8B-B14F-4D97-AF65-F5344CB8AC3E}">
        <p14:creationId xmlns:p14="http://schemas.microsoft.com/office/powerpoint/2010/main" val="29252138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a:t>Onboarding New Staff</a:t>
            </a:r>
          </a:p>
        </p:txBody>
      </p:sp>
      <p:sp>
        <p:nvSpPr>
          <p:cNvPr id="4" name="TextBox 3"/>
          <p:cNvSpPr txBox="1"/>
          <p:nvPr/>
        </p:nvSpPr>
        <p:spPr>
          <a:xfrm>
            <a:off x="4469323" y="2200759"/>
            <a:ext cx="2643754" cy="1596326"/>
          </a:xfrm>
          <a:prstGeom prst="rect">
            <a:avLst/>
          </a:prstGeom>
          <a:noFill/>
        </p:spPr>
        <p:txBody>
          <a:bodyPr wrap="square" rtlCol="0">
            <a:spAutoFit/>
          </a:bodyPr>
          <a:lstStyle/>
          <a:p>
            <a:endParaRPr lang="en-US" dirty="0"/>
          </a:p>
        </p:txBody>
      </p:sp>
      <p:sp>
        <p:nvSpPr>
          <p:cNvPr id="8" name="TextBox 7"/>
          <p:cNvSpPr txBox="1"/>
          <p:nvPr/>
        </p:nvSpPr>
        <p:spPr>
          <a:xfrm>
            <a:off x="2530687" y="2505558"/>
            <a:ext cx="9164780" cy="2169825"/>
          </a:xfrm>
          <a:prstGeom prst="rect">
            <a:avLst/>
          </a:prstGeom>
          <a:solidFill>
            <a:schemeClr val="accent3">
              <a:lumMod val="20000"/>
              <a:lumOff val="80000"/>
            </a:schemeClr>
          </a:solidFill>
        </p:spPr>
        <p:txBody>
          <a:bodyPr wrap="square" rtlCol="0">
            <a:spAutoFit/>
          </a:bodyPr>
          <a:lstStyle/>
          <a:p>
            <a:r>
              <a:rPr lang="en-US" i="1" u="sng" dirty="0"/>
              <a:t>Additional Resources</a:t>
            </a:r>
            <a:r>
              <a:rPr lang="en-US" i="1" dirty="0"/>
              <a:t>:</a:t>
            </a:r>
            <a:endParaRPr lang="en-US" dirty="0"/>
          </a:p>
          <a:p>
            <a:pPr>
              <a:spcAft>
                <a:spcPts val="600"/>
              </a:spcAft>
            </a:pPr>
            <a:r>
              <a:rPr lang="en-US" i="1" dirty="0"/>
              <a:t> Ideas for Your Onboarding Checklist . . . . . . . . . . . . . . .     Pg. 13</a:t>
            </a:r>
            <a:endParaRPr lang="en-US" dirty="0"/>
          </a:p>
          <a:p>
            <a:pPr>
              <a:spcAft>
                <a:spcPts val="600"/>
              </a:spcAft>
            </a:pPr>
            <a:r>
              <a:rPr lang="en-US" i="1" dirty="0"/>
              <a:t> Considerations for Implementing an Onboarding Plan . . .  Pg. 14</a:t>
            </a:r>
            <a:endParaRPr lang="en-US" dirty="0"/>
          </a:p>
          <a:p>
            <a:pPr>
              <a:spcAft>
                <a:spcPts val="600"/>
              </a:spcAft>
            </a:pPr>
            <a:r>
              <a:rPr lang="en-US" i="1" dirty="0"/>
              <a:t> Sample Communications Tool . . . . . . . . . . . . . . . . . . . .     Pg. 16</a:t>
            </a:r>
            <a:endParaRPr lang="en-US" dirty="0"/>
          </a:p>
          <a:p>
            <a:r>
              <a:rPr lang="en-US" i="1" dirty="0"/>
              <a:t> </a:t>
            </a:r>
            <a:endParaRPr lang="en-US" sz="1000" dirty="0"/>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757305" y="2505559"/>
            <a:ext cx="1773382" cy="1938991"/>
          </a:xfrm>
          <a:prstGeom prst="rect">
            <a:avLst/>
          </a:prstGeom>
        </p:spPr>
      </p:pic>
    </p:spTree>
    <p:extLst>
      <p:ext uri="{BB962C8B-B14F-4D97-AF65-F5344CB8AC3E}">
        <p14:creationId xmlns:p14="http://schemas.microsoft.com/office/powerpoint/2010/main" val="30342169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051" y="438736"/>
            <a:ext cx="10515600" cy="549275"/>
          </a:xfrm>
        </p:spPr>
        <p:txBody>
          <a:bodyPr/>
          <a:lstStyle/>
          <a:p>
            <a:pPr algn="ctr"/>
            <a:r>
              <a:rPr lang="en-US" sz="2800" dirty="0"/>
              <a:t>Onboarding New Staff</a:t>
            </a:r>
          </a:p>
        </p:txBody>
      </p:sp>
      <p:sp>
        <p:nvSpPr>
          <p:cNvPr id="4" name="TextBox 3"/>
          <p:cNvSpPr txBox="1"/>
          <p:nvPr/>
        </p:nvSpPr>
        <p:spPr>
          <a:xfrm>
            <a:off x="1768275" y="1234492"/>
            <a:ext cx="8497011" cy="4739759"/>
          </a:xfrm>
          <a:prstGeom prst="rect">
            <a:avLst/>
          </a:prstGeom>
          <a:solidFill>
            <a:schemeClr val="accent3">
              <a:lumMod val="20000"/>
              <a:lumOff val="80000"/>
            </a:schemeClr>
          </a:solidFill>
          <a:ln w="19050">
            <a:solidFill>
              <a:schemeClr val="accent3"/>
            </a:solidFill>
          </a:ln>
        </p:spPr>
        <p:txBody>
          <a:bodyPr wrap="square" rtlCol="0">
            <a:spAutoFit/>
          </a:bodyPr>
          <a:lstStyle/>
          <a:p>
            <a:pPr algn="ctr"/>
            <a:endParaRPr lang="en-US" sz="3200" dirty="0"/>
          </a:p>
          <a:p>
            <a:pPr algn="ctr"/>
            <a:r>
              <a:rPr lang="en-US" sz="2800" i="1" dirty="0"/>
              <a:t>Section Three</a:t>
            </a:r>
          </a:p>
          <a:p>
            <a:pPr algn="ctr"/>
            <a:endParaRPr lang="en-US" sz="1400" dirty="0"/>
          </a:p>
          <a:p>
            <a:pPr algn="ctr"/>
            <a:r>
              <a:rPr lang="en-US" sz="2800" b="1" dirty="0"/>
              <a:t>Using Training Resources</a:t>
            </a:r>
          </a:p>
          <a:p>
            <a:pPr algn="ctr"/>
            <a:endParaRPr lang="en-US" sz="2800" b="1" dirty="0"/>
          </a:p>
          <a:p>
            <a:pPr algn="ctr"/>
            <a:endParaRPr lang="en-US" sz="2800" b="1" dirty="0"/>
          </a:p>
          <a:p>
            <a:pPr algn="ctr"/>
            <a:endParaRPr lang="en-US" sz="2800" b="1" dirty="0"/>
          </a:p>
          <a:p>
            <a:pPr algn="ctr"/>
            <a:endParaRPr lang="en-US" sz="2800" b="1" dirty="0"/>
          </a:p>
          <a:p>
            <a:pPr algn="ctr"/>
            <a:endParaRPr lang="en-US" sz="2800" b="1" dirty="0"/>
          </a:p>
          <a:p>
            <a:pPr algn="ctr"/>
            <a:endParaRPr lang="en-US" sz="2800" b="1" dirty="0"/>
          </a:p>
          <a:p>
            <a:pPr algn="ctr"/>
            <a:endParaRPr lang="en-US" sz="3200" dirty="0"/>
          </a:p>
        </p:txBody>
      </p:sp>
      <p:cxnSp>
        <p:nvCxnSpPr>
          <p:cNvPr id="5" name="Straight Connector 4"/>
          <p:cNvCxnSpPr/>
          <p:nvPr/>
        </p:nvCxnSpPr>
        <p:spPr>
          <a:xfrm>
            <a:off x="4280970" y="2233724"/>
            <a:ext cx="34716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9200" y="3010743"/>
            <a:ext cx="4639172" cy="2365978"/>
          </a:xfrm>
          <a:prstGeom prst="rect">
            <a:avLst/>
          </a:prstGeom>
        </p:spPr>
      </p:pic>
    </p:spTree>
    <p:extLst>
      <p:ext uri="{BB962C8B-B14F-4D97-AF65-F5344CB8AC3E}">
        <p14:creationId xmlns:p14="http://schemas.microsoft.com/office/powerpoint/2010/main" val="34219358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9774734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74950" y="2832723"/>
            <a:ext cx="8947688" cy="954107"/>
          </a:xfrm>
          <a:prstGeom prst="rect">
            <a:avLst/>
          </a:prstGeom>
          <a:noFill/>
        </p:spPr>
        <p:txBody>
          <a:bodyPr wrap="square" rtlCol="0">
            <a:spAutoFit/>
          </a:bodyPr>
          <a:lstStyle/>
          <a:p>
            <a:endParaRPr lang="en-US" sz="2800" i="1" dirty="0"/>
          </a:p>
          <a:p>
            <a:r>
              <a:rPr lang="en-US" sz="2800" i="1" dirty="0"/>
              <a:t>National Training Resources for APS Supervisors:  </a:t>
            </a:r>
          </a:p>
        </p:txBody>
      </p:sp>
      <p:sp>
        <p:nvSpPr>
          <p:cNvPr id="9" name="TextBox 8"/>
          <p:cNvSpPr txBox="1"/>
          <p:nvPr/>
        </p:nvSpPr>
        <p:spPr>
          <a:xfrm>
            <a:off x="2124208" y="3899414"/>
            <a:ext cx="7842141" cy="1938992"/>
          </a:xfrm>
          <a:prstGeom prst="rect">
            <a:avLst/>
          </a:prstGeom>
          <a:noFill/>
        </p:spPr>
        <p:txBody>
          <a:bodyPr wrap="square" rtlCol="0">
            <a:spAutoFit/>
          </a:bodyPr>
          <a:lstStyle/>
          <a:p>
            <a:r>
              <a:rPr lang="en-US" dirty="0"/>
              <a:t>APS Technical Assistance Resource Center</a:t>
            </a:r>
          </a:p>
          <a:p>
            <a:r>
              <a:rPr lang="en-US" dirty="0">
                <a:hlinkClick r:id="rId3"/>
              </a:rPr>
              <a:t>https://apstarc.acl.gov/Education/toolkits.aspx</a:t>
            </a:r>
            <a:r>
              <a:rPr lang="en-US" dirty="0"/>
              <a:t> </a:t>
            </a:r>
          </a:p>
          <a:p>
            <a:endParaRPr lang="en-US" dirty="0"/>
          </a:p>
          <a:p>
            <a:r>
              <a:rPr lang="en-US" dirty="0"/>
              <a:t>APSWI Adult Protective Services Workforce Innovations</a:t>
            </a:r>
          </a:p>
          <a:p>
            <a:r>
              <a:rPr lang="en-US" dirty="0">
                <a:hlinkClick r:id="rId4"/>
              </a:rPr>
              <a:t>https://theacademy.sdsu.edu/programs/apswi/</a:t>
            </a:r>
            <a:r>
              <a:rPr lang="en-US" dirty="0"/>
              <a:t> </a:t>
            </a:r>
          </a:p>
        </p:txBody>
      </p:sp>
      <p:sp>
        <p:nvSpPr>
          <p:cNvPr id="10" name="Title 1"/>
          <p:cNvSpPr>
            <a:spLocks noGrp="1"/>
          </p:cNvSpPr>
          <p:nvPr>
            <p:ph type="title"/>
          </p:nvPr>
        </p:nvSpPr>
        <p:spPr/>
        <p:txBody>
          <a:bodyPr/>
          <a:lstStyle/>
          <a:p>
            <a:pPr algn="ctr"/>
            <a:r>
              <a:rPr lang="en-US" sz="2800" dirty="0"/>
              <a:t>Onboarding New Staff</a:t>
            </a:r>
          </a:p>
        </p:txBody>
      </p:sp>
      <p:sp>
        <p:nvSpPr>
          <p:cNvPr id="2" name="TextBox 1"/>
          <p:cNvSpPr txBox="1"/>
          <p:nvPr/>
        </p:nvSpPr>
        <p:spPr>
          <a:xfrm>
            <a:off x="1087815" y="1336064"/>
            <a:ext cx="9914925" cy="1754326"/>
          </a:xfrm>
          <a:prstGeom prst="rect">
            <a:avLst/>
          </a:prstGeom>
          <a:noFill/>
        </p:spPr>
        <p:txBody>
          <a:bodyPr wrap="square" rtlCol="0">
            <a:spAutoFit/>
          </a:bodyPr>
          <a:lstStyle/>
          <a:p>
            <a:r>
              <a:rPr lang="en-US" sz="2800" i="1" dirty="0"/>
              <a:t>Arizona-Specific Training Resources for APS Supervisors:</a:t>
            </a:r>
          </a:p>
          <a:p>
            <a:endParaRPr lang="en-US" sz="800" i="1" dirty="0"/>
          </a:p>
          <a:p>
            <a:r>
              <a:rPr lang="en-US" dirty="0"/>
              <a:t>               -  Enhanced New Investigator Training Program</a:t>
            </a:r>
          </a:p>
          <a:p>
            <a:r>
              <a:rPr lang="en-US" dirty="0"/>
              <a:t>               -  Arizona Field Guide for APS</a:t>
            </a:r>
          </a:p>
          <a:p>
            <a:r>
              <a:rPr lang="en-US" dirty="0"/>
              <a:t>               -  New Investigator Training and Onboarding Workbook</a:t>
            </a:r>
          </a:p>
        </p:txBody>
      </p:sp>
    </p:spTree>
    <p:extLst>
      <p:ext uri="{BB962C8B-B14F-4D97-AF65-F5344CB8AC3E}">
        <p14:creationId xmlns:p14="http://schemas.microsoft.com/office/powerpoint/2010/main" val="24603973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a:t>Onboarding New Staff</a:t>
            </a:r>
          </a:p>
        </p:txBody>
      </p:sp>
      <p:sp>
        <p:nvSpPr>
          <p:cNvPr id="4" name="TextBox 3"/>
          <p:cNvSpPr txBox="1"/>
          <p:nvPr/>
        </p:nvSpPr>
        <p:spPr>
          <a:xfrm>
            <a:off x="4469323" y="2200759"/>
            <a:ext cx="2643754" cy="1596326"/>
          </a:xfrm>
          <a:prstGeom prst="rect">
            <a:avLst/>
          </a:prstGeom>
          <a:noFill/>
        </p:spPr>
        <p:txBody>
          <a:bodyPr wrap="square" rtlCol="0">
            <a:spAutoFit/>
          </a:bodyPr>
          <a:lstStyle/>
          <a:p>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74889" y="1999279"/>
            <a:ext cx="2002369" cy="1766807"/>
          </a:xfrm>
          <a:prstGeom prst="rect">
            <a:avLst/>
          </a:prstGeom>
        </p:spPr>
      </p:pic>
      <p:sp>
        <p:nvSpPr>
          <p:cNvPr id="7" name="TextBox 6"/>
          <p:cNvSpPr txBox="1"/>
          <p:nvPr/>
        </p:nvSpPr>
        <p:spPr>
          <a:xfrm>
            <a:off x="5129937" y="2359462"/>
            <a:ext cx="2092271" cy="523220"/>
          </a:xfrm>
          <a:prstGeom prst="rect">
            <a:avLst/>
          </a:prstGeom>
          <a:noFill/>
        </p:spPr>
        <p:txBody>
          <a:bodyPr wrap="square" rtlCol="0">
            <a:spAutoFit/>
          </a:bodyPr>
          <a:lstStyle/>
          <a:p>
            <a:pPr algn="ctr"/>
            <a:r>
              <a:rPr lang="en-US" sz="2800" dirty="0"/>
              <a:t>Let’s Chat</a:t>
            </a:r>
          </a:p>
        </p:txBody>
      </p:sp>
      <p:sp>
        <p:nvSpPr>
          <p:cNvPr id="8" name="TextBox 7"/>
          <p:cNvSpPr txBox="1"/>
          <p:nvPr/>
        </p:nvSpPr>
        <p:spPr>
          <a:xfrm>
            <a:off x="1018717" y="4041818"/>
            <a:ext cx="10314709" cy="1200329"/>
          </a:xfrm>
          <a:prstGeom prst="rect">
            <a:avLst/>
          </a:prstGeom>
          <a:noFill/>
        </p:spPr>
        <p:txBody>
          <a:bodyPr wrap="square" rtlCol="0">
            <a:spAutoFit/>
          </a:bodyPr>
          <a:lstStyle/>
          <a:p>
            <a:pPr algn="ctr"/>
            <a:r>
              <a:rPr lang="en-US" sz="3600" dirty="0"/>
              <a:t>What are some examples of supervisor support for new staff during onboarding training? </a:t>
            </a:r>
          </a:p>
        </p:txBody>
      </p:sp>
    </p:spTree>
    <p:extLst>
      <p:ext uri="{BB962C8B-B14F-4D97-AF65-F5344CB8AC3E}">
        <p14:creationId xmlns:p14="http://schemas.microsoft.com/office/powerpoint/2010/main" val="37756804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49013"/>
            <a:ext cx="10515600" cy="549275"/>
          </a:xfrm>
        </p:spPr>
        <p:txBody>
          <a:bodyPr/>
          <a:lstStyle/>
          <a:p>
            <a:pPr algn="ctr"/>
            <a:r>
              <a:rPr lang="en-US" sz="2800" dirty="0"/>
              <a:t>Onboarding New Staff</a:t>
            </a:r>
          </a:p>
        </p:txBody>
      </p:sp>
      <p:sp>
        <p:nvSpPr>
          <p:cNvPr id="5" name="TextBox 4"/>
          <p:cNvSpPr txBox="1"/>
          <p:nvPr/>
        </p:nvSpPr>
        <p:spPr>
          <a:xfrm>
            <a:off x="326757" y="1245532"/>
            <a:ext cx="10561126" cy="584775"/>
          </a:xfrm>
          <a:prstGeom prst="rect">
            <a:avLst/>
          </a:prstGeom>
          <a:noFill/>
        </p:spPr>
        <p:txBody>
          <a:bodyPr wrap="square" rtlCol="0">
            <a:spAutoFit/>
          </a:bodyPr>
          <a:lstStyle/>
          <a:p>
            <a:r>
              <a:rPr lang="en-US" sz="3200" i="1" dirty="0"/>
              <a:t>Supervisor’s Support For New Staff During Training</a:t>
            </a:r>
          </a:p>
        </p:txBody>
      </p:sp>
      <p:sp>
        <p:nvSpPr>
          <p:cNvPr id="6" name="TextBox 5"/>
          <p:cNvSpPr txBox="1"/>
          <p:nvPr/>
        </p:nvSpPr>
        <p:spPr>
          <a:xfrm>
            <a:off x="911495" y="2161439"/>
            <a:ext cx="10851720" cy="3970318"/>
          </a:xfrm>
          <a:prstGeom prst="rect">
            <a:avLst/>
          </a:prstGeom>
          <a:noFill/>
        </p:spPr>
        <p:txBody>
          <a:bodyPr wrap="square" rtlCol="0">
            <a:spAutoFit/>
          </a:bodyPr>
          <a:lstStyle/>
          <a:p>
            <a:pPr marL="342900" lvl="0" indent="-342900">
              <a:spcBef>
                <a:spcPts val="2400"/>
              </a:spcBef>
              <a:buFont typeface="Arial" panose="020B0604020202020204" pitchFamily="34" charset="0"/>
              <a:buChar char="•"/>
            </a:pPr>
            <a:r>
              <a:rPr lang="en-US" sz="2800" dirty="0"/>
              <a:t>Acknowledge new staff may be in different phases of learning and make accommodations  </a:t>
            </a:r>
          </a:p>
          <a:p>
            <a:pPr marL="342900" lvl="0" indent="-342900">
              <a:spcBef>
                <a:spcPts val="2400"/>
              </a:spcBef>
              <a:buFont typeface="Arial" panose="020B0604020202020204" pitchFamily="34" charset="0"/>
              <a:buChar char="•"/>
            </a:pPr>
            <a:r>
              <a:rPr lang="en-US" sz="2800" dirty="0"/>
              <a:t>Use a variety of training settings and techniques appropriate to each learner</a:t>
            </a:r>
          </a:p>
          <a:p>
            <a:pPr marL="342900" lvl="0" indent="-342900">
              <a:spcBef>
                <a:spcPts val="2400"/>
              </a:spcBef>
              <a:buFont typeface="Arial" panose="020B0604020202020204" pitchFamily="34" charset="0"/>
              <a:buChar char="•"/>
            </a:pPr>
            <a:r>
              <a:rPr lang="en-US" sz="2800" dirty="0"/>
              <a:t>Do not overwhelm with too much new information at one time</a:t>
            </a:r>
          </a:p>
          <a:p>
            <a:pPr marL="342900" lvl="0" indent="-342900">
              <a:spcBef>
                <a:spcPts val="2400"/>
              </a:spcBef>
              <a:buFont typeface="Arial" panose="020B0604020202020204" pitchFamily="34" charset="0"/>
              <a:buChar char="•"/>
            </a:pPr>
            <a:r>
              <a:rPr lang="en-US" sz="2800" dirty="0"/>
              <a:t>Allow space between trainings to promote greater retention</a:t>
            </a:r>
          </a:p>
          <a:p>
            <a:endParaRPr lang="en-US" dirty="0"/>
          </a:p>
        </p:txBody>
      </p:sp>
    </p:spTree>
    <p:extLst>
      <p:ext uri="{BB962C8B-B14F-4D97-AF65-F5344CB8AC3E}">
        <p14:creationId xmlns:p14="http://schemas.microsoft.com/office/powerpoint/2010/main" val="40912603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19985"/>
            <a:ext cx="10515600" cy="549275"/>
          </a:xfrm>
        </p:spPr>
        <p:txBody>
          <a:bodyPr/>
          <a:lstStyle/>
          <a:p>
            <a:pPr algn="ctr"/>
            <a:r>
              <a:rPr lang="en-US" sz="2800" dirty="0"/>
              <a:t>Onboarding New Staff </a:t>
            </a:r>
          </a:p>
        </p:txBody>
      </p:sp>
      <p:sp>
        <p:nvSpPr>
          <p:cNvPr id="5" name="TextBox 4"/>
          <p:cNvSpPr txBox="1"/>
          <p:nvPr/>
        </p:nvSpPr>
        <p:spPr>
          <a:xfrm>
            <a:off x="280262" y="1082800"/>
            <a:ext cx="11296972" cy="584775"/>
          </a:xfrm>
          <a:prstGeom prst="rect">
            <a:avLst/>
          </a:prstGeom>
          <a:noFill/>
        </p:spPr>
        <p:txBody>
          <a:bodyPr wrap="square" rtlCol="0">
            <a:spAutoFit/>
          </a:bodyPr>
          <a:lstStyle/>
          <a:p>
            <a:r>
              <a:rPr lang="en-US" sz="3200" i="1" dirty="0"/>
              <a:t>Supervisor’s Support For New Staff During Training</a:t>
            </a:r>
          </a:p>
        </p:txBody>
      </p:sp>
      <p:sp>
        <p:nvSpPr>
          <p:cNvPr id="6" name="TextBox 5"/>
          <p:cNvSpPr txBox="1"/>
          <p:nvPr/>
        </p:nvSpPr>
        <p:spPr>
          <a:xfrm>
            <a:off x="725514" y="2052952"/>
            <a:ext cx="10851720" cy="3539430"/>
          </a:xfrm>
          <a:prstGeom prst="rect">
            <a:avLst/>
          </a:prstGeom>
          <a:noFill/>
        </p:spPr>
        <p:txBody>
          <a:bodyPr wrap="square" rtlCol="0">
            <a:spAutoFit/>
          </a:bodyPr>
          <a:lstStyle/>
          <a:p>
            <a:pPr marL="342900" lvl="0" indent="-342900">
              <a:spcBef>
                <a:spcPts val="2400"/>
              </a:spcBef>
              <a:buFont typeface="Arial" panose="020B0604020202020204" pitchFamily="34" charset="0"/>
              <a:buChar char="•"/>
            </a:pPr>
            <a:r>
              <a:rPr lang="en-US" sz="2800" dirty="0"/>
              <a:t>Plan enough time for new staff to participate fully in trainings.</a:t>
            </a:r>
          </a:p>
          <a:p>
            <a:pPr marL="342900" lvl="0" indent="-342900">
              <a:spcBef>
                <a:spcPts val="2400"/>
              </a:spcBef>
              <a:buFont typeface="Arial" panose="020B0604020202020204" pitchFamily="34" charset="0"/>
              <a:buChar char="•"/>
            </a:pPr>
            <a:r>
              <a:rPr lang="en-US" sz="2800" dirty="0"/>
              <a:t>Provide a distraction-free training space. </a:t>
            </a:r>
          </a:p>
          <a:p>
            <a:pPr marL="342900" lvl="0" indent="-342900">
              <a:spcBef>
                <a:spcPts val="2400"/>
              </a:spcBef>
              <a:buFont typeface="Arial" panose="020B0604020202020204" pitchFamily="34" charset="0"/>
              <a:buChar char="•"/>
            </a:pPr>
            <a:r>
              <a:rPr lang="en-US" sz="2800" dirty="0"/>
              <a:t>Include opportunities for review and practice.  </a:t>
            </a:r>
          </a:p>
          <a:p>
            <a:pPr marL="342900" lvl="0" indent="-342900">
              <a:spcBef>
                <a:spcPts val="2400"/>
              </a:spcBef>
              <a:buFont typeface="Arial" panose="020B0604020202020204" pitchFamily="34" charset="0"/>
              <a:buChar char="•"/>
            </a:pPr>
            <a:r>
              <a:rPr lang="en-US" sz="2800" dirty="0"/>
              <a:t>Be aware of special considerations when training is delivered remotely. </a:t>
            </a:r>
          </a:p>
          <a:p>
            <a:endParaRPr lang="en-US" dirty="0"/>
          </a:p>
        </p:txBody>
      </p:sp>
    </p:spTree>
    <p:extLst>
      <p:ext uri="{BB962C8B-B14F-4D97-AF65-F5344CB8AC3E}">
        <p14:creationId xmlns:p14="http://schemas.microsoft.com/office/powerpoint/2010/main" val="7501670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a:t>Onboarding New Staff</a:t>
            </a:r>
          </a:p>
        </p:txBody>
      </p:sp>
      <p:sp>
        <p:nvSpPr>
          <p:cNvPr id="8" name="TextBox 7"/>
          <p:cNvSpPr txBox="1"/>
          <p:nvPr/>
        </p:nvSpPr>
        <p:spPr>
          <a:xfrm>
            <a:off x="2752359" y="2369125"/>
            <a:ext cx="9164780" cy="2169825"/>
          </a:xfrm>
          <a:prstGeom prst="rect">
            <a:avLst/>
          </a:prstGeom>
          <a:solidFill>
            <a:schemeClr val="accent3">
              <a:lumMod val="20000"/>
              <a:lumOff val="80000"/>
            </a:schemeClr>
          </a:solidFill>
        </p:spPr>
        <p:txBody>
          <a:bodyPr wrap="square" rtlCol="0">
            <a:spAutoFit/>
          </a:bodyPr>
          <a:lstStyle/>
          <a:p>
            <a:r>
              <a:rPr lang="en-US" i="1" u="sng" dirty="0"/>
              <a:t>Additional Resources</a:t>
            </a:r>
            <a:r>
              <a:rPr lang="en-US" i="1" dirty="0"/>
              <a:t>:</a:t>
            </a:r>
            <a:br>
              <a:rPr lang="en-US" i="1" dirty="0"/>
            </a:br>
            <a:r>
              <a:rPr lang="en-US" sz="1200" i="1" dirty="0"/>
              <a:t>   </a:t>
            </a:r>
            <a:endParaRPr lang="en-US" sz="1200" dirty="0"/>
          </a:p>
          <a:p>
            <a:pPr>
              <a:spcAft>
                <a:spcPts val="600"/>
              </a:spcAft>
            </a:pPr>
            <a:r>
              <a:rPr lang="en-US" i="1" dirty="0"/>
              <a:t>Links to Onboarding Training Resources</a:t>
            </a:r>
            <a:r>
              <a:rPr lang="en-US" dirty="0"/>
              <a:t> . . . . . . . . . . . .  </a:t>
            </a:r>
            <a:r>
              <a:rPr lang="en-US" i="1" dirty="0"/>
              <a:t>   Pg. 21</a:t>
            </a:r>
          </a:p>
          <a:p>
            <a:pPr>
              <a:spcAft>
                <a:spcPts val="600"/>
              </a:spcAft>
            </a:pPr>
            <a:r>
              <a:rPr lang="en-US" i="1" dirty="0"/>
              <a:t>Phases of Learning and Suggested Learning Activities. . .  Pg. 22</a:t>
            </a:r>
          </a:p>
          <a:p>
            <a:pPr>
              <a:spcAft>
                <a:spcPts val="600"/>
              </a:spcAft>
            </a:pPr>
            <a:r>
              <a:rPr lang="en-US" sz="200" i="1" dirty="0"/>
              <a:t>   </a:t>
            </a:r>
            <a:br>
              <a:rPr lang="en-US" i="1" dirty="0"/>
            </a:br>
            <a:r>
              <a:rPr lang="en-US" i="1" dirty="0"/>
              <a:t>Tips for Training in a Virtual Environment . . . . . . . . . . . . .  Pg. 24</a:t>
            </a:r>
          </a:p>
          <a:p>
            <a:pPr>
              <a:spcAft>
                <a:spcPts val="600"/>
              </a:spcAft>
            </a:pPr>
            <a:endParaRPr lang="en-US" sz="1000" dirty="0"/>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914400" y="2369125"/>
            <a:ext cx="1907232" cy="2143103"/>
          </a:xfrm>
          <a:prstGeom prst="rect">
            <a:avLst/>
          </a:prstGeom>
        </p:spPr>
      </p:pic>
    </p:spTree>
    <p:extLst>
      <p:ext uri="{BB962C8B-B14F-4D97-AF65-F5344CB8AC3E}">
        <p14:creationId xmlns:p14="http://schemas.microsoft.com/office/powerpoint/2010/main" val="1725296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053" y="368323"/>
            <a:ext cx="10515600" cy="549275"/>
          </a:xfrm>
        </p:spPr>
        <p:txBody>
          <a:bodyPr/>
          <a:lstStyle/>
          <a:p>
            <a:pPr algn="ctr"/>
            <a:r>
              <a:rPr lang="en-US" sz="2800" dirty="0"/>
              <a:t>Onboarding New Staff</a:t>
            </a:r>
          </a:p>
        </p:txBody>
      </p:sp>
      <p:sp>
        <p:nvSpPr>
          <p:cNvPr id="4" name="TextBox 3"/>
          <p:cNvSpPr txBox="1"/>
          <p:nvPr/>
        </p:nvSpPr>
        <p:spPr>
          <a:xfrm>
            <a:off x="2417735" y="2014780"/>
            <a:ext cx="6974237" cy="2369880"/>
          </a:xfrm>
          <a:prstGeom prst="rect">
            <a:avLst/>
          </a:prstGeom>
          <a:solidFill>
            <a:schemeClr val="accent3">
              <a:lumMod val="20000"/>
              <a:lumOff val="80000"/>
            </a:schemeClr>
          </a:solidFill>
          <a:ln w="12700">
            <a:solidFill>
              <a:schemeClr val="accent3"/>
            </a:solidFill>
          </a:ln>
        </p:spPr>
        <p:txBody>
          <a:bodyPr wrap="square" rtlCol="0">
            <a:spAutoFit/>
          </a:bodyPr>
          <a:lstStyle/>
          <a:p>
            <a:pPr algn="ctr"/>
            <a:endParaRPr lang="en-US" sz="3200" dirty="0"/>
          </a:p>
          <a:p>
            <a:pPr algn="ctr"/>
            <a:r>
              <a:rPr lang="en-US" sz="2800" dirty="0"/>
              <a:t>Facilitator Name</a:t>
            </a:r>
          </a:p>
          <a:p>
            <a:pPr algn="ctr"/>
            <a:r>
              <a:rPr lang="en-US" sz="2800" dirty="0"/>
              <a:t>&amp;</a:t>
            </a:r>
          </a:p>
          <a:p>
            <a:pPr algn="ctr"/>
            <a:r>
              <a:rPr lang="en-US" sz="2800" dirty="0"/>
              <a:t>Affiliation</a:t>
            </a:r>
          </a:p>
          <a:p>
            <a:pPr algn="ctr"/>
            <a:endParaRPr lang="en-US" sz="3200" dirty="0"/>
          </a:p>
        </p:txBody>
      </p:sp>
    </p:spTree>
    <p:extLst>
      <p:ext uri="{BB962C8B-B14F-4D97-AF65-F5344CB8AC3E}">
        <p14:creationId xmlns:p14="http://schemas.microsoft.com/office/powerpoint/2010/main" val="32191766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a:t>Onboarding New Staff</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03499" y="1388532"/>
            <a:ext cx="6375401" cy="4250267"/>
          </a:xfrm>
          <a:prstGeom prst="rect">
            <a:avLst/>
          </a:prstGeom>
        </p:spPr>
      </p:pic>
    </p:spTree>
    <p:extLst>
      <p:ext uri="{BB962C8B-B14F-4D97-AF65-F5344CB8AC3E}">
        <p14:creationId xmlns:p14="http://schemas.microsoft.com/office/powerpoint/2010/main" val="8476178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a:t>Onboarding New Staff</a:t>
            </a:r>
          </a:p>
        </p:txBody>
      </p:sp>
      <p:sp>
        <p:nvSpPr>
          <p:cNvPr id="4" name="TextBox 3"/>
          <p:cNvSpPr txBox="1"/>
          <p:nvPr/>
        </p:nvSpPr>
        <p:spPr>
          <a:xfrm>
            <a:off x="1531917" y="1436915"/>
            <a:ext cx="8336478" cy="3611245"/>
          </a:xfrm>
          <a:prstGeom prst="rect">
            <a:avLst/>
          </a:prstGeom>
          <a:noFill/>
        </p:spPr>
        <p:txBody>
          <a:bodyPr wrap="square" rtlCol="0">
            <a:spAutoFit/>
          </a:bodyPr>
          <a:lstStyle/>
          <a:p>
            <a:pPr marL="457200" indent="-457200">
              <a:spcAft>
                <a:spcPts val="200"/>
              </a:spcAft>
              <a:buFont typeface="Wingdings" panose="05000000000000000000" pitchFamily="2" charset="2"/>
              <a:buChar char="ü"/>
            </a:pPr>
            <a:r>
              <a:rPr lang="en-US" sz="2800" dirty="0"/>
              <a:t>The Onboarding Process, Its Importance and the Role of the APS Supervisor</a:t>
            </a:r>
          </a:p>
          <a:p>
            <a:pPr>
              <a:spcAft>
                <a:spcPts val="200"/>
              </a:spcAft>
            </a:pPr>
            <a:endParaRPr lang="en-US" sz="1000" dirty="0"/>
          </a:p>
          <a:p>
            <a:pPr marL="457200" indent="-457200">
              <a:spcAft>
                <a:spcPts val="200"/>
              </a:spcAft>
              <a:buFont typeface="Wingdings" panose="05000000000000000000" pitchFamily="2" charset="2"/>
              <a:buChar char="ü"/>
            </a:pPr>
            <a:r>
              <a:rPr lang="en-US" sz="2800" dirty="0"/>
              <a:t>Implementing an Onboarding Plan</a:t>
            </a:r>
            <a:br>
              <a:rPr lang="en-US" sz="2800" dirty="0"/>
            </a:br>
            <a:r>
              <a:rPr lang="en-US" sz="1400" dirty="0"/>
              <a:t>  </a:t>
            </a:r>
          </a:p>
          <a:p>
            <a:pPr marL="457200" indent="-457200">
              <a:spcAft>
                <a:spcPts val="200"/>
              </a:spcAft>
              <a:buFont typeface="Wingdings" panose="05000000000000000000" pitchFamily="2" charset="2"/>
              <a:buChar char="ü"/>
            </a:pPr>
            <a:r>
              <a:rPr lang="en-US" sz="2800" dirty="0"/>
              <a:t>Using Training Resources</a:t>
            </a:r>
          </a:p>
          <a:p>
            <a:pPr marL="457200" indent="-457200">
              <a:spcBef>
                <a:spcPts val="1800"/>
              </a:spcBef>
              <a:buFont typeface="Wingdings" panose="05000000000000000000" pitchFamily="2" charset="2"/>
              <a:buChar char="q"/>
            </a:pPr>
            <a:r>
              <a:rPr lang="en-US" sz="2800" dirty="0"/>
              <a:t>Developing Critical Thinking Skills</a:t>
            </a:r>
          </a:p>
          <a:p>
            <a:pPr marL="457200" indent="-457200">
              <a:spcBef>
                <a:spcPts val="1800"/>
              </a:spcBef>
              <a:buFont typeface="Wingdings" panose="05000000000000000000" pitchFamily="2" charset="2"/>
              <a:buChar char="q"/>
            </a:pPr>
            <a:r>
              <a:rPr lang="en-US" sz="2800" dirty="0"/>
              <a:t>Evaluating and Documenting Progress</a:t>
            </a:r>
          </a:p>
        </p:txBody>
      </p:sp>
    </p:spTree>
    <p:extLst>
      <p:ext uri="{BB962C8B-B14F-4D97-AF65-F5344CB8AC3E}">
        <p14:creationId xmlns:p14="http://schemas.microsoft.com/office/powerpoint/2010/main" val="4628061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533400" y="292555"/>
            <a:ext cx="10515600" cy="549275"/>
          </a:xfrm>
        </p:spPr>
        <p:txBody>
          <a:bodyPr/>
          <a:lstStyle/>
          <a:p>
            <a:pPr algn="ctr"/>
            <a:r>
              <a:rPr lang="en-US" sz="2800" dirty="0"/>
              <a:t>Onboarding New Staff</a:t>
            </a:r>
          </a:p>
        </p:txBody>
      </p:sp>
      <p:sp>
        <p:nvSpPr>
          <p:cNvPr id="8" name="TextBox 7"/>
          <p:cNvSpPr txBox="1"/>
          <p:nvPr/>
        </p:nvSpPr>
        <p:spPr>
          <a:xfrm>
            <a:off x="2107768" y="2263052"/>
            <a:ext cx="7674861" cy="3908762"/>
          </a:xfrm>
          <a:prstGeom prst="rect">
            <a:avLst/>
          </a:prstGeom>
          <a:solidFill>
            <a:schemeClr val="tx2">
              <a:lumMod val="20000"/>
              <a:lumOff val="80000"/>
            </a:schemeClr>
          </a:solidFill>
        </p:spPr>
        <p:txBody>
          <a:bodyPr wrap="square" rtlCol="0">
            <a:spAutoFit/>
          </a:bodyPr>
          <a:lstStyle/>
          <a:p>
            <a:pPr algn="ctr"/>
            <a:endParaRPr lang="en-US" sz="800" i="1" dirty="0"/>
          </a:p>
          <a:p>
            <a:pPr algn="ctr"/>
            <a:endParaRPr lang="en-US" sz="3200" i="1" dirty="0"/>
          </a:p>
          <a:p>
            <a:pPr algn="ctr"/>
            <a:endParaRPr lang="en-US" sz="3200" i="1" dirty="0"/>
          </a:p>
          <a:p>
            <a:pPr algn="ctr"/>
            <a:endParaRPr lang="en-US" sz="3200" i="1" dirty="0"/>
          </a:p>
          <a:p>
            <a:pPr algn="ctr"/>
            <a:endParaRPr lang="en-US" sz="3200" i="1" dirty="0"/>
          </a:p>
          <a:p>
            <a:pPr algn="ctr"/>
            <a:endParaRPr lang="en-US" sz="3200" i="1" dirty="0"/>
          </a:p>
          <a:p>
            <a:pPr algn="ctr"/>
            <a:endParaRPr lang="en-US" sz="3200" i="1" dirty="0"/>
          </a:p>
          <a:p>
            <a:pPr algn="ctr"/>
            <a:endParaRPr lang="en-US" sz="3200" i="1" dirty="0"/>
          </a:p>
          <a:p>
            <a:pPr algn="ctr"/>
            <a:endParaRPr lang="en-US" sz="800" i="1" dirty="0"/>
          </a:p>
          <a:p>
            <a:pPr algn="ctr"/>
            <a:endParaRPr lang="en-US" sz="800" i="1"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73478" y="2523087"/>
            <a:ext cx="4658658" cy="3105772"/>
          </a:xfrm>
          <a:prstGeom prst="rect">
            <a:avLst/>
          </a:prstGeom>
        </p:spPr>
      </p:pic>
      <p:sp>
        <p:nvSpPr>
          <p:cNvPr id="12" name="TextBox 11"/>
          <p:cNvSpPr txBox="1"/>
          <p:nvPr/>
        </p:nvSpPr>
        <p:spPr>
          <a:xfrm>
            <a:off x="2107769" y="1093501"/>
            <a:ext cx="7674860" cy="1169551"/>
          </a:xfrm>
          <a:prstGeom prst="rect">
            <a:avLst/>
          </a:prstGeom>
          <a:solidFill>
            <a:schemeClr val="tx2">
              <a:lumMod val="20000"/>
              <a:lumOff val="80000"/>
            </a:schemeClr>
          </a:solidFill>
          <a:ln>
            <a:noFill/>
          </a:ln>
        </p:spPr>
        <p:txBody>
          <a:bodyPr wrap="square" rtlCol="0">
            <a:spAutoFit/>
          </a:bodyPr>
          <a:lstStyle/>
          <a:p>
            <a:pPr algn="ctr"/>
            <a:r>
              <a:rPr lang="en-US" sz="2800" i="1" dirty="0"/>
              <a:t>Section Four</a:t>
            </a:r>
          </a:p>
          <a:p>
            <a:pPr algn="ctr"/>
            <a:endParaRPr lang="en-US" sz="1400" dirty="0"/>
          </a:p>
          <a:p>
            <a:pPr algn="ctr"/>
            <a:r>
              <a:rPr lang="en-US" sz="2800" b="1" dirty="0"/>
              <a:t>Developing Critical Thinking Skills</a:t>
            </a:r>
            <a:endParaRPr lang="en-US" sz="3200" dirty="0"/>
          </a:p>
        </p:txBody>
      </p:sp>
      <p:cxnSp>
        <p:nvCxnSpPr>
          <p:cNvPr id="5" name="Straight Connector 4"/>
          <p:cNvCxnSpPr/>
          <p:nvPr/>
        </p:nvCxnSpPr>
        <p:spPr>
          <a:xfrm>
            <a:off x="3317422" y="1596624"/>
            <a:ext cx="54856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08957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533400" y="292555"/>
            <a:ext cx="10515600" cy="549275"/>
          </a:xfrm>
        </p:spPr>
        <p:txBody>
          <a:bodyPr/>
          <a:lstStyle/>
          <a:p>
            <a:pPr algn="ctr"/>
            <a:r>
              <a:rPr lang="en-US" sz="2800" dirty="0"/>
              <a:t>Onboarding New Staff</a:t>
            </a:r>
          </a:p>
        </p:txBody>
      </p:sp>
      <p:sp>
        <p:nvSpPr>
          <p:cNvPr id="12" name="TextBox 11"/>
          <p:cNvSpPr txBox="1"/>
          <p:nvPr/>
        </p:nvSpPr>
        <p:spPr>
          <a:xfrm>
            <a:off x="2075921" y="1067579"/>
            <a:ext cx="7674860" cy="738664"/>
          </a:xfrm>
          <a:prstGeom prst="rect">
            <a:avLst/>
          </a:prstGeom>
          <a:solidFill>
            <a:schemeClr val="tx2">
              <a:lumMod val="20000"/>
              <a:lumOff val="80000"/>
            </a:schemeClr>
          </a:solidFill>
          <a:ln>
            <a:noFill/>
          </a:ln>
        </p:spPr>
        <p:txBody>
          <a:bodyPr wrap="square" rtlCol="0">
            <a:spAutoFit/>
          </a:bodyPr>
          <a:lstStyle/>
          <a:p>
            <a:pPr algn="ctr"/>
            <a:endParaRPr lang="en-US" sz="1400" dirty="0"/>
          </a:p>
          <a:p>
            <a:pPr algn="ctr"/>
            <a:r>
              <a:rPr lang="en-US" sz="2800" b="1" dirty="0"/>
              <a:t>Developing Critical Thinking Skills</a:t>
            </a:r>
            <a:endParaRPr lang="en-US" sz="32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98114" y="2142984"/>
            <a:ext cx="3630474" cy="3634361"/>
          </a:xfrm>
          <a:prstGeom prst="rect">
            <a:avLst/>
          </a:prstGeom>
        </p:spPr>
      </p:pic>
      <p:sp>
        <p:nvSpPr>
          <p:cNvPr id="4" name="Oval 3"/>
          <p:cNvSpPr/>
          <p:nvPr/>
        </p:nvSpPr>
        <p:spPr>
          <a:xfrm>
            <a:off x="1630631" y="3982184"/>
            <a:ext cx="3186546" cy="1205345"/>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Life Experiences</a:t>
            </a:r>
          </a:p>
        </p:txBody>
      </p:sp>
      <p:sp>
        <p:nvSpPr>
          <p:cNvPr id="11" name="Oval 10"/>
          <p:cNvSpPr/>
          <p:nvPr/>
        </p:nvSpPr>
        <p:spPr>
          <a:xfrm>
            <a:off x="1408959" y="2440098"/>
            <a:ext cx="3186546" cy="1205345"/>
          </a:xfrm>
          <a:prstGeom prst="ellipse">
            <a:avLst/>
          </a:prstGeom>
          <a:solidFill>
            <a:srgbClr val="F1AA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Prior Learning</a:t>
            </a:r>
          </a:p>
        </p:txBody>
      </p:sp>
      <p:sp>
        <p:nvSpPr>
          <p:cNvPr id="13" name="Oval 12"/>
          <p:cNvSpPr/>
          <p:nvPr/>
        </p:nvSpPr>
        <p:spPr>
          <a:xfrm>
            <a:off x="7294891" y="2440098"/>
            <a:ext cx="3186546" cy="1205345"/>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Attitudes</a:t>
            </a:r>
          </a:p>
        </p:txBody>
      </p:sp>
      <p:sp>
        <p:nvSpPr>
          <p:cNvPr id="14" name="Oval 13"/>
          <p:cNvSpPr/>
          <p:nvPr/>
        </p:nvSpPr>
        <p:spPr>
          <a:xfrm>
            <a:off x="7294891" y="3971787"/>
            <a:ext cx="3186546" cy="120534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Habits</a:t>
            </a:r>
          </a:p>
        </p:txBody>
      </p:sp>
    </p:spTree>
    <p:extLst>
      <p:ext uri="{BB962C8B-B14F-4D97-AF65-F5344CB8AC3E}">
        <p14:creationId xmlns:p14="http://schemas.microsoft.com/office/powerpoint/2010/main" val="4901951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a:t>Onboarding New Staff</a:t>
            </a:r>
          </a:p>
        </p:txBody>
      </p:sp>
      <p:sp>
        <p:nvSpPr>
          <p:cNvPr id="8" name="Rectangle 7"/>
          <p:cNvSpPr/>
          <p:nvPr/>
        </p:nvSpPr>
        <p:spPr>
          <a:xfrm>
            <a:off x="1207576" y="1102963"/>
            <a:ext cx="9841424" cy="4985980"/>
          </a:xfrm>
          <a:prstGeom prst="rect">
            <a:avLst/>
          </a:prstGeom>
          <a:solidFill>
            <a:schemeClr val="accent3">
              <a:lumMod val="20000"/>
              <a:lumOff val="80000"/>
            </a:schemeClr>
          </a:solidFill>
        </p:spPr>
        <p:txBody>
          <a:bodyPr wrap="square">
            <a:spAutoFit/>
          </a:bodyPr>
          <a:lstStyle/>
          <a:p>
            <a:pPr>
              <a:lnSpc>
                <a:spcPct val="150000"/>
              </a:lnSpc>
            </a:pPr>
            <a:r>
              <a:rPr lang="en-US" sz="2800" dirty="0">
                <a:latin typeface="Verdana" panose="020B0604030504040204" pitchFamily="34" charset="0"/>
                <a:ea typeface="Arial" panose="020B0604020202020204" pitchFamily="34" charset="0"/>
                <a:cs typeface="Times New Roman" panose="02020603050405020304" pitchFamily="18" charset="0"/>
              </a:rPr>
              <a:t>“Critical thinking is the intellectually disciplined process of actively and skillfully conceptualizing, applying, analyzing, synthesizing, and/or evaluating information gathered from, or generated by, observation, experience, reflection, reasoning, or communication, as a guide to belief and action.”</a:t>
            </a:r>
          </a:p>
          <a:p>
            <a:pPr>
              <a:lnSpc>
                <a:spcPct val="150000"/>
              </a:lnSpc>
            </a:pPr>
            <a:r>
              <a:rPr lang="en-US" dirty="0">
                <a:latin typeface="Verdana" panose="020B0604030504040204" pitchFamily="34" charset="0"/>
                <a:ea typeface="Arial" panose="020B0604020202020204" pitchFamily="34" charset="0"/>
                <a:cs typeface="Times New Roman" panose="02020603050405020304" pitchFamily="18" charset="0"/>
              </a:rPr>
              <a:t> </a:t>
            </a:r>
            <a:r>
              <a:rPr lang="en-US" sz="2000" i="1" dirty="0"/>
              <a:t>(Critical Thinking as defined by the National Council for Excellence in Critical Thinking, 1987 ww.criticalthinking.org/about</a:t>
            </a:r>
            <a:r>
              <a:rPr lang="en-US" sz="2000" dirty="0"/>
              <a:t>)</a:t>
            </a:r>
          </a:p>
        </p:txBody>
      </p:sp>
    </p:spTree>
    <p:extLst>
      <p:ext uri="{BB962C8B-B14F-4D97-AF65-F5344CB8AC3E}">
        <p14:creationId xmlns:p14="http://schemas.microsoft.com/office/powerpoint/2010/main" val="8618551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60895" y="1952784"/>
            <a:ext cx="10088105" cy="3828082"/>
          </a:xfrm>
          <a:prstGeom prst="rect">
            <a:avLst/>
          </a:prstGeom>
          <a:solidFill>
            <a:schemeClr val="accent3">
              <a:lumMod val="20000"/>
              <a:lumOff val="80000"/>
            </a:schemeClr>
          </a:solidFill>
        </p:spPr>
        <p:txBody>
          <a:bodyPr wrap="square" rtlCol="0">
            <a:spAutoFit/>
          </a:bodyPr>
          <a:lstStyle/>
          <a:p>
            <a:endParaRPr lang="en-US" dirty="0"/>
          </a:p>
        </p:txBody>
      </p:sp>
      <p:sp>
        <p:nvSpPr>
          <p:cNvPr id="2" name="Title 1"/>
          <p:cNvSpPr>
            <a:spLocks noGrp="1"/>
          </p:cNvSpPr>
          <p:nvPr>
            <p:ph type="title"/>
          </p:nvPr>
        </p:nvSpPr>
        <p:spPr>
          <a:xfrm>
            <a:off x="533400" y="307069"/>
            <a:ext cx="10515600" cy="549275"/>
          </a:xfrm>
        </p:spPr>
        <p:txBody>
          <a:bodyPr/>
          <a:lstStyle/>
          <a:p>
            <a:pPr algn="ctr"/>
            <a:r>
              <a:rPr lang="en-US" sz="2800" dirty="0"/>
              <a:t>Onboarding New Staff</a:t>
            </a:r>
          </a:p>
        </p:txBody>
      </p:sp>
      <p:sp>
        <p:nvSpPr>
          <p:cNvPr id="4" name="TextBox 3"/>
          <p:cNvSpPr txBox="1"/>
          <p:nvPr/>
        </p:nvSpPr>
        <p:spPr>
          <a:xfrm>
            <a:off x="1885628" y="1983782"/>
            <a:ext cx="8400081" cy="3323987"/>
          </a:xfrm>
          <a:prstGeom prst="rect">
            <a:avLst/>
          </a:prstGeom>
          <a:noFill/>
        </p:spPr>
        <p:txBody>
          <a:bodyPr wrap="square" rtlCol="0">
            <a:spAutoFit/>
          </a:bodyPr>
          <a:lstStyle/>
          <a:p>
            <a:pPr>
              <a:lnSpc>
                <a:spcPct val="150000"/>
              </a:lnSpc>
            </a:pPr>
            <a:r>
              <a:rPr lang="en-US" sz="2800" dirty="0"/>
              <a:t>It is a way of thinking in which you don't simply accept all information you receive but rather you are open to questioning that information. It means making reasoned judgments that are logical and well thought out. </a:t>
            </a:r>
          </a:p>
        </p:txBody>
      </p:sp>
      <p:sp>
        <p:nvSpPr>
          <p:cNvPr id="6" name="TextBox 5"/>
          <p:cNvSpPr txBox="1"/>
          <p:nvPr/>
        </p:nvSpPr>
        <p:spPr>
          <a:xfrm>
            <a:off x="759417" y="1257004"/>
            <a:ext cx="5517396" cy="553998"/>
          </a:xfrm>
          <a:prstGeom prst="rect">
            <a:avLst/>
          </a:prstGeom>
          <a:noFill/>
        </p:spPr>
        <p:txBody>
          <a:bodyPr wrap="square" rtlCol="0">
            <a:spAutoFit/>
          </a:bodyPr>
          <a:lstStyle/>
          <a:p>
            <a:r>
              <a:rPr lang="en-US" sz="3000" i="1" dirty="0"/>
              <a:t>In simpler terms . . . </a:t>
            </a:r>
          </a:p>
        </p:txBody>
      </p:sp>
    </p:spTree>
    <p:extLst>
      <p:ext uri="{BB962C8B-B14F-4D97-AF65-F5344CB8AC3E}">
        <p14:creationId xmlns:p14="http://schemas.microsoft.com/office/powerpoint/2010/main" val="26001882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a:t>Onboarding New Staff</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6279" y="2303415"/>
            <a:ext cx="1629841" cy="1438103"/>
          </a:xfrm>
          <a:prstGeom prst="rect">
            <a:avLst/>
          </a:prstGeom>
        </p:spPr>
      </p:pic>
      <p:sp>
        <p:nvSpPr>
          <p:cNvPr id="7" name="TextBox 6"/>
          <p:cNvSpPr txBox="1"/>
          <p:nvPr/>
        </p:nvSpPr>
        <p:spPr>
          <a:xfrm>
            <a:off x="4996871" y="2588662"/>
            <a:ext cx="1609249" cy="461665"/>
          </a:xfrm>
          <a:prstGeom prst="rect">
            <a:avLst/>
          </a:prstGeom>
          <a:noFill/>
        </p:spPr>
        <p:txBody>
          <a:bodyPr wrap="square" rtlCol="0">
            <a:spAutoFit/>
          </a:bodyPr>
          <a:lstStyle/>
          <a:p>
            <a:r>
              <a:rPr lang="en-US" dirty="0"/>
              <a:t>Let’s Chat</a:t>
            </a:r>
          </a:p>
        </p:txBody>
      </p:sp>
      <p:sp>
        <p:nvSpPr>
          <p:cNvPr id="3" name="TextBox 2"/>
          <p:cNvSpPr txBox="1"/>
          <p:nvPr/>
        </p:nvSpPr>
        <p:spPr>
          <a:xfrm>
            <a:off x="1263104" y="4026765"/>
            <a:ext cx="9382939" cy="1200329"/>
          </a:xfrm>
          <a:prstGeom prst="rect">
            <a:avLst/>
          </a:prstGeom>
          <a:noFill/>
        </p:spPr>
        <p:txBody>
          <a:bodyPr wrap="square" rtlCol="0">
            <a:spAutoFit/>
          </a:bodyPr>
          <a:lstStyle/>
          <a:p>
            <a:pPr algn="ctr"/>
            <a:r>
              <a:rPr lang="en-US" dirty="0"/>
              <a:t> </a:t>
            </a:r>
            <a:r>
              <a:rPr lang="en-US" sz="3600" dirty="0"/>
              <a:t>Why do you think critical thinking skills are </a:t>
            </a:r>
          </a:p>
          <a:p>
            <a:pPr algn="ctr"/>
            <a:r>
              <a:rPr lang="en-US" sz="3600" dirty="0"/>
              <a:t>important in APS work?</a:t>
            </a:r>
          </a:p>
        </p:txBody>
      </p:sp>
    </p:spTree>
    <p:extLst>
      <p:ext uri="{BB962C8B-B14F-4D97-AF65-F5344CB8AC3E}">
        <p14:creationId xmlns:p14="http://schemas.microsoft.com/office/powerpoint/2010/main" val="34567995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834" y="422773"/>
            <a:ext cx="10515600" cy="549275"/>
          </a:xfrm>
        </p:spPr>
        <p:txBody>
          <a:bodyPr/>
          <a:lstStyle/>
          <a:p>
            <a:pPr algn="ctr"/>
            <a:r>
              <a:rPr lang="en-US" sz="2800" dirty="0"/>
              <a:t>Onboarding New Staff</a:t>
            </a:r>
          </a:p>
        </p:txBody>
      </p:sp>
      <p:sp>
        <p:nvSpPr>
          <p:cNvPr id="5" name="TextBox 4"/>
          <p:cNvSpPr txBox="1"/>
          <p:nvPr/>
        </p:nvSpPr>
        <p:spPr>
          <a:xfrm>
            <a:off x="576832" y="2469151"/>
            <a:ext cx="2789695" cy="830997"/>
          </a:xfrm>
          <a:prstGeom prst="rect">
            <a:avLst/>
          </a:prstGeom>
          <a:solidFill>
            <a:schemeClr val="tx2">
              <a:lumMod val="20000"/>
              <a:lumOff val="80000"/>
            </a:schemeClr>
          </a:solidFill>
          <a:ln w="28575">
            <a:solidFill>
              <a:schemeClr val="accent5">
                <a:lumMod val="75000"/>
              </a:schemeClr>
            </a:solidFill>
          </a:ln>
        </p:spPr>
        <p:txBody>
          <a:bodyPr wrap="square" rtlCol="0">
            <a:spAutoFit/>
          </a:bodyPr>
          <a:lstStyle/>
          <a:p>
            <a:pPr algn="ctr"/>
            <a:r>
              <a:rPr lang="en-US" dirty="0"/>
              <a:t>Ability to Separate Fact from Opinion</a:t>
            </a:r>
            <a:endParaRPr lang="en-US" sz="3200" dirty="0"/>
          </a:p>
        </p:txBody>
      </p:sp>
      <p:sp>
        <p:nvSpPr>
          <p:cNvPr id="6" name="TextBox 5"/>
          <p:cNvSpPr txBox="1"/>
          <p:nvPr/>
        </p:nvSpPr>
        <p:spPr>
          <a:xfrm>
            <a:off x="8658389" y="2541722"/>
            <a:ext cx="2789695" cy="830997"/>
          </a:xfrm>
          <a:prstGeom prst="rect">
            <a:avLst/>
          </a:prstGeom>
          <a:solidFill>
            <a:schemeClr val="tx2">
              <a:lumMod val="20000"/>
              <a:lumOff val="80000"/>
            </a:schemeClr>
          </a:solidFill>
          <a:ln w="28575">
            <a:solidFill>
              <a:schemeClr val="accent5">
                <a:lumMod val="75000"/>
              </a:schemeClr>
            </a:solidFill>
          </a:ln>
        </p:spPr>
        <p:txBody>
          <a:bodyPr wrap="square" rtlCol="0">
            <a:spAutoFit/>
          </a:bodyPr>
          <a:lstStyle/>
          <a:p>
            <a:pPr algn="ctr"/>
            <a:r>
              <a:rPr lang="en-US" dirty="0"/>
              <a:t>More Accurate Risk Assessments</a:t>
            </a:r>
            <a:endParaRPr lang="en-US" sz="3200" dirty="0"/>
          </a:p>
        </p:txBody>
      </p:sp>
      <p:sp>
        <p:nvSpPr>
          <p:cNvPr id="7" name="TextBox 6"/>
          <p:cNvSpPr txBox="1"/>
          <p:nvPr/>
        </p:nvSpPr>
        <p:spPr>
          <a:xfrm>
            <a:off x="8658389" y="3675431"/>
            <a:ext cx="2789695" cy="1200329"/>
          </a:xfrm>
          <a:prstGeom prst="rect">
            <a:avLst/>
          </a:prstGeom>
          <a:solidFill>
            <a:schemeClr val="tx2">
              <a:lumMod val="20000"/>
              <a:lumOff val="80000"/>
            </a:schemeClr>
          </a:solidFill>
          <a:ln w="28575">
            <a:solidFill>
              <a:schemeClr val="accent5">
                <a:lumMod val="75000"/>
              </a:schemeClr>
            </a:solidFill>
          </a:ln>
        </p:spPr>
        <p:txBody>
          <a:bodyPr wrap="square" rtlCol="0">
            <a:spAutoFit/>
          </a:bodyPr>
          <a:lstStyle/>
          <a:p>
            <a:pPr algn="ctr"/>
            <a:r>
              <a:rPr lang="en-US" dirty="0"/>
              <a:t>Improved Client Understanding &amp; Rapport</a:t>
            </a:r>
            <a:endParaRPr lang="en-US" sz="3200" dirty="0"/>
          </a:p>
        </p:txBody>
      </p:sp>
      <p:sp>
        <p:nvSpPr>
          <p:cNvPr id="3" name="TextBox 2"/>
          <p:cNvSpPr txBox="1"/>
          <p:nvPr/>
        </p:nvSpPr>
        <p:spPr>
          <a:xfrm>
            <a:off x="2170575" y="1404348"/>
            <a:ext cx="7725907" cy="584775"/>
          </a:xfrm>
          <a:prstGeom prst="rect">
            <a:avLst/>
          </a:prstGeom>
          <a:noFill/>
        </p:spPr>
        <p:txBody>
          <a:bodyPr wrap="square" rtlCol="0">
            <a:spAutoFit/>
          </a:bodyPr>
          <a:lstStyle/>
          <a:p>
            <a:r>
              <a:rPr lang="en-US" sz="3200" i="1" dirty="0"/>
              <a:t>Benefits of Critical Thinking to APS Work</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4062" y="2541722"/>
            <a:ext cx="3995981" cy="2256554"/>
          </a:xfrm>
          <a:prstGeom prst="rect">
            <a:avLst/>
          </a:prstGeom>
          <a:ln>
            <a:noFill/>
          </a:ln>
          <a:effectLst>
            <a:outerShdw blurRad="292100" dist="139700" dir="2700000" algn="tl" rotWithShape="0">
              <a:srgbClr val="333333">
                <a:alpha val="65000"/>
              </a:srgbClr>
            </a:outerShdw>
          </a:effectLst>
        </p:spPr>
      </p:pic>
      <p:sp>
        <p:nvSpPr>
          <p:cNvPr id="10" name="TextBox 9"/>
          <p:cNvSpPr txBox="1"/>
          <p:nvPr/>
        </p:nvSpPr>
        <p:spPr>
          <a:xfrm>
            <a:off x="2808183" y="5318695"/>
            <a:ext cx="2789695" cy="830997"/>
          </a:xfrm>
          <a:prstGeom prst="rect">
            <a:avLst/>
          </a:prstGeom>
          <a:solidFill>
            <a:schemeClr val="tx2">
              <a:lumMod val="20000"/>
              <a:lumOff val="80000"/>
            </a:schemeClr>
          </a:solidFill>
          <a:ln w="28575">
            <a:solidFill>
              <a:schemeClr val="accent5">
                <a:lumMod val="75000"/>
              </a:schemeClr>
            </a:solidFill>
          </a:ln>
        </p:spPr>
        <p:txBody>
          <a:bodyPr wrap="square" rtlCol="0">
            <a:spAutoFit/>
          </a:bodyPr>
          <a:lstStyle/>
          <a:p>
            <a:pPr algn="ctr"/>
            <a:r>
              <a:rPr lang="en-US" dirty="0"/>
              <a:t>More In-Depth</a:t>
            </a:r>
          </a:p>
          <a:p>
            <a:pPr algn="ctr"/>
            <a:r>
              <a:rPr lang="en-US" dirty="0"/>
              <a:t>Investigations</a:t>
            </a:r>
            <a:endParaRPr lang="en-US" sz="3200" dirty="0"/>
          </a:p>
        </p:txBody>
      </p:sp>
      <p:sp>
        <p:nvSpPr>
          <p:cNvPr id="11" name="TextBox 10"/>
          <p:cNvSpPr txBox="1"/>
          <p:nvPr/>
        </p:nvSpPr>
        <p:spPr>
          <a:xfrm>
            <a:off x="576832" y="3704458"/>
            <a:ext cx="2789695" cy="1200329"/>
          </a:xfrm>
          <a:prstGeom prst="rect">
            <a:avLst/>
          </a:prstGeom>
          <a:solidFill>
            <a:schemeClr val="tx2">
              <a:lumMod val="20000"/>
              <a:lumOff val="80000"/>
            </a:schemeClr>
          </a:solidFill>
          <a:ln w="28575">
            <a:solidFill>
              <a:schemeClr val="accent5">
                <a:lumMod val="75000"/>
              </a:schemeClr>
            </a:solidFill>
          </a:ln>
        </p:spPr>
        <p:txBody>
          <a:bodyPr wrap="square" rtlCol="0">
            <a:spAutoFit/>
          </a:bodyPr>
          <a:lstStyle/>
          <a:p>
            <a:pPr algn="ctr"/>
            <a:r>
              <a:rPr lang="en-US" dirty="0"/>
              <a:t>Ability to Identify  Biases &amp; Assumptions </a:t>
            </a:r>
            <a:endParaRPr lang="en-US" sz="3200" dirty="0"/>
          </a:p>
        </p:txBody>
      </p:sp>
      <p:sp>
        <p:nvSpPr>
          <p:cNvPr id="12" name="TextBox 11"/>
          <p:cNvSpPr txBox="1"/>
          <p:nvPr/>
        </p:nvSpPr>
        <p:spPr>
          <a:xfrm>
            <a:off x="6033529" y="5318695"/>
            <a:ext cx="2789695" cy="830997"/>
          </a:xfrm>
          <a:prstGeom prst="rect">
            <a:avLst/>
          </a:prstGeom>
          <a:solidFill>
            <a:schemeClr val="tx2">
              <a:lumMod val="20000"/>
              <a:lumOff val="80000"/>
            </a:schemeClr>
          </a:solidFill>
          <a:ln w="28575">
            <a:solidFill>
              <a:schemeClr val="accent5">
                <a:lumMod val="75000"/>
              </a:schemeClr>
            </a:solidFill>
          </a:ln>
        </p:spPr>
        <p:txBody>
          <a:bodyPr wrap="square" rtlCol="0">
            <a:spAutoFit/>
          </a:bodyPr>
          <a:lstStyle/>
          <a:p>
            <a:pPr algn="ctr"/>
            <a:r>
              <a:rPr lang="en-US" dirty="0"/>
              <a:t>Better Documentation</a:t>
            </a:r>
            <a:endParaRPr lang="en-US" sz="3200" dirty="0"/>
          </a:p>
        </p:txBody>
      </p:sp>
    </p:spTree>
    <p:extLst>
      <p:ext uri="{BB962C8B-B14F-4D97-AF65-F5344CB8AC3E}">
        <p14:creationId xmlns:p14="http://schemas.microsoft.com/office/powerpoint/2010/main" val="4151737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49013"/>
            <a:ext cx="10515600" cy="549275"/>
          </a:xfrm>
        </p:spPr>
        <p:txBody>
          <a:bodyPr/>
          <a:lstStyle/>
          <a:p>
            <a:pPr algn="ctr"/>
            <a:r>
              <a:rPr lang="en-US" sz="2800" dirty="0"/>
              <a:t>Onboarding New Staff</a:t>
            </a:r>
          </a:p>
        </p:txBody>
      </p:sp>
      <p:sp>
        <p:nvSpPr>
          <p:cNvPr id="5" name="TextBox 4"/>
          <p:cNvSpPr txBox="1"/>
          <p:nvPr/>
        </p:nvSpPr>
        <p:spPr>
          <a:xfrm>
            <a:off x="533400" y="2293749"/>
            <a:ext cx="6053380" cy="954107"/>
          </a:xfrm>
          <a:prstGeom prst="rect">
            <a:avLst/>
          </a:prstGeom>
          <a:noFill/>
        </p:spPr>
        <p:txBody>
          <a:bodyPr wrap="square" rtlCol="0">
            <a:spAutoFit/>
          </a:bodyPr>
          <a:lstStyle/>
          <a:p>
            <a:r>
              <a:rPr lang="en-US" sz="2800" dirty="0"/>
              <a:t>Supervisor becomes a “coach” or a “facilitator of learning.” </a:t>
            </a:r>
          </a:p>
        </p:txBody>
      </p:sp>
      <p:sp>
        <p:nvSpPr>
          <p:cNvPr id="8" name="TextBox 7"/>
          <p:cNvSpPr txBox="1"/>
          <p:nvPr/>
        </p:nvSpPr>
        <p:spPr>
          <a:xfrm>
            <a:off x="533400" y="3517593"/>
            <a:ext cx="6053380" cy="1815882"/>
          </a:xfrm>
          <a:prstGeom prst="rect">
            <a:avLst/>
          </a:prstGeom>
          <a:noFill/>
        </p:spPr>
        <p:txBody>
          <a:bodyPr wrap="square" rtlCol="0">
            <a:spAutoFit/>
          </a:bodyPr>
          <a:lstStyle/>
          <a:p>
            <a:r>
              <a:rPr lang="en-US" sz="2800" dirty="0"/>
              <a:t>Uses modeling and guided questions to help learners discover their own potential for thinking, analyzing and problem-solving.</a:t>
            </a:r>
          </a:p>
        </p:txBody>
      </p:sp>
      <p:sp>
        <p:nvSpPr>
          <p:cNvPr id="9" name="TextBox 8"/>
          <p:cNvSpPr txBox="1"/>
          <p:nvPr/>
        </p:nvSpPr>
        <p:spPr>
          <a:xfrm>
            <a:off x="666426" y="1299753"/>
            <a:ext cx="10701683" cy="584775"/>
          </a:xfrm>
          <a:prstGeom prst="rect">
            <a:avLst/>
          </a:prstGeom>
          <a:noFill/>
        </p:spPr>
        <p:txBody>
          <a:bodyPr wrap="square" rtlCol="0">
            <a:spAutoFit/>
          </a:bodyPr>
          <a:lstStyle/>
          <a:p>
            <a:r>
              <a:rPr lang="en-US" sz="3200" i="1" dirty="0"/>
              <a:t>Encouraging Critical Thinking Skills With New Staff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73334" y="2293749"/>
            <a:ext cx="5038618" cy="3358763"/>
          </a:xfrm>
          <a:prstGeom prst="rect">
            <a:avLst/>
          </a:prstGeom>
        </p:spPr>
      </p:pic>
    </p:spTree>
    <p:extLst>
      <p:ext uri="{BB962C8B-B14F-4D97-AF65-F5344CB8AC3E}">
        <p14:creationId xmlns:p14="http://schemas.microsoft.com/office/powerpoint/2010/main" val="18902605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a:t>Onboarding New Staff</a:t>
            </a:r>
          </a:p>
        </p:txBody>
      </p:sp>
      <p:sp>
        <p:nvSpPr>
          <p:cNvPr id="4" name="TextBox 3"/>
          <p:cNvSpPr txBox="1"/>
          <p:nvPr/>
        </p:nvSpPr>
        <p:spPr>
          <a:xfrm>
            <a:off x="4469323" y="2200759"/>
            <a:ext cx="2643754" cy="1596326"/>
          </a:xfrm>
          <a:prstGeom prst="rect">
            <a:avLst/>
          </a:prstGeom>
          <a:noFill/>
        </p:spPr>
        <p:txBody>
          <a:bodyPr wrap="square" rtlCol="0">
            <a:spAutoFit/>
          </a:bodyPr>
          <a:lstStyle/>
          <a:p>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74889" y="1999279"/>
            <a:ext cx="2002369" cy="1766807"/>
          </a:xfrm>
          <a:prstGeom prst="rect">
            <a:avLst/>
          </a:prstGeom>
        </p:spPr>
      </p:pic>
      <p:sp>
        <p:nvSpPr>
          <p:cNvPr id="7" name="TextBox 6"/>
          <p:cNvSpPr txBox="1"/>
          <p:nvPr/>
        </p:nvSpPr>
        <p:spPr>
          <a:xfrm>
            <a:off x="5129937" y="2359462"/>
            <a:ext cx="2092271" cy="523220"/>
          </a:xfrm>
          <a:prstGeom prst="rect">
            <a:avLst/>
          </a:prstGeom>
          <a:noFill/>
        </p:spPr>
        <p:txBody>
          <a:bodyPr wrap="square" rtlCol="0">
            <a:spAutoFit/>
          </a:bodyPr>
          <a:lstStyle/>
          <a:p>
            <a:pPr algn="ctr"/>
            <a:r>
              <a:rPr lang="en-US" sz="2800" dirty="0"/>
              <a:t>Let’s Chat</a:t>
            </a:r>
          </a:p>
        </p:txBody>
      </p:sp>
      <p:sp>
        <p:nvSpPr>
          <p:cNvPr id="8" name="TextBox 7"/>
          <p:cNvSpPr txBox="1"/>
          <p:nvPr/>
        </p:nvSpPr>
        <p:spPr>
          <a:xfrm>
            <a:off x="1828797" y="3946288"/>
            <a:ext cx="8694549" cy="1754326"/>
          </a:xfrm>
          <a:prstGeom prst="rect">
            <a:avLst/>
          </a:prstGeom>
          <a:noFill/>
        </p:spPr>
        <p:txBody>
          <a:bodyPr wrap="square" rtlCol="0">
            <a:spAutoFit/>
          </a:bodyPr>
          <a:lstStyle/>
          <a:p>
            <a:pPr algn="ctr"/>
            <a:r>
              <a:rPr lang="en-US" sz="3600" dirty="0"/>
              <a:t>How can a supervisor use coaching techniques in one-on-one supervisory sessions with new staff? </a:t>
            </a:r>
          </a:p>
        </p:txBody>
      </p:sp>
    </p:spTree>
    <p:extLst>
      <p:ext uri="{BB962C8B-B14F-4D97-AF65-F5344CB8AC3E}">
        <p14:creationId xmlns:p14="http://schemas.microsoft.com/office/powerpoint/2010/main" val="10262533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custDataLst>
              <p:tags r:id="rId1"/>
            </p:custDataLst>
          </p:nvPr>
        </p:nvSpPr>
        <p:spPr>
          <a:xfrm>
            <a:off x="734878" y="269090"/>
            <a:ext cx="10515600" cy="549275"/>
          </a:xfrm>
        </p:spPr>
        <p:txBody>
          <a:bodyPr/>
          <a:lstStyle/>
          <a:p>
            <a:pPr algn="ctr"/>
            <a:r>
              <a:rPr lang="en-US" sz="2800" dirty="0"/>
              <a:t>Onboarding New Staff</a:t>
            </a:r>
            <a:endParaRPr lang="en-US" sz="2800" b="1" dirty="0">
              <a:latin typeface="+mn-lt"/>
            </a:endParaRPr>
          </a:p>
        </p:txBody>
      </p:sp>
      <p:graphicFrame>
        <p:nvGraphicFramePr>
          <p:cNvPr id="12" name="Diagram 11"/>
          <p:cNvGraphicFramePr/>
          <p:nvPr>
            <p:extLst>
              <p:ext uri="{D42A27DB-BD31-4B8C-83A1-F6EECF244321}">
                <p14:modId xmlns:p14="http://schemas.microsoft.com/office/powerpoint/2010/main" val="2985260638"/>
              </p:ext>
            </p:extLst>
          </p:nvPr>
        </p:nvGraphicFramePr>
        <p:xfrm>
          <a:off x="1638515" y="818365"/>
          <a:ext cx="9272292"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617052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49013"/>
            <a:ext cx="10515600" cy="549275"/>
          </a:xfrm>
        </p:spPr>
        <p:txBody>
          <a:bodyPr/>
          <a:lstStyle/>
          <a:p>
            <a:pPr algn="ctr"/>
            <a:r>
              <a:rPr lang="en-US" sz="2800" dirty="0"/>
              <a:t>Onboarding New Staff</a:t>
            </a:r>
          </a:p>
        </p:txBody>
      </p:sp>
      <p:sp>
        <p:nvSpPr>
          <p:cNvPr id="4" name="TextBox 3"/>
          <p:cNvSpPr txBox="1"/>
          <p:nvPr/>
        </p:nvSpPr>
        <p:spPr>
          <a:xfrm>
            <a:off x="447513" y="1299996"/>
            <a:ext cx="10687373" cy="523220"/>
          </a:xfrm>
          <a:prstGeom prst="rect">
            <a:avLst/>
          </a:prstGeom>
          <a:noFill/>
        </p:spPr>
        <p:txBody>
          <a:bodyPr wrap="square" rtlCol="0">
            <a:spAutoFit/>
          </a:bodyPr>
          <a:lstStyle/>
          <a:p>
            <a:r>
              <a:rPr lang="en-US" sz="2800" i="1" dirty="0"/>
              <a:t>Encourage Critical Thinking in Your One-On-One Consultations</a:t>
            </a:r>
          </a:p>
        </p:txBody>
      </p:sp>
      <p:sp>
        <p:nvSpPr>
          <p:cNvPr id="5" name="TextBox 4"/>
          <p:cNvSpPr txBox="1"/>
          <p:nvPr/>
        </p:nvSpPr>
        <p:spPr>
          <a:xfrm>
            <a:off x="1397429" y="2007335"/>
            <a:ext cx="10148807" cy="4370427"/>
          </a:xfrm>
          <a:prstGeom prst="rect">
            <a:avLst/>
          </a:prstGeom>
          <a:noFill/>
        </p:spPr>
        <p:txBody>
          <a:bodyPr wrap="square" rtlCol="0">
            <a:spAutoFit/>
          </a:bodyPr>
          <a:lstStyle/>
          <a:p>
            <a:pPr marL="457200" lvl="0" indent="-457200">
              <a:spcBef>
                <a:spcPts val="1200"/>
              </a:spcBef>
              <a:buFont typeface="Arial" panose="020B0604020202020204" pitchFamily="34" charset="0"/>
              <a:buChar char="•"/>
            </a:pPr>
            <a:r>
              <a:rPr lang="en-US" sz="2800" dirty="0"/>
              <a:t>Model an open, inquiring attitude.  </a:t>
            </a:r>
          </a:p>
          <a:p>
            <a:pPr marL="457200" lvl="0" indent="-457200">
              <a:spcBef>
                <a:spcPts val="1200"/>
              </a:spcBef>
              <a:buFont typeface="Arial" panose="020B0604020202020204" pitchFamily="34" charset="0"/>
              <a:buChar char="•"/>
            </a:pPr>
            <a:r>
              <a:rPr lang="en-US" sz="2800" dirty="0"/>
              <a:t>Create an environment that demonstrates appreciation and respect for alternate viewpoints. </a:t>
            </a:r>
          </a:p>
          <a:p>
            <a:pPr marL="457200" lvl="0" indent="-457200">
              <a:spcBef>
                <a:spcPts val="1200"/>
              </a:spcBef>
              <a:buFont typeface="Arial" panose="020B0604020202020204" pitchFamily="34" charset="0"/>
              <a:buChar char="•"/>
            </a:pPr>
            <a:r>
              <a:rPr lang="en-US" sz="2800" dirty="0"/>
              <a:t>View disagreements as opportunities identify and discuss biases and assumptions. </a:t>
            </a:r>
          </a:p>
          <a:p>
            <a:pPr marL="457200" indent="-457200">
              <a:spcBef>
                <a:spcPts val="1200"/>
              </a:spcBef>
              <a:buFont typeface="Arial" panose="020B0604020202020204" pitchFamily="34" charset="0"/>
              <a:buChar char="•"/>
            </a:pPr>
            <a:r>
              <a:rPr lang="en-US" sz="2800" dirty="0"/>
              <a:t>Use case reviews and scenarios to make inquiries that question judgements and assumptions and help learners to separate fact from opinion.</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34839534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05471"/>
            <a:ext cx="10515600" cy="549275"/>
          </a:xfrm>
        </p:spPr>
        <p:txBody>
          <a:bodyPr/>
          <a:lstStyle/>
          <a:p>
            <a:pPr algn="ctr"/>
            <a:r>
              <a:rPr lang="en-US" sz="2800" dirty="0"/>
              <a:t>Onboarding New Staff</a:t>
            </a:r>
          </a:p>
        </p:txBody>
      </p:sp>
      <p:sp>
        <p:nvSpPr>
          <p:cNvPr id="4" name="TextBox 3"/>
          <p:cNvSpPr txBox="1"/>
          <p:nvPr/>
        </p:nvSpPr>
        <p:spPr>
          <a:xfrm>
            <a:off x="447513" y="1223435"/>
            <a:ext cx="10687373" cy="523220"/>
          </a:xfrm>
          <a:prstGeom prst="rect">
            <a:avLst/>
          </a:prstGeom>
          <a:noFill/>
        </p:spPr>
        <p:txBody>
          <a:bodyPr wrap="square" rtlCol="0">
            <a:spAutoFit/>
          </a:bodyPr>
          <a:lstStyle/>
          <a:p>
            <a:r>
              <a:rPr lang="en-US" sz="2800" i="1" dirty="0"/>
              <a:t>Encourage Critical Thinking in Your One-On-One Consultations</a:t>
            </a:r>
          </a:p>
        </p:txBody>
      </p:sp>
      <p:sp>
        <p:nvSpPr>
          <p:cNvPr id="5" name="TextBox 4"/>
          <p:cNvSpPr txBox="1"/>
          <p:nvPr/>
        </p:nvSpPr>
        <p:spPr>
          <a:xfrm>
            <a:off x="986079" y="2055690"/>
            <a:ext cx="10148807" cy="3724096"/>
          </a:xfrm>
          <a:prstGeom prst="rect">
            <a:avLst/>
          </a:prstGeom>
          <a:noFill/>
        </p:spPr>
        <p:txBody>
          <a:bodyPr wrap="square" rtlCol="0">
            <a:spAutoFit/>
          </a:bodyPr>
          <a:lstStyle/>
          <a:p>
            <a:pPr lvl="0">
              <a:spcBef>
                <a:spcPts val="1200"/>
              </a:spcBef>
            </a:pPr>
            <a:r>
              <a:rPr lang="en-US" sz="2800" u="sng" dirty="0"/>
              <a:t>Examples of guiding questions to use during case reviews</a:t>
            </a:r>
            <a:r>
              <a:rPr lang="en-US" sz="2800" dirty="0"/>
              <a:t>: </a:t>
            </a:r>
          </a:p>
          <a:p>
            <a:pPr marL="1066785" lvl="1" indent="-457200">
              <a:spcBef>
                <a:spcPts val="1200"/>
              </a:spcBef>
              <a:buFont typeface="Arial" panose="020B0604020202020204" pitchFamily="34" charset="0"/>
              <a:buChar char="•"/>
            </a:pPr>
            <a:r>
              <a:rPr lang="en-US" sz="2800" dirty="0"/>
              <a:t>Can this statement be proven beyond a doubt?  How?</a:t>
            </a:r>
          </a:p>
          <a:p>
            <a:pPr marL="1066785" lvl="1" indent="-457200">
              <a:spcBef>
                <a:spcPts val="1200"/>
              </a:spcBef>
              <a:buFont typeface="Arial" panose="020B0604020202020204" pitchFamily="34" charset="0"/>
              <a:buChar char="•"/>
            </a:pPr>
            <a:r>
              <a:rPr lang="en-US" sz="2800" dirty="0"/>
              <a:t>Does the statement have a bias?</a:t>
            </a:r>
          </a:p>
          <a:p>
            <a:pPr marL="1066785" lvl="1" indent="-457200">
              <a:spcBef>
                <a:spcPts val="1200"/>
              </a:spcBef>
              <a:buFont typeface="Arial" panose="020B0604020202020204" pitchFamily="34" charset="0"/>
              <a:buChar char="•"/>
            </a:pPr>
            <a:r>
              <a:rPr lang="en-US" sz="2800" dirty="0"/>
              <a:t>Is the statement based on verified information or assumption? How can we tell?</a:t>
            </a:r>
          </a:p>
          <a:p>
            <a:pPr marL="1066785" lvl="1" indent="-457200">
              <a:spcBef>
                <a:spcPts val="1200"/>
              </a:spcBef>
              <a:buFont typeface="Arial" panose="020B0604020202020204" pitchFamily="34" charset="0"/>
              <a:buChar char="•"/>
            </a:pPr>
            <a:r>
              <a:rPr lang="en-US" sz="2800" dirty="0"/>
              <a:t>Does the statement make use of descriptive language to appeal to our emotions?</a:t>
            </a:r>
          </a:p>
        </p:txBody>
      </p:sp>
    </p:spTree>
    <p:extLst>
      <p:ext uri="{BB962C8B-B14F-4D97-AF65-F5344CB8AC3E}">
        <p14:creationId xmlns:p14="http://schemas.microsoft.com/office/powerpoint/2010/main" val="11785824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a:t>Onboarding New Staff</a:t>
            </a:r>
          </a:p>
        </p:txBody>
      </p:sp>
      <p:sp>
        <p:nvSpPr>
          <p:cNvPr id="4" name="TextBox 3"/>
          <p:cNvSpPr txBox="1"/>
          <p:nvPr/>
        </p:nvSpPr>
        <p:spPr>
          <a:xfrm>
            <a:off x="4469323" y="2200759"/>
            <a:ext cx="2643754" cy="1596326"/>
          </a:xfrm>
          <a:prstGeom prst="rect">
            <a:avLst/>
          </a:prstGeom>
          <a:noFill/>
        </p:spPr>
        <p:txBody>
          <a:bodyPr wrap="square" rtlCol="0">
            <a:spAutoFit/>
          </a:bodyPr>
          <a:lstStyle/>
          <a:p>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74889" y="1999279"/>
            <a:ext cx="2002369" cy="1766807"/>
          </a:xfrm>
          <a:prstGeom prst="rect">
            <a:avLst/>
          </a:prstGeom>
        </p:spPr>
      </p:pic>
      <p:sp>
        <p:nvSpPr>
          <p:cNvPr id="7" name="TextBox 6"/>
          <p:cNvSpPr txBox="1"/>
          <p:nvPr/>
        </p:nvSpPr>
        <p:spPr>
          <a:xfrm>
            <a:off x="5129937" y="2359462"/>
            <a:ext cx="2092271" cy="523220"/>
          </a:xfrm>
          <a:prstGeom prst="rect">
            <a:avLst/>
          </a:prstGeom>
          <a:noFill/>
        </p:spPr>
        <p:txBody>
          <a:bodyPr wrap="square" rtlCol="0">
            <a:spAutoFit/>
          </a:bodyPr>
          <a:lstStyle/>
          <a:p>
            <a:pPr algn="ctr"/>
            <a:r>
              <a:rPr lang="en-US" sz="2800" dirty="0"/>
              <a:t>Let’s Chat</a:t>
            </a:r>
          </a:p>
        </p:txBody>
      </p:sp>
      <p:sp>
        <p:nvSpPr>
          <p:cNvPr id="8" name="TextBox 7"/>
          <p:cNvSpPr txBox="1"/>
          <p:nvPr/>
        </p:nvSpPr>
        <p:spPr>
          <a:xfrm>
            <a:off x="1232644" y="4157268"/>
            <a:ext cx="9816356" cy="646331"/>
          </a:xfrm>
          <a:prstGeom prst="rect">
            <a:avLst/>
          </a:prstGeom>
          <a:noFill/>
        </p:spPr>
        <p:txBody>
          <a:bodyPr wrap="square" rtlCol="0">
            <a:spAutoFit/>
          </a:bodyPr>
          <a:lstStyle/>
          <a:p>
            <a:pPr algn="ctr"/>
            <a:r>
              <a:rPr lang="en-US" sz="3600" dirty="0"/>
              <a:t>What are other examples of guiding questions? </a:t>
            </a:r>
          </a:p>
        </p:txBody>
      </p:sp>
    </p:spTree>
    <p:extLst>
      <p:ext uri="{BB962C8B-B14F-4D97-AF65-F5344CB8AC3E}">
        <p14:creationId xmlns:p14="http://schemas.microsoft.com/office/powerpoint/2010/main" val="31811898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34499"/>
            <a:ext cx="10515600" cy="549275"/>
          </a:xfrm>
        </p:spPr>
        <p:txBody>
          <a:bodyPr/>
          <a:lstStyle/>
          <a:p>
            <a:pPr algn="ctr"/>
            <a:r>
              <a:rPr lang="en-US" sz="2800" dirty="0"/>
              <a:t>Onboarding New Staff</a:t>
            </a:r>
          </a:p>
        </p:txBody>
      </p:sp>
      <p:sp>
        <p:nvSpPr>
          <p:cNvPr id="4" name="TextBox 3"/>
          <p:cNvSpPr txBox="1"/>
          <p:nvPr/>
        </p:nvSpPr>
        <p:spPr>
          <a:xfrm>
            <a:off x="361627" y="1192438"/>
            <a:ext cx="10687373" cy="523220"/>
          </a:xfrm>
          <a:prstGeom prst="rect">
            <a:avLst/>
          </a:prstGeom>
          <a:noFill/>
        </p:spPr>
        <p:txBody>
          <a:bodyPr wrap="square" rtlCol="0">
            <a:spAutoFit/>
          </a:bodyPr>
          <a:lstStyle/>
          <a:p>
            <a:r>
              <a:rPr lang="en-US" sz="2800" i="1" dirty="0"/>
              <a:t>Encourage Critical Thinking in Your One-On-One Consultations</a:t>
            </a:r>
          </a:p>
        </p:txBody>
      </p:sp>
      <p:sp>
        <p:nvSpPr>
          <p:cNvPr id="5" name="TextBox 4"/>
          <p:cNvSpPr txBox="1"/>
          <p:nvPr/>
        </p:nvSpPr>
        <p:spPr>
          <a:xfrm>
            <a:off x="1032574" y="1993697"/>
            <a:ext cx="10148807" cy="4031873"/>
          </a:xfrm>
          <a:prstGeom prst="rect">
            <a:avLst/>
          </a:prstGeom>
          <a:noFill/>
        </p:spPr>
        <p:txBody>
          <a:bodyPr wrap="square" rtlCol="0">
            <a:spAutoFit/>
          </a:bodyPr>
          <a:lstStyle/>
          <a:p>
            <a:pPr lvl="0">
              <a:spcBef>
                <a:spcPts val="1200"/>
              </a:spcBef>
            </a:pPr>
            <a:r>
              <a:rPr lang="en-US" sz="2800" u="sng" dirty="0"/>
              <a:t>More examples of guiding questions during case reviews: </a:t>
            </a:r>
          </a:p>
          <a:p>
            <a:pPr marL="1066785" lvl="1" indent="-457200">
              <a:spcBef>
                <a:spcPts val="1200"/>
              </a:spcBef>
              <a:buFont typeface="Arial" panose="020B0604020202020204" pitchFamily="34" charset="0"/>
              <a:buChar char="•"/>
            </a:pPr>
            <a:r>
              <a:rPr lang="en-US" sz="2800" dirty="0"/>
              <a:t>Is there anything misleading about this statement?</a:t>
            </a:r>
          </a:p>
          <a:p>
            <a:pPr marL="1066785" lvl="1" indent="-457200">
              <a:spcBef>
                <a:spcPts val="1200"/>
              </a:spcBef>
              <a:buFont typeface="Arial" panose="020B0604020202020204" pitchFamily="34" charset="0"/>
              <a:buChar char="•"/>
            </a:pPr>
            <a:r>
              <a:rPr lang="en-US" sz="2800" dirty="0"/>
              <a:t>What leads you to conclude the facts are reliable?</a:t>
            </a:r>
          </a:p>
          <a:p>
            <a:pPr marL="1066785" lvl="1" indent="-457200">
              <a:spcBef>
                <a:spcPts val="1200"/>
              </a:spcBef>
              <a:buFont typeface="Arial" panose="020B0604020202020204" pitchFamily="34" charset="0"/>
              <a:buChar char="•"/>
            </a:pPr>
            <a:r>
              <a:rPr lang="en-US" sz="2800" dirty="0"/>
              <a:t>What facts support the conclusion you are drawing?</a:t>
            </a:r>
          </a:p>
          <a:p>
            <a:pPr marL="1066785" lvl="1" indent="-457200">
              <a:spcBef>
                <a:spcPts val="1200"/>
              </a:spcBef>
              <a:buFont typeface="Arial" panose="020B0604020202020204" pitchFamily="34" charset="0"/>
              <a:buChar char="•"/>
            </a:pPr>
            <a:r>
              <a:rPr lang="en-US" sz="2800" dirty="0"/>
              <a:t>Are the opinions based on facts?</a:t>
            </a:r>
          </a:p>
          <a:p>
            <a:pPr marL="1066785" lvl="1" indent="-457200">
              <a:spcBef>
                <a:spcPts val="1200"/>
              </a:spcBef>
              <a:buFont typeface="Arial" panose="020B0604020202020204" pitchFamily="34" charset="0"/>
              <a:buChar char="•"/>
            </a:pPr>
            <a:r>
              <a:rPr lang="en-US" sz="2800" dirty="0"/>
              <a:t>If we all agree on something, does that make it a fact?</a:t>
            </a:r>
          </a:p>
          <a:p>
            <a:pPr marL="1066785" lvl="1" indent="-457200">
              <a:spcBef>
                <a:spcPts val="1200"/>
              </a:spcBef>
              <a:buFont typeface="Arial" panose="020B0604020202020204" pitchFamily="34" charset="0"/>
              <a:buChar char="•"/>
            </a:pPr>
            <a:r>
              <a:rPr lang="en-US" sz="2800" dirty="0"/>
              <a:t>How else can we verify something? </a:t>
            </a:r>
            <a:endParaRPr lang="en-US" sz="2800" dirty="0">
              <a:effectLst/>
            </a:endParaRPr>
          </a:p>
        </p:txBody>
      </p:sp>
    </p:spTree>
    <p:extLst>
      <p:ext uri="{BB962C8B-B14F-4D97-AF65-F5344CB8AC3E}">
        <p14:creationId xmlns:p14="http://schemas.microsoft.com/office/powerpoint/2010/main" val="29844076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34499"/>
            <a:ext cx="10515600" cy="549275"/>
          </a:xfrm>
        </p:spPr>
        <p:txBody>
          <a:bodyPr/>
          <a:lstStyle/>
          <a:p>
            <a:pPr algn="ctr"/>
            <a:r>
              <a:rPr lang="en-US" sz="2800" dirty="0"/>
              <a:t>Onboarding New Staff</a:t>
            </a:r>
          </a:p>
        </p:txBody>
      </p:sp>
      <p:sp>
        <p:nvSpPr>
          <p:cNvPr id="10" name="Oval 9"/>
          <p:cNvSpPr/>
          <p:nvPr/>
        </p:nvSpPr>
        <p:spPr>
          <a:xfrm>
            <a:off x="7914420" y="2676100"/>
            <a:ext cx="2867187" cy="207496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791200" y="1522003"/>
            <a:ext cx="5671088" cy="3970318"/>
          </a:xfrm>
          <a:prstGeom prst="rect">
            <a:avLst/>
          </a:prstGeom>
          <a:noFill/>
        </p:spPr>
        <p:txBody>
          <a:bodyPr wrap="square" rtlCol="0">
            <a:spAutoFit/>
          </a:bodyPr>
          <a:lstStyle/>
          <a:p>
            <a:pPr>
              <a:lnSpc>
                <a:spcPct val="150000"/>
              </a:lnSpc>
            </a:pPr>
            <a:r>
              <a:rPr lang="en-US" sz="2800" dirty="0"/>
              <a:t>Using coaching techniques, supervisors encourage new staff to think beyond observations and facts as reported by others and reflect on what the information received might mean.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4316" y="1788429"/>
            <a:ext cx="5191876" cy="3460905"/>
          </a:xfrm>
          <a:prstGeom prst="rect">
            <a:avLst/>
          </a:prstGeom>
        </p:spPr>
      </p:pic>
    </p:spTree>
    <p:extLst>
      <p:ext uri="{BB962C8B-B14F-4D97-AF65-F5344CB8AC3E}">
        <p14:creationId xmlns:p14="http://schemas.microsoft.com/office/powerpoint/2010/main" val="8923749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34499"/>
            <a:ext cx="10515600" cy="549275"/>
          </a:xfrm>
        </p:spPr>
        <p:txBody>
          <a:bodyPr/>
          <a:lstStyle/>
          <a:p>
            <a:pPr algn="ctr"/>
            <a:r>
              <a:rPr lang="en-US" sz="2800" dirty="0"/>
              <a:t>Onboarding New Staff</a:t>
            </a:r>
          </a:p>
        </p:txBody>
      </p:sp>
      <p:sp>
        <p:nvSpPr>
          <p:cNvPr id="4" name="TextBox 3"/>
          <p:cNvSpPr txBox="1"/>
          <p:nvPr/>
        </p:nvSpPr>
        <p:spPr>
          <a:xfrm>
            <a:off x="1769391" y="2785534"/>
            <a:ext cx="8043618" cy="1596326"/>
          </a:xfrm>
          <a:prstGeom prst="rect">
            <a:avLst/>
          </a:prstGeom>
          <a:noFill/>
        </p:spPr>
        <p:txBody>
          <a:bodyPr wrap="square" rtlCol="0">
            <a:spAutoFit/>
          </a:bodyPr>
          <a:lstStyle/>
          <a:p>
            <a:endParaRPr lang="en-US" dirty="0"/>
          </a:p>
        </p:txBody>
      </p:sp>
      <p:sp>
        <p:nvSpPr>
          <p:cNvPr id="8" name="TextBox 7"/>
          <p:cNvSpPr txBox="1"/>
          <p:nvPr/>
        </p:nvSpPr>
        <p:spPr>
          <a:xfrm>
            <a:off x="1987101" y="943169"/>
            <a:ext cx="8043618" cy="4678204"/>
          </a:xfrm>
          <a:prstGeom prst="rect">
            <a:avLst/>
          </a:prstGeom>
          <a:solidFill>
            <a:schemeClr val="accent3">
              <a:lumMod val="20000"/>
              <a:lumOff val="80000"/>
            </a:schemeClr>
          </a:solidFill>
          <a:ln>
            <a:noFill/>
          </a:ln>
        </p:spPr>
        <p:txBody>
          <a:bodyPr wrap="square" rtlCol="0">
            <a:spAutoFit/>
          </a:bodyPr>
          <a:lstStyle/>
          <a:p>
            <a:pPr algn="ctr"/>
            <a:r>
              <a:rPr lang="en-US" sz="2800" i="1" dirty="0"/>
              <a:t>Section Five</a:t>
            </a:r>
          </a:p>
          <a:p>
            <a:pPr algn="ctr"/>
            <a:endParaRPr lang="en-US" sz="1400" dirty="0"/>
          </a:p>
          <a:p>
            <a:pPr algn="ctr"/>
            <a:r>
              <a:rPr lang="en-US" sz="2800" b="1" dirty="0"/>
              <a:t>Evaluating &amp; Documenting Progress</a:t>
            </a:r>
          </a:p>
          <a:p>
            <a:pPr algn="ctr"/>
            <a:endParaRPr lang="en-US" sz="2800" b="1" dirty="0"/>
          </a:p>
          <a:p>
            <a:pPr algn="ctr"/>
            <a:endParaRPr lang="en-US" sz="2800" b="1" dirty="0"/>
          </a:p>
          <a:p>
            <a:pPr algn="ctr"/>
            <a:endParaRPr lang="en-US" sz="2800" b="1" dirty="0"/>
          </a:p>
          <a:p>
            <a:pPr algn="ctr"/>
            <a:endParaRPr lang="en-US" sz="2800" b="1" dirty="0"/>
          </a:p>
          <a:p>
            <a:pPr algn="ctr"/>
            <a:endParaRPr lang="en-US" sz="2800" b="1" dirty="0"/>
          </a:p>
          <a:p>
            <a:pPr algn="ctr"/>
            <a:endParaRPr lang="en-US" sz="2800" b="1" dirty="0"/>
          </a:p>
          <a:p>
            <a:pPr algn="ctr"/>
            <a:endParaRPr lang="en-US" sz="2800" b="1" dirty="0"/>
          </a:p>
          <a:p>
            <a:pPr algn="ctr"/>
            <a:endParaRPr lang="en-US" sz="3200" dirty="0"/>
          </a:p>
        </p:txBody>
      </p:sp>
      <p:sp>
        <p:nvSpPr>
          <p:cNvPr id="11" name="TextBox 10"/>
          <p:cNvSpPr txBox="1"/>
          <p:nvPr/>
        </p:nvSpPr>
        <p:spPr>
          <a:xfrm>
            <a:off x="1987101" y="5604751"/>
            <a:ext cx="8043618" cy="461665"/>
          </a:xfrm>
          <a:prstGeom prst="rect">
            <a:avLst/>
          </a:prstGeom>
          <a:solidFill>
            <a:schemeClr val="accent3">
              <a:lumMod val="20000"/>
              <a:lumOff val="80000"/>
            </a:schemeClr>
          </a:solidFill>
        </p:spPr>
        <p:txBody>
          <a:bodyPr wrap="square" rtlCol="0">
            <a:spAutoFit/>
          </a:bodyPr>
          <a:lstStyle/>
          <a:p>
            <a:endParaRPr lang="en-US" dirty="0"/>
          </a:p>
        </p:txBody>
      </p:sp>
      <p:cxnSp>
        <p:nvCxnSpPr>
          <p:cNvPr id="13" name="Straight Connector 12"/>
          <p:cNvCxnSpPr/>
          <p:nvPr/>
        </p:nvCxnSpPr>
        <p:spPr>
          <a:xfrm>
            <a:off x="3636935" y="1486119"/>
            <a:ext cx="430852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64760" y="2196096"/>
            <a:ext cx="6088299" cy="3425277"/>
          </a:xfrm>
          <a:prstGeom prst="rect">
            <a:avLst/>
          </a:prstGeom>
        </p:spPr>
      </p:pic>
    </p:spTree>
    <p:extLst>
      <p:ext uri="{BB962C8B-B14F-4D97-AF65-F5344CB8AC3E}">
        <p14:creationId xmlns:p14="http://schemas.microsoft.com/office/powerpoint/2010/main" val="37309103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a:t>Onboarding New Staff</a:t>
            </a:r>
          </a:p>
        </p:txBody>
      </p:sp>
      <p:sp>
        <p:nvSpPr>
          <p:cNvPr id="4" name="TextBox 3"/>
          <p:cNvSpPr txBox="1"/>
          <p:nvPr/>
        </p:nvSpPr>
        <p:spPr>
          <a:xfrm>
            <a:off x="447513" y="1586715"/>
            <a:ext cx="10687373" cy="523220"/>
          </a:xfrm>
          <a:prstGeom prst="rect">
            <a:avLst/>
          </a:prstGeom>
          <a:noFill/>
        </p:spPr>
        <p:txBody>
          <a:bodyPr wrap="square" rtlCol="0">
            <a:spAutoFit/>
          </a:bodyPr>
          <a:lstStyle/>
          <a:p>
            <a:r>
              <a:rPr lang="en-US" sz="2800" i="1" dirty="0"/>
              <a:t>Indicators of Successful Onboarding Learning </a:t>
            </a:r>
          </a:p>
        </p:txBody>
      </p:sp>
      <p:sp>
        <p:nvSpPr>
          <p:cNvPr id="5" name="TextBox 4"/>
          <p:cNvSpPr txBox="1"/>
          <p:nvPr/>
        </p:nvSpPr>
        <p:spPr>
          <a:xfrm>
            <a:off x="1335437" y="2363795"/>
            <a:ext cx="10148807" cy="2646878"/>
          </a:xfrm>
          <a:prstGeom prst="rect">
            <a:avLst/>
          </a:prstGeom>
          <a:noFill/>
        </p:spPr>
        <p:txBody>
          <a:bodyPr wrap="square" rtlCol="0">
            <a:spAutoFit/>
          </a:bodyPr>
          <a:lstStyle/>
          <a:p>
            <a:pPr lvl="0">
              <a:spcBef>
                <a:spcPts val="1800"/>
              </a:spcBef>
            </a:pPr>
            <a:r>
              <a:rPr lang="en-US" sz="2800" dirty="0"/>
              <a:t>Have they mastered the training content?  </a:t>
            </a:r>
          </a:p>
          <a:p>
            <a:pPr lvl="0">
              <a:spcBef>
                <a:spcPts val="1800"/>
              </a:spcBef>
            </a:pPr>
            <a:r>
              <a:rPr lang="en-US" sz="2800" dirty="0"/>
              <a:t>Can they demonstrate they can apply their knowledge and skills in real life situations?  (“transfer of learning”) </a:t>
            </a:r>
          </a:p>
          <a:p>
            <a:pPr lvl="0">
              <a:spcBef>
                <a:spcPts val="1800"/>
              </a:spcBef>
            </a:pPr>
            <a:r>
              <a:rPr lang="en-US" sz="2800" dirty="0"/>
              <a:t>Do they need additional review and practice in certain areas?</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41707469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49013"/>
            <a:ext cx="10515600" cy="549275"/>
          </a:xfrm>
        </p:spPr>
        <p:txBody>
          <a:bodyPr/>
          <a:lstStyle/>
          <a:p>
            <a:pPr algn="ctr"/>
            <a:r>
              <a:rPr lang="en-US" sz="2800" dirty="0"/>
              <a:t>Onboarding New Staff</a:t>
            </a:r>
          </a:p>
        </p:txBody>
      </p:sp>
      <p:sp>
        <p:nvSpPr>
          <p:cNvPr id="4" name="TextBox 3"/>
          <p:cNvSpPr txBox="1"/>
          <p:nvPr/>
        </p:nvSpPr>
        <p:spPr>
          <a:xfrm>
            <a:off x="447513" y="1245752"/>
            <a:ext cx="10687373" cy="523220"/>
          </a:xfrm>
          <a:prstGeom prst="rect">
            <a:avLst/>
          </a:prstGeom>
          <a:noFill/>
        </p:spPr>
        <p:txBody>
          <a:bodyPr wrap="square" rtlCol="0">
            <a:spAutoFit/>
          </a:bodyPr>
          <a:lstStyle/>
          <a:p>
            <a:r>
              <a:rPr lang="en-US" sz="2800" i="1" dirty="0"/>
              <a:t>Other Indicators of Progress</a:t>
            </a:r>
          </a:p>
        </p:txBody>
      </p:sp>
      <p:sp>
        <p:nvSpPr>
          <p:cNvPr id="5" name="TextBox 4"/>
          <p:cNvSpPr txBox="1"/>
          <p:nvPr/>
        </p:nvSpPr>
        <p:spPr>
          <a:xfrm>
            <a:off x="1144783" y="1898846"/>
            <a:ext cx="10148807" cy="5170646"/>
          </a:xfrm>
          <a:prstGeom prst="rect">
            <a:avLst/>
          </a:prstGeom>
          <a:noFill/>
        </p:spPr>
        <p:txBody>
          <a:bodyPr wrap="square" rtlCol="0">
            <a:spAutoFit/>
          </a:bodyPr>
          <a:lstStyle/>
          <a:p>
            <a:pPr marL="342900" lvl="0" indent="-342900">
              <a:spcBef>
                <a:spcPts val="1800"/>
              </a:spcBef>
              <a:buFont typeface="Arial" panose="020B0604020202020204" pitchFamily="34" charset="0"/>
              <a:buChar char="•"/>
            </a:pPr>
            <a:r>
              <a:rPr lang="en-US" sz="2800" dirty="0"/>
              <a:t>Are they participating in team meetings?</a:t>
            </a:r>
            <a:endParaRPr lang="en-US" sz="2000" dirty="0"/>
          </a:p>
          <a:p>
            <a:pPr marL="342900" lvl="0" indent="-342900">
              <a:spcBef>
                <a:spcPts val="1800"/>
              </a:spcBef>
              <a:buFont typeface="Arial" panose="020B0604020202020204" pitchFamily="34" charset="0"/>
              <a:buChar char="•"/>
            </a:pPr>
            <a:r>
              <a:rPr lang="en-US" sz="2800" dirty="0"/>
              <a:t>Are they building positive working relationships?</a:t>
            </a:r>
            <a:endParaRPr lang="en-US" sz="2000" dirty="0"/>
          </a:p>
          <a:p>
            <a:pPr marL="342900" lvl="0" indent="-342900">
              <a:spcBef>
                <a:spcPts val="1800"/>
              </a:spcBef>
              <a:buFont typeface="Arial" panose="020B0604020202020204" pitchFamily="34" charset="0"/>
              <a:buChar char="•"/>
            </a:pPr>
            <a:r>
              <a:rPr lang="en-US" sz="2800" dirty="0"/>
              <a:t>What is their level of confidence? </a:t>
            </a:r>
          </a:p>
          <a:p>
            <a:pPr marL="342900" lvl="0" indent="-342900">
              <a:spcBef>
                <a:spcPts val="1800"/>
              </a:spcBef>
              <a:buFont typeface="Arial" panose="020B0604020202020204" pitchFamily="34" charset="0"/>
              <a:buChar char="•"/>
            </a:pPr>
            <a:r>
              <a:rPr lang="en-US" sz="2800" dirty="0"/>
              <a:t>Are they asking for help appropriately? </a:t>
            </a:r>
          </a:p>
          <a:p>
            <a:pPr marL="342900" lvl="0" indent="-342900">
              <a:spcBef>
                <a:spcPts val="1800"/>
              </a:spcBef>
              <a:buFont typeface="Arial" panose="020B0604020202020204" pitchFamily="34" charset="0"/>
              <a:buChar char="•"/>
            </a:pPr>
            <a:r>
              <a:rPr lang="en-US" sz="2800" dirty="0"/>
              <a:t>How do they respond to feedback?</a:t>
            </a:r>
          </a:p>
          <a:p>
            <a:pPr marL="342900" lvl="0" indent="-342900">
              <a:spcBef>
                <a:spcPts val="1800"/>
              </a:spcBef>
              <a:buFont typeface="Arial" panose="020B0604020202020204" pitchFamily="34" charset="0"/>
              <a:buChar char="•"/>
            </a:pPr>
            <a:r>
              <a:rPr lang="en-US" sz="2800" dirty="0"/>
              <a:t>Are they making connections with community partners / MDT</a:t>
            </a:r>
          </a:p>
          <a:p>
            <a:pPr marL="342900" lvl="0" indent="-342900">
              <a:spcBef>
                <a:spcPts val="1800"/>
              </a:spcBef>
              <a:buFont typeface="Arial" panose="020B0604020202020204" pitchFamily="34" charset="0"/>
              <a:buChar char="•"/>
            </a:pPr>
            <a:endParaRPr lang="en-US" sz="2800" dirty="0"/>
          </a:p>
          <a:p>
            <a:pPr lvl="0"/>
            <a:endParaRPr lang="en-US" sz="2000"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17156384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34499"/>
            <a:ext cx="10515600" cy="549275"/>
          </a:xfrm>
        </p:spPr>
        <p:txBody>
          <a:bodyPr/>
          <a:lstStyle/>
          <a:p>
            <a:pPr algn="ctr"/>
            <a:r>
              <a:rPr lang="en-US" sz="2800" dirty="0"/>
              <a:t>Onboarding New Staff</a:t>
            </a:r>
          </a:p>
        </p:txBody>
      </p:sp>
      <p:sp>
        <p:nvSpPr>
          <p:cNvPr id="4" name="TextBox 3"/>
          <p:cNvSpPr txBox="1"/>
          <p:nvPr/>
        </p:nvSpPr>
        <p:spPr>
          <a:xfrm>
            <a:off x="447513" y="1064694"/>
            <a:ext cx="10687373" cy="523220"/>
          </a:xfrm>
          <a:prstGeom prst="rect">
            <a:avLst/>
          </a:prstGeom>
          <a:noFill/>
        </p:spPr>
        <p:txBody>
          <a:bodyPr wrap="square" rtlCol="0">
            <a:spAutoFit/>
          </a:bodyPr>
          <a:lstStyle/>
          <a:p>
            <a:r>
              <a:rPr lang="en-US" sz="2800" i="1" dirty="0"/>
              <a:t>Evaluating and Documenting Guidelines</a:t>
            </a:r>
          </a:p>
        </p:txBody>
      </p:sp>
      <p:sp>
        <p:nvSpPr>
          <p:cNvPr id="5" name="TextBox 4"/>
          <p:cNvSpPr txBox="1"/>
          <p:nvPr/>
        </p:nvSpPr>
        <p:spPr>
          <a:xfrm>
            <a:off x="1257945" y="1684035"/>
            <a:ext cx="10148807" cy="5616922"/>
          </a:xfrm>
          <a:prstGeom prst="rect">
            <a:avLst/>
          </a:prstGeom>
          <a:noFill/>
        </p:spPr>
        <p:txBody>
          <a:bodyPr wrap="square" rtlCol="0">
            <a:spAutoFit/>
          </a:bodyPr>
          <a:lstStyle/>
          <a:p>
            <a:pPr marL="342900" indent="-342900">
              <a:spcBef>
                <a:spcPts val="1800"/>
              </a:spcBef>
              <a:buFont typeface="Arial" panose="020B0604020202020204" pitchFamily="34" charset="0"/>
              <a:buChar char="•"/>
            </a:pPr>
            <a:r>
              <a:rPr lang="en-US" sz="2800" dirty="0"/>
              <a:t>Set milestones as outlined in </a:t>
            </a:r>
            <a:r>
              <a:rPr lang="en-US" sz="2800" i="1" dirty="0"/>
              <a:t>Enhanced New Investigator Training and Onboarding Program. </a:t>
            </a:r>
          </a:p>
          <a:p>
            <a:pPr marL="342900" indent="-342900">
              <a:spcBef>
                <a:spcPts val="1800"/>
              </a:spcBef>
              <a:buFont typeface="Arial" panose="020B0604020202020204" pitchFamily="34" charset="0"/>
              <a:buChar char="•"/>
            </a:pPr>
            <a:r>
              <a:rPr lang="en-US" sz="2800" dirty="0"/>
              <a:t>Document evaluation sessions in each staff member’s personnel file.</a:t>
            </a:r>
          </a:p>
          <a:p>
            <a:pPr marL="952485" lvl="1" indent="-342900">
              <a:spcBef>
                <a:spcPts val="600"/>
              </a:spcBef>
              <a:buFont typeface="Wingdings" panose="05000000000000000000" pitchFamily="2" charset="2"/>
              <a:buChar char="ü"/>
            </a:pPr>
            <a:r>
              <a:rPr lang="en-US" dirty="0"/>
              <a:t> Observations of supervisor</a:t>
            </a:r>
          </a:p>
          <a:p>
            <a:pPr marL="952485" lvl="1" indent="-342900">
              <a:spcBef>
                <a:spcPts val="600"/>
              </a:spcBef>
              <a:buFont typeface="Wingdings" panose="05000000000000000000" pitchFamily="2" charset="2"/>
              <a:buChar char="ü"/>
            </a:pPr>
            <a:r>
              <a:rPr lang="en-US" dirty="0"/>
              <a:t>Feedback from the staff member</a:t>
            </a:r>
          </a:p>
          <a:p>
            <a:pPr marL="952485" lvl="1" indent="-342900">
              <a:spcBef>
                <a:spcPts val="600"/>
              </a:spcBef>
              <a:buFont typeface="Wingdings" panose="05000000000000000000" pitchFamily="2" charset="2"/>
              <a:buChar char="ü"/>
            </a:pPr>
            <a:r>
              <a:rPr lang="en-US" dirty="0"/>
              <a:t>Accomplishments and strengths identified</a:t>
            </a:r>
          </a:p>
          <a:p>
            <a:pPr marL="952485" lvl="1" indent="-342900">
              <a:spcBef>
                <a:spcPts val="600"/>
              </a:spcBef>
              <a:buFont typeface="Wingdings" panose="05000000000000000000" pitchFamily="2" charset="2"/>
              <a:buChar char="ü"/>
            </a:pPr>
            <a:r>
              <a:rPr lang="en-US" dirty="0"/>
              <a:t>Areas needing additional support</a:t>
            </a:r>
          </a:p>
          <a:p>
            <a:pPr marL="952485" lvl="1" indent="-342900">
              <a:spcBef>
                <a:spcPts val="600"/>
              </a:spcBef>
              <a:buFont typeface="Wingdings" panose="05000000000000000000" pitchFamily="2" charset="2"/>
              <a:buChar char="ü"/>
            </a:pPr>
            <a:r>
              <a:rPr lang="en-US" dirty="0"/>
              <a:t>Plans for further development</a:t>
            </a:r>
          </a:p>
          <a:p>
            <a:pPr marL="952485" lvl="1" indent="-342900">
              <a:spcBef>
                <a:spcPts val="1800"/>
              </a:spcBef>
              <a:buFont typeface="Wingdings" panose="05000000000000000000" pitchFamily="2" charset="2"/>
              <a:buChar char="ü"/>
            </a:pPr>
            <a:endParaRPr lang="en-US" sz="2800" dirty="0"/>
          </a:p>
          <a:p>
            <a:pPr lvl="0"/>
            <a:endParaRPr lang="en-US" sz="2000"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4736265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19985"/>
            <a:ext cx="10515600" cy="549275"/>
          </a:xfrm>
        </p:spPr>
        <p:txBody>
          <a:bodyPr/>
          <a:lstStyle/>
          <a:p>
            <a:pPr algn="ctr"/>
            <a:r>
              <a:rPr lang="en-US" sz="2800" dirty="0"/>
              <a:t>Onboarding New Staff</a:t>
            </a:r>
          </a:p>
        </p:txBody>
      </p:sp>
      <p:sp>
        <p:nvSpPr>
          <p:cNvPr id="4" name="TextBox 3"/>
          <p:cNvSpPr txBox="1"/>
          <p:nvPr/>
        </p:nvSpPr>
        <p:spPr>
          <a:xfrm>
            <a:off x="447513" y="1037607"/>
            <a:ext cx="10687373" cy="523220"/>
          </a:xfrm>
          <a:prstGeom prst="rect">
            <a:avLst/>
          </a:prstGeom>
          <a:noFill/>
        </p:spPr>
        <p:txBody>
          <a:bodyPr wrap="square" rtlCol="0">
            <a:spAutoFit/>
          </a:bodyPr>
          <a:lstStyle/>
          <a:p>
            <a:r>
              <a:rPr lang="en-US" sz="2800" i="1" dirty="0"/>
              <a:t>Information to Include in Evaluations</a:t>
            </a:r>
          </a:p>
        </p:txBody>
      </p:sp>
      <p:sp>
        <p:nvSpPr>
          <p:cNvPr id="5" name="TextBox 4"/>
          <p:cNvSpPr txBox="1"/>
          <p:nvPr/>
        </p:nvSpPr>
        <p:spPr>
          <a:xfrm>
            <a:off x="1366434" y="1684034"/>
            <a:ext cx="10148807" cy="5755422"/>
          </a:xfrm>
          <a:prstGeom prst="rect">
            <a:avLst/>
          </a:prstGeom>
          <a:noFill/>
        </p:spPr>
        <p:txBody>
          <a:bodyPr wrap="square" rtlCol="0">
            <a:spAutoFit/>
          </a:bodyPr>
          <a:lstStyle/>
          <a:p>
            <a:pPr marL="342900" lvl="0" indent="-342900">
              <a:buFont typeface="Arial" panose="020B0604020202020204" pitchFamily="34" charset="0"/>
              <a:buChar char="•"/>
            </a:pPr>
            <a:r>
              <a:rPr lang="en-US" sz="2800" dirty="0"/>
              <a:t>Supervisor observations </a:t>
            </a:r>
          </a:p>
          <a:p>
            <a:pPr marL="952485" lvl="1" indent="-342900">
              <a:buFont typeface="Courier New" panose="02070309020205020404" pitchFamily="49" charset="0"/>
              <a:buChar char="o"/>
            </a:pPr>
            <a:r>
              <a:rPr lang="en-US" dirty="0"/>
              <a:t>Accompany new staff member on a client visit </a:t>
            </a:r>
          </a:p>
          <a:p>
            <a:pPr marL="952485" lvl="1" indent="-342900">
              <a:buFont typeface="Courier New" panose="02070309020205020404" pitchFamily="49" charset="0"/>
              <a:buChar char="o"/>
            </a:pPr>
            <a:r>
              <a:rPr lang="en-US" dirty="0"/>
              <a:t>Assess feedback from other team members</a:t>
            </a:r>
          </a:p>
          <a:p>
            <a:pPr lvl="1"/>
            <a:endParaRPr lang="en-US" sz="800" dirty="0"/>
          </a:p>
          <a:p>
            <a:pPr marL="342900" lvl="0" indent="-342900">
              <a:buFont typeface="Arial" panose="020B0604020202020204" pitchFamily="34" charset="0"/>
              <a:buChar char="•"/>
            </a:pPr>
            <a:r>
              <a:rPr lang="en-US" sz="2800" dirty="0"/>
              <a:t>On the job application of skills</a:t>
            </a:r>
          </a:p>
          <a:p>
            <a:pPr marL="952485" lvl="1" indent="-342900">
              <a:buFont typeface="Courier New" panose="02070309020205020404" pitchFamily="49" charset="0"/>
              <a:buChar char="o"/>
            </a:pPr>
            <a:r>
              <a:rPr lang="en-US" dirty="0"/>
              <a:t>Case review</a:t>
            </a:r>
          </a:p>
          <a:p>
            <a:pPr marL="952485" lvl="1" indent="-342900">
              <a:buFont typeface="Courier New" panose="02070309020205020404" pitchFamily="49" charset="0"/>
              <a:buChar char="o"/>
            </a:pPr>
            <a:r>
              <a:rPr lang="en-US" dirty="0"/>
              <a:t>Interviewing and assessment </a:t>
            </a:r>
          </a:p>
          <a:p>
            <a:pPr marL="952485" lvl="1" indent="-342900">
              <a:buFont typeface="Courier New" panose="02070309020205020404" pitchFamily="49" charset="0"/>
              <a:buChar char="o"/>
            </a:pPr>
            <a:r>
              <a:rPr lang="en-US" dirty="0"/>
              <a:t>Creation of service plans</a:t>
            </a:r>
          </a:p>
          <a:p>
            <a:pPr marL="952485" lvl="1" indent="-342900">
              <a:buFont typeface="Courier New" panose="02070309020205020404" pitchFamily="49" charset="0"/>
              <a:buChar char="o"/>
            </a:pPr>
            <a:r>
              <a:rPr lang="en-US" dirty="0"/>
              <a:t>Accurate and complete documentation</a:t>
            </a:r>
          </a:p>
          <a:p>
            <a:pPr lvl="1"/>
            <a:endParaRPr lang="en-US" sz="800" dirty="0"/>
          </a:p>
          <a:p>
            <a:pPr marL="457200" lvl="0" indent="-457200">
              <a:buFont typeface="Arial" panose="020B0604020202020204" pitchFamily="34" charset="0"/>
              <a:buChar char="•"/>
            </a:pPr>
            <a:r>
              <a:rPr lang="en-US" sz="2800" dirty="0"/>
              <a:t>New staff member’s input on their experiences</a:t>
            </a:r>
          </a:p>
          <a:p>
            <a:pPr lvl="0"/>
            <a:endParaRPr lang="en-US" sz="800" dirty="0"/>
          </a:p>
          <a:p>
            <a:pPr marL="457200" lvl="0" indent="-457200">
              <a:buFont typeface="Arial" panose="020B0604020202020204" pitchFamily="34" charset="0"/>
              <a:buChar char="•"/>
            </a:pPr>
            <a:r>
              <a:rPr lang="en-US" sz="2800" dirty="0"/>
              <a:t>Use of “transfer of learning” tools (WISE)</a:t>
            </a:r>
          </a:p>
          <a:p>
            <a:pPr lvl="1">
              <a:spcBef>
                <a:spcPts val="1800"/>
              </a:spcBef>
            </a:pPr>
            <a:endParaRPr lang="en-US" sz="2800" dirty="0"/>
          </a:p>
          <a:p>
            <a:pPr lvl="0"/>
            <a:endParaRPr lang="en-US" sz="2000"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3297664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52211"/>
            <a:ext cx="10515600" cy="549275"/>
          </a:xfrm>
        </p:spPr>
        <p:txBody>
          <a:bodyPr/>
          <a:lstStyle/>
          <a:p>
            <a:pPr algn="ctr"/>
            <a:r>
              <a:rPr lang="en-US" sz="2800" dirty="0"/>
              <a:t>Onboarding New Staff</a:t>
            </a:r>
          </a:p>
        </p:txBody>
      </p:sp>
      <p:sp>
        <p:nvSpPr>
          <p:cNvPr id="5" name="TextBox 4"/>
          <p:cNvSpPr txBox="1"/>
          <p:nvPr/>
        </p:nvSpPr>
        <p:spPr>
          <a:xfrm>
            <a:off x="1765515" y="1888963"/>
            <a:ext cx="9407471" cy="3262432"/>
          </a:xfrm>
          <a:prstGeom prst="rect">
            <a:avLst/>
          </a:prstGeom>
          <a:noFill/>
        </p:spPr>
        <p:txBody>
          <a:bodyPr wrap="square" rtlCol="0">
            <a:spAutoFit/>
          </a:bodyPr>
          <a:lstStyle/>
          <a:p>
            <a:pPr marL="457200" lvl="0" indent="-457200">
              <a:buFont typeface="Arial" panose="020B0604020202020204" pitchFamily="34" charset="0"/>
              <a:buChar char="•"/>
            </a:pPr>
            <a:r>
              <a:rPr lang="en-US" sz="3000" dirty="0"/>
              <a:t>Define onboarding and its importance.</a:t>
            </a:r>
          </a:p>
          <a:p>
            <a:pPr marL="457200" lvl="0" indent="-457200">
              <a:buFont typeface="Arial" panose="020B0604020202020204" pitchFamily="34" charset="0"/>
              <a:buChar char="•"/>
            </a:pPr>
            <a:endParaRPr lang="en-US" sz="2800" dirty="0"/>
          </a:p>
          <a:p>
            <a:pPr marL="457200" lvl="0" indent="-457200">
              <a:buFont typeface="Arial" panose="020B0604020202020204" pitchFamily="34" charset="0"/>
              <a:buChar char="•"/>
            </a:pPr>
            <a:r>
              <a:rPr lang="en-US" sz="3000" dirty="0"/>
              <a:t>Describe supervisor’s role during onboarding and 3 key components of an onboarding plan.</a:t>
            </a:r>
          </a:p>
          <a:p>
            <a:pPr marL="457200" lvl="0" indent="-457200">
              <a:buFont typeface="Arial" panose="020B0604020202020204" pitchFamily="34" charset="0"/>
              <a:buChar char="•"/>
            </a:pPr>
            <a:endParaRPr lang="en-US" sz="2800" dirty="0"/>
          </a:p>
          <a:p>
            <a:pPr marL="457200" lvl="0" indent="-457200">
              <a:buFont typeface="Arial" panose="020B0604020202020204" pitchFamily="34" charset="0"/>
              <a:buChar char="•"/>
            </a:pPr>
            <a:r>
              <a:rPr lang="en-US" sz="3000" dirty="0"/>
              <a:t>Evaluate and document new staff progress in meeting onboarding milestones.</a:t>
            </a:r>
          </a:p>
        </p:txBody>
      </p:sp>
      <p:sp>
        <p:nvSpPr>
          <p:cNvPr id="4" name="TextBox 3"/>
          <p:cNvSpPr txBox="1"/>
          <p:nvPr/>
        </p:nvSpPr>
        <p:spPr>
          <a:xfrm>
            <a:off x="533400" y="1162404"/>
            <a:ext cx="6555783" cy="553998"/>
          </a:xfrm>
          <a:prstGeom prst="rect">
            <a:avLst/>
          </a:prstGeom>
          <a:noFill/>
        </p:spPr>
        <p:txBody>
          <a:bodyPr wrap="square" rtlCol="0">
            <a:spAutoFit/>
          </a:bodyPr>
          <a:lstStyle/>
          <a:p>
            <a:r>
              <a:rPr lang="en-US" sz="3000" i="1" dirty="0"/>
              <a:t>Learning Objectives . . .</a:t>
            </a:r>
          </a:p>
        </p:txBody>
      </p:sp>
    </p:spTree>
    <p:extLst>
      <p:ext uri="{BB962C8B-B14F-4D97-AF65-F5344CB8AC3E}">
        <p14:creationId xmlns:p14="http://schemas.microsoft.com/office/powerpoint/2010/main" val="16080118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a:t>Onboarding New Staff</a:t>
            </a:r>
          </a:p>
        </p:txBody>
      </p:sp>
      <p:sp>
        <p:nvSpPr>
          <p:cNvPr id="4" name="TextBox 3"/>
          <p:cNvSpPr txBox="1"/>
          <p:nvPr/>
        </p:nvSpPr>
        <p:spPr>
          <a:xfrm>
            <a:off x="4469323" y="2200759"/>
            <a:ext cx="2643754" cy="1596326"/>
          </a:xfrm>
          <a:prstGeom prst="rect">
            <a:avLst/>
          </a:prstGeom>
          <a:noFill/>
        </p:spPr>
        <p:txBody>
          <a:bodyPr wrap="square" rtlCol="0">
            <a:spAutoFit/>
          </a:bodyPr>
          <a:lstStyle/>
          <a:p>
            <a:endParaRPr lang="en-US" dirty="0"/>
          </a:p>
        </p:txBody>
      </p:sp>
      <p:sp>
        <p:nvSpPr>
          <p:cNvPr id="8" name="TextBox 7"/>
          <p:cNvSpPr txBox="1"/>
          <p:nvPr/>
        </p:nvSpPr>
        <p:spPr>
          <a:xfrm>
            <a:off x="2530687" y="2690224"/>
            <a:ext cx="9164780" cy="1569660"/>
          </a:xfrm>
          <a:prstGeom prst="rect">
            <a:avLst/>
          </a:prstGeom>
          <a:solidFill>
            <a:schemeClr val="accent3">
              <a:lumMod val="20000"/>
              <a:lumOff val="80000"/>
            </a:schemeClr>
          </a:solidFill>
        </p:spPr>
        <p:txBody>
          <a:bodyPr wrap="square" rtlCol="0">
            <a:spAutoFit/>
          </a:bodyPr>
          <a:lstStyle/>
          <a:p>
            <a:r>
              <a:rPr lang="en-US" i="1" u="sng" dirty="0"/>
              <a:t>Additional Resources:</a:t>
            </a:r>
          </a:p>
          <a:p>
            <a:endParaRPr lang="en-US" dirty="0"/>
          </a:p>
          <a:p>
            <a:r>
              <a:rPr lang="en-US" i="1" dirty="0"/>
              <a:t>       APS Interview Observation Checklist</a:t>
            </a:r>
            <a:r>
              <a:rPr lang="en-US" dirty="0"/>
              <a:t>  </a:t>
            </a:r>
            <a:r>
              <a:rPr lang="en-US" i="1" dirty="0"/>
              <a:t>. . . . . . .  Pg. 36</a:t>
            </a:r>
          </a:p>
          <a:p>
            <a:endParaRPr lang="en-US" dirty="0"/>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905010" y="2664498"/>
            <a:ext cx="1625677" cy="1595386"/>
          </a:xfrm>
          <a:prstGeom prst="rect">
            <a:avLst/>
          </a:prstGeom>
        </p:spPr>
      </p:pic>
    </p:spTree>
    <p:extLst>
      <p:ext uri="{BB962C8B-B14F-4D97-AF65-F5344CB8AC3E}">
        <p14:creationId xmlns:p14="http://schemas.microsoft.com/office/powerpoint/2010/main" val="22115754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29435" y="584155"/>
            <a:ext cx="8865031" cy="523220"/>
          </a:xfrm>
          <a:prstGeom prst="rect">
            <a:avLst/>
          </a:prstGeom>
          <a:noFill/>
        </p:spPr>
        <p:txBody>
          <a:bodyPr wrap="square" rtlCol="0">
            <a:spAutoFit/>
          </a:bodyPr>
          <a:lstStyle/>
          <a:p>
            <a:r>
              <a:rPr lang="en-US" sz="2800" i="1" dirty="0"/>
              <a:t>Assessing Strengths and Weaknesses of New Staff</a:t>
            </a:r>
          </a:p>
        </p:txBody>
      </p:sp>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858976" y="348001"/>
            <a:ext cx="1192545" cy="1298627"/>
          </a:xfrm>
          <a:prstGeom prst="rect">
            <a:avLst/>
          </a:prstGeom>
        </p:spPr>
      </p:pic>
      <p:sp>
        <p:nvSpPr>
          <p:cNvPr id="3" name="TextBox 2"/>
          <p:cNvSpPr txBox="1"/>
          <p:nvPr/>
        </p:nvSpPr>
        <p:spPr>
          <a:xfrm>
            <a:off x="1749604" y="979658"/>
            <a:ext cx="8167607" cy="584775"/>
          </a:xfrm>
          <a:prstGeom prst="rect">
            <a:avLst/>
          </a:prstGeom>
          <a:noFill/>
        </p:spPr>
        <p:txBody>
          <a:bodyPr wrap="square" rtlCol="0">
            <a:spAutoFit/>
          </a:bodyPr>
          <a:lstStyle/>
          <a:p>
            <a:pPr algn="ctr"/>
            <a:r>
              <a:rPr lang="en-US" sz="3200" dirty="0"/>
              <a:t>    </a:t>
            </a:r>
            <a:r>
              <a:rPr lang="en-US" dirty="0"/>
              <a:t>Case Scenarios </a:t>
            </a:r>
          </a:p>
        </p:txBody>
      </p:sp>
      <p:cxnSp>
        <p:nvCxnSpPr>
          <p:cNvPr id="7" name="Straight Connector 6"/>
          <p:cNvCxnSpPr/>
          <p:nvPr/>
        </p:nvCxnSpPr>
        <p:spPr>
          <a:xfrm>
            <a:off x="2329435" y="1553099"/>
            <a:ext cx="92121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070204" y="1739032"/>
            <a:ext cx="10664597" cy="5301451"/>
          </a:xfrm>
          <a:prstGeom prst="rect">
            <a:avLst/>
          </a:prstGeom>
          <a:noFill/>
        </p:spPr>
        <p:txBody>
          <a:bodyPr wrap="square" rtlCol="0">
            <a:spAutoFit/>
          </a:bodyPr>
          <a:lstStyle/>
          <a:p>
            <a:pPr marL="457200" indent="-457200">
              <a:spcAft>
                <a:spcPts val="300"/>
              </a:spcAft>
              <a:buAutoNum type="arabicPeriod"/>
            </a:pPr>
            <a:r>
              <a:rPr lang="en-US" dirty="0"/>
              <a:t>Break into small groups with an assigned group letter and spokesperson. </a:t>
            </a:r>
            <a:r>
              <a:rPr lang="en-US" sz="2000" i="1" dirty="0"/>
              <a:t>(Groups A-D)</a:t>
            </a:r>
          </a:p>
          <a:p>
            <a:pPr marL="457200" indent="-457200">
              <a:spcAft>
                <a:spcPts val="300"/>
              </a:spcAft>
              <a:buAutoNum type="arabicPeriod"/>
            </a:pPr>
            <a:r>
              <a:rPr lang="en-US" dirty="0"/>
              <a:t>Refer to </a:t>
            </a:r>
            <a:r>
              <a:rPr lang="en-US" b="1" dirty="0"/>
              <a:t>Participant Guide for </a:t>
            </a:r>
            <a:r>
              <a:rPr lang="en-US" dirty="0"/>
              <a:t>instructions and scenarios:</a:t>
            </a:r>
          </a:p>
          <a:p>
            <a:pPr>
              <a:spcAft>
                <a:spcPts val="300"/>
              </a:spcAft>
            </a:pPr>
            <a:r>
              <a:rPr lang="en-US" sz="2200" i="1" dirty="0"/>
              <a:t>                           </a:t>
            </a:r>
            <a:r>
              <a:rPr lang="en-US" sz="2000" b="1" i="1" u="sng" dirty="0"/>
              <a:t>Instructions </a:t>
            </a:r>
            <a:r>
              <a:rPr lang="en-US" sz="2000" b="1" i="1" dirty="0"/>
              <a:t>  -   -  -   -     Pg. 46</a:t>
            </a:r>
          </a:p>
          <a:p>
            <a:pPr>
              <a:spcAft>
                <a:spcPts val="300"/>
              </a:spcAft>
            </a:pPr>
            <a:r>
              <a:rPr lang="en-US" sz="2000" i="1" dirty="0"/>
              <a:t>                              Group A -  Scenario A –   Pg. 47	 </a:t>
            </a:r>
            <a:endParaRPr lang="en-US" sz="2000" dirty="0"/>
          </a:p>
          <a:p>
            <a:pPr>
              <a:spcAft>
                <a:spcPts val="300"/>
              </a:spcAft>
            </a:pPr>
            <a:r>
              <a:rPr lang="en-US" sz="2000" i="1" dirty="0"/>
              <a:t>                              Group B - Scenario B –   Pg. 48</a:t>
            </a:r>
            <a:endParaRPr lang="en-US" sz="2000" dirty="0"/>
          </a:p>
          <a:p>
            <a:pPr>
              <a:spcAft>
                <a:spcPts val="300"/>
              </a:spcAft>
            </a:pPr>
            <a:r>
              <a:rPr lang="en-US" sz="2000" i="1" dirty="0"/>
              <a:t>                              Group C - Scenario C –  Pg. 49</a:t>
            </a:r>
            <a:endParaRPr lang="en-US" sz="2000" dirty="0"/>
          </a:p>
          <a:p>
            <a:pPr>
              <a:spcAft>
                <a:spcPts val="300"/>
              </a:spcAft>
            </a:pPr>
            <a:r>
              <a:rPr lang="en-US" sz="2000" i="1" dirty="0"/>
              <a:t>                              Group D - Scenario D –  Pg. 50</a:t>
            </a:r>
            <a:endParaRPr lang="en-US" sz="2000" dirty="0"/>
          </a:p>
          <a:p>
            <a:pPr marL="457200" indent="-457200">
              <a:spcAft>
                <a:spcPts val="300"/>
              </a:spcAft>
              <a:buAutoNum type="arabicPeriod" startAt="3"/>
            </a:pPr>
            <a:r>
              <a:rPr lang="en-US" dirty="0"/>
              <a:t>In your small group, discuss the worker’s strengths, weaknesses and</a:t>
            </a:r>
            <a:br>
              <a:rPr lang="en-US" dirty="0"/>
            </a:br>
            <a:r>
              <a:rPr lang="en-US" dirty="0"/>
              <a:t>your recommendations for a training plan.  (</a:t>
            </a:r>
            <a:r>
              <a:rPr lang="en-US" sz="2000" b="1" i="1" dirty="0"/>
              <a:t>You will have 20 min. )</a:t>
            </a:r>
          </a:p>
          <a:p>
            <a:pPr marL="457200" indent="-457200">
              <a:spcAft>
                <a:spcPts val="300"/>
              </a:spcAft>
              <a:buAutoNum type="arabicPeriod" startAt="3"/>
            </a:pPr>
            <a:r>
              <a:rPr lang="en-US" dirty="0"/>
              <a:t>Reconvene – Each group’s spokesperson reviews their scenario, findings and suggestions with the full group.  </a:t>
            </a:r>
            <a:br>
              <a:rPr lang="en-US" dirty="0"/>
            </a:br>
            <a:r>
              <a:rPr lang="en-US" dirty="0"/>
              <a:t> </a:t>
            </a:r>
          </a:p>
          <a:p>
            <a:endParaRPr lang="en-US" dirty="0"/>
          </a:p>
        </p:txBody>
      </p:sp>
    </p:spTree>
    <p:extLst>
      <p:ext uri="{BB962C8B-B14F-4D97-AF65-F5344CB8AC3E}">
        <p14:creationId xmlns:p14="http://schemas.microsoft.com/office/powerpoint/2010/main" val="42543138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8041"/>
            <a:ext cx="10515600" cy="549275"/>
          </a:xfrm>
        </p:spPr>
        <p:txBody>
          <a:bodyPr/>
          <a:lstStyle/>
          <a:p>
            <a:pPr algn="ctr"/>
            <a:r>
              <a:rPr lang="en-US" sz="2800" dirty="0"/>
              <a:t>Onboarding New Staff</a:t>
            </a:r>
          </a:p>
        </p:txBody>
      </p:sp>
      <p:pic>
        <p:nvPicPr>
          <p:cNvPr id="5" name="Picture 4"/>
          <p:cNvPicPr>
            <a:picLocks noChangeAspect="1"/>
          </p:cNvPicPr>
          <p:nvPr/>
        </p:nvPicPr>
        <p:blipFill>
          <a:blip r:embed="rId2"/>
          <a:stretch>
            <a:fillRect/>
          </a:stretch>
        </p:blipFill>
        <p:spPr>
          <a:xfrm>
            <a:off x="3383808" y="2296285"/>
            <a:ext cx="4814783" cy="3673133"/>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929898" y="1193369"/>
            <a:ext cx="9825926" cy="954107"/>
          </a:xfrm>
          <a:prstGeom prst="rect">
            <a:avLst/>
          </a:prstGeom>
          <a:noFill/>
        </p:spPr>
        <p:txBody>
          <a:bodyPr wrap="square" rtlCol="0">
            <a:spAutoFit/>
          </a:bodyPr>
          <a:lstStyle/>
          <a:p>
            <a:pPr algn="ctr"/>
            <a:r>
              <a:rPr lang="en-US" sz="2800" dirty="0"/>
              <a:t>Evaluation provides supervisors opportunities to give effective feedback to new staff. </a:t>
            </a:r>
          </a:p>
        </p:txBody>
      </p:sp>
    </p:spTree>
    <p:extLst>
      <p:ext uri="{BB962C8B-B14F-4D97-AF65-F5344CB8AC3E}">
        <p14:creationId xmlns:p14="http://schemas.microsoft.com/office/powerpoint/2010/main" val="4800965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8041"/>
            <a:ext cx="10515600" cy="549275"/>
          </a:xfrm>
        </p:spPr>
        <p:txBody>
          <a:bodyPr/>
          <a:lstStyle/>
          <a:p>
            <a:pPr algn="ctr"/>
            <a:r>
              <a:rPr lang="en-US" sz="2800" dirty="0"/>
              <a:t>Onboarding New Staff</a:t>
            </a:r>
          </a:p>
        </p:txBody>
      </p:sp>
      <p:sp>
        <p:nvSpPr>
          <p:cNvPr id="4" name="TextBox 3"/>
          <p:cNvSpPr txBox="1"/>
          <p:nvPr/>
        </p:nvSpPr>
        <p:spPr>
          <a:xfrm>
            <a:off x="781556" y="1199199"/>
            <a:ext cx="7911516" cy="523220"/>
          </a:xfrm>
          <a:prstGeom prst="rect">
            <a:avLst/>
          </a:prstGeom>
          <a:noFill/>
        </p:spPr>
        <p:txBody>
          <a:bodyPr wrap="square" rtlCol="0">
            <a:spAutoFit/>
          </a:bodyPr>
          <a:lstStyle/>
          <a:p>
            <a:r>
              <a:rPr lang="en-US" sz="2800" i="1" dirty="0"/>
              <a:t>Effective Feedback With New Staff</a:t>
            </a:r>
          </a:p>
        </p:txBody>
      </p:sp>
      <p:sp>
        <p:nvSpPr>
          <p:cNvPr id="7" name="TextBox 6"/>
          <p:cNvSpPr txBox="1"/>
          <p:nvPr/>
        </p:nvSpPr>
        <p:spPr>
          <a:xfrm>
            <a:off x="1536546" y="1848434"/>
            <a:ext cx="10102928" cy="5755422"/>
          </a:xfrm>
          <a:prstGeom prst="rect">
            <a:avLst/>
          </a:prstGeom>
          <a:noFill/>
        </p:spPr>
        <p:txBody>
          <a:bodyPr wrap="square" rtlCol="0">
            <a:spAutoFit/>
          </a:bodyPr>
          <a:lstStyle/>
          <a:p>
            <a:pPr marL="514350" indent="-514350">
              <a:spcBef>
                <a:spcPts val="1200"/>
              </a:spcBef>
              <a:buFont typeface="+mj-lt"/>
              <a:buAutoNum type="arabicPeriod"/>
            </a:pPr>
            <a:r>
              <a:rPr lang="en-US" sz="2800" dirty="0"/>
              <a:t>Provides factual and concrete information</a:t>
            </a:r>
          </a:p>
          <a:p>
            <a:pPr marL="514350" indent="-514350">
              <a:spcBef>
                <a:spcPts val="1200"/>
              </a:spcBef>
              <a:buFont typeface="+mj-lt"/>
              <a:buAutoNum type="arabicPeriod"/>
            </a:pPr>
            <a:r>
              <a:rPr lang="en-US" sz="2800" dirty="0"/>
              <a:t>Recognizes the positives as well as areas of challenge</a:t>
            </a:r>
          </a:p>
          <a:p>
            <a:pPr marL="514350" indent="-514350">
              <a:spcBef>
                <a:spcPts val="1200"/>
              </a:spcBef>
              <a:buFont typeface="+mj-lt"/>
              <a:buAutoNum type="arabicPeriod"/>
            </a:pPr>
            <a:r>
              <a:rPr lang="en-US" sz="2800" dirty="0"/>
              <a:t>Provides opportunities for new staff to discover and use new strategies going forward</a:t>
            </a:r>
          </a:p>
          <a:p>
            <a:pPr marL="514350" indent="-514350">
              <a:spcBef>
                <a:spcPts val="1200"/>
              </a:spcBef>
              <a:buFont typeface="+mj-lt"/>
              <a:buAutoNum type="arabicPeriod"/>
            </a:pPr>
            <a:r>
              <a:rPr lang="en-US" sz="2800" dirty="0"/>
              <a:t>Shows concern for wellbeing</a:t>
            </a:r>
          </a:p>
          <a:p>
            <a:pPr marL="514350" indent="-514350">
              <a:spcBef>
                <a:spcPts val="1200"/>
              </a:spcBef>
              <a:buFont typeface="+mj-lt"/>
              <a:buAutoNum type="arabicPeriod"/>
            </a:pPr>
            <a:r>
              <a:rPr lang="en-US" sz="2800" dirty="0"/>
              <a:t>Builds confidence and resilience</a:t>
            </a:r>
          </a:p>
          <a:p>
            <a:pPr marL="514350" indent="-514350">
              <a:spcBef>
                <a:spcPts val="1200"/>
              </a:spcBef>
              <a:buFont typeface="+mj-lt"/>
              <a:buAutoNum type="arabicPeriod"/>
            </a:pPr>
            <a:r>
              <a:rPr lang="en-US" sz="2800" dirty="0"/>
              <a:t>Can help develop supervisor’s coaching skills</a:t>
            </a:r>
          </a:p>
          <a:p>
            <a:pPr>
              <a:spcBef>
                <a:spcPts val="600"/>
              </a:spcBef>
            </a:pPr>
            <a:endParaRPr lang="en-US" sz="2800" dirty="0"/>
          </a:p>
          <a:p>
            <a:pPr>
              <a:spcBef>
                <a:spcPts val="600"/>
              </a:spcBef>
            </a:pPr>
            <a:endParaRPr lang="en-US" sz="2800" dirty="0"/>
          </a:p>
          <a:p>
            <a:pPr marL="514350" indent="-514350">
              <a:buFont typeface="+mj-lt"/>
              <a:buAutoNum type="arabicPeriod"/>
            </a:pPr>
            <a:endParaRPr lang="en-US" sz="2800" dirty="0"/>
          </a:p>
          <a:p>
            <a:pPr marL="514350" indent="-514350">
              <a:buFont typeface="+mj-lt"/>
              <a:buAutoNum type="arabicPeriod"/>
            </a:pPr>
            <a:endParaRPr lang="en-US" sz="2800" dirty="0"/>
          </a:p>
        </p:txBody>
      </p:sp>
    </p:spTree>
    <p:extLst>
      <p:ext uri="{BB962C8B-B14F-4D97-AF65-F5344CB8AC3E}">
        <p14:creationId xmlns:p14="http://schemas.microsoft.com/office/powerpoint/2010/main" val="29281019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8041"/>
            <a:ext cx="10515600" cy="549275"/>
          </a:xfrm>
        </p:spPr>
        <p:txBody>
          <a:bodyPr/>
          <a:lstStyle/>
          <a:p>
            <a:pPr algn="ctr"/>
            <a:r>
              <a:rPr lang="en-US" sz="2800" dirty="0"/>
              <a:t>Onboarding New Staff</a:t>
            </a:r>
          </a:p>
        </p:txBody>
      </p:sp>
      <p:sp>
        <p:nvSpPr>
          <p:cNvPr id="4" name="TextBox 3"/>
          <p:cNvSpPr txBox="1"/>
          <p:nvPr/>
        </p:nvSpPr>
        <p:spPr>
          <a:xfrm>
            <a:off x="498528" y="1120804"/>
            <a:ext cx="10585343" cy="523220"/>
          </a:xfrm>
          <a:prstGeom prst="rect">
            <a:avLst/>
          </a:prstGeom>
          <a:noFill/>
        </p:spPr>
        <p:txBody>
          <a:bodyPr wrap="square" rtlCol="0">
            <a:spAutoFit/>
          </a:bodyPr>
          <a:lstStyle/>
          <a:p>
            <a:r>
              <a:rPr lang="en-US" sz="2800" i="1" dirty="0"/>
              <a:t>Steps for Providing Factual Information About Performance. . . </a:t>
            </a:r>
          </a:p>
        </p:txBody>
      </p:sp>
      <p:sp>
        <p:nvSpPr>
          <p:cNvPr id="7" name="TextBox 6"/>
          <p:cNvSpPr txBox="1"/>
          <p:nvPr/>
        </p:nvSpPr>
        <p:spPr>
          <a:xfrm>
            <a:off x="736600" y="1850428"/>
            <a:ext cx="10874829" cy="4539704"/>
          </a:xfrm>
          <a:prstGeom prst="rect">
            <a:avLst/>
          </a:prstGeom>
          <a:noFill/>
        </p:spPr>
        <p:txBody>
          <a:bodyPr wrap="square" rtlCol="0">
            <a:spAutoFit/>
          </a:bodyPr>
          <a:lstStyle/>
          <a:p>
            <a:pPr marL="514350" indent="-514350">
              <a:spcAft>
                <a:spcPts val="1800"/>
              </a:spcAft>
              <a:buFont typeface="+mj-lt"/>
              <a:buAutoNum type="arabicPeriod"/>
            </a:pPr>
            <a:r>
              <a:rPr lang="en-US" dirty="0"/>
              <a:t>Ask clarifying questions to better understand a staff member’s reasoning in addressing a work situation in a particular way.  </a:t>
            </a:r>
            <a:r>
              <a:rPr lang="en-US" i="1" dirty="0"/>
              <a:t>(Inquiry)</a:t>
            </a:r>
          </a:p>
          <a:p>
            <a:pPr marL="514350" indent="-514350">
              <a:spcAft>
                <a:spcPts val="1800"/>
              </a:spcAft>
              <a:buFont typeface="+mj-lt"/>
              <a:buAutoNum type="arabicPeriod"/>
            </a:pPr>
            <a:r>
              <a:rPr lang="en-US" dirty="0"/>
              <a:t>Summarize with a discussion of strengths and weaknesses. </a:t>
            </a:r>
            <a:r>
              <a:rPr lang="en-US" i="1" dirty="0"/>
              <a:t>(Generalization)</a:t>
            </a:r>
          </a:p>
          <a:p>
            <a:pPr marL="514350" indent="-514350">
              <a:spcAft>
                <a:spcPts val="1800"/>
              </a:spcAft>
              <a:buFont typeface="+mj-lt"/>
              <a:buAutoNum type="arabicPeriod"/>
            </a:pPr>
            <a:r>
              <a:rPr lang="en-US" dirty="0"/>
              <a:t>Provide a description of behaviors to support your summary. </a:t>
            </a:r>
            <a:r>
              <a:rPr lang="en-US" i="1" dirty="0"/>
              <a:t>(Data)</a:t>
            </a:r>
          </a:p>
          <a:p>
            <a:pPr marL="514350" indent="-514350">
              <a:buFont typeface="+mj-lt"/>
              <a:buAutoNum type="arabicPeriod"/>
            </a:pPr>
            <a:r>
              <a:rPr lang="en-US" dirty="0"/>
              <a:t>Provide reasoning to support your summary. </a:t>
            </a:r>
            <a:r>
              <a:rPr lang="en-US" i="1" dirty="0"/>
              <a:t>(Theory)</a:t>
            </a:r>
          </a:p>
          <a:p>
            <a:pPr marL="514350" indent="-514350">
              <a:buFont typeface="+mj-lt"/>
              <a:buAutoNum type="arabicPeriod"/>
            </a:pPr>
            <a:endParaRPr lang="en-US" i="1" dirty="0"/>
          </a:p>
          <a:p>
            <a:pPr marL="514350" indent="-514350">
              <a:buFont typeface="+mj-lt"/>
              <a:buAutoNum type="arabicPeriod"/>
            </a:pPr>
            <a:r>
              <a:rPr lang="en-US" dirty="0"/>
              <a:t>Give concrete examples of what staff member can do to improve any areas needing improvement. </a:t>
            </a:r>
            <a:r>
              <a:rPr lang="en-US" i="1" dirty="0"/>
              <a:t>(Demonstration)</a:t>
            </a:r>
          </a:p>
          <a:p>
            <a:endParaRPr lang="en-US" sz="2800" dirty="0"/>
          </a:p>
        </p:txBody>
      </p:sp>
    </p:spTree>
    <p:extLst>
      <p:ext uri="{BB962C8B-B14F-4D97-AF65-F5344CB8AC3E}">
        <p14:creationId xmlns:p14="http://schemas.microsoft.com/office/powerpoint/2010/main" val="5529234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a:t>Onboarding New Staff</a:t>
            </a:r>
          </a:p>
        </p:txBody>
      </p:sp>
      <p:sp>
        <p:nvSpPr>
          <p:cNvPr id="4" name="TextBox 3"/>
          <p:cNvSpPr txBox="1"/>
          <p:nvPr/>
        </p:nvSpPr>
        <p:spPr>
          <a:xfrm>
            <a:off x="4469323" y="2200759"/>
            <a:ext cx="2643754" cy="1596326"/>
          </a:xfrm>
          <a:prstGeom prst="rect">
            <a:avLst/>
          </a:prstGeom>
          <a:noFill/>
        </p:spPr>
        <p:txBody>
          <a:bodyPr wrap="square" rtlCol="0">
            <a:spAutoFit/>
          </a:bodyPr>
          <a:lstStyle/>
          <a:p>
            <a:endParaRPr lang="en-US" dirty="0"/>
          </a:p>
        </p:txBody>
      </p:sp>
      <p:sp>
        <p:nvSpPr>
          <p:cNvPr id="8" name="TextBox 7"/>
          <p:cNvSpPr txBox="1"/>
          <p:nvPr/>
        </p:nvSpPr>
        <p:spPr>
          <a:xfrm>
            <a:off x="2530687" y="2690224"/>
            <a:ext cx="9164780" cy="1569660"/>
          </a:xfrm>
          <a:prstGeom prst="rect">
            <a:avLst/>
          </a:prstGeom>
          <a:solidFill>
            <a:schemeClr val="accent3">
              <a:lumMod val="20000"/>
              <a:lumOff val="80000"/>
            </a:schemeClr>
          </a:solidFill>
        </p:spPr>
        <p:txBody>
          <a:bodyPr wrap="square" rtlCol="0">
            <a:spAutoFit/>
          </a:bodyPr>
          <a:lstStyle/>
          <a:p>
            <a:r>
              <a:rPr lang="en-US" i="1" u="sng" dirty="0"/>
              <a:t>Additional Resources:</a:t>
            </a:r>
          </a:p>
          <a:p>
            <a:endParaRPr lang="en-US" dirty="0"/>
          </a:p>
          <a:p>
            <a:r>
              <a:rPr lang="en-US" dirty="0"/>
              <a:t> </a:t>
            </a:r>
            <a:r>
              <a:rPr lang="en-US" i="1" dirty="0"/>
              <a:t>Delivering A Successful Critique. . . . . . . . . . . . . . . . . . . . Pg. 57</a:t>
            </a:r>
          </a:p>
          <a:p>
            <a:endParaRPr lang="en-US" dirty="0"/>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905010" y="2664498"/>
            <a:ext cx="1625677" cy="1595386"/>
          </a:xfrm>
          <a:prstGeom prst="rect">
            <a:avLst/>
          </a:prstGeom>
        </p:spPr>
      </p:pic>
    </p:spTree>
    <p:extLst>
      <p:ext uri="{BB962C8B-B14F-4D97-AF65-F5344CB8AC3E}">
        <p14:creationId xmlns:p14="http://schemas.microsoft.com/office/powerpoint/2010/main" val="17678843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92555"/>
            <a:ext cx="10515600" cy="549275"/>
          </a:xfrm>
        </p:spPr>
        <p:txBody>
          <a:bodyPr/>
          <a:lstStyle/>
          <a:p>
            <a:pPr algn="ctr"/>
            <a:r>
              <a:rPr lang="en-US" sz="2800" dirty="0"/>
              <a:t>Onboarding New Staff</a:t>
            </a:r>
          </a:p>
        </p:txBody>
      </p:sp>
      <p:sp>
        <p:nvSpPr>
          <p:cNvPr id="4" name="TextBox 3"/>
          <p:cNvSpPr txBox="1"/>
          <p:nvPr/>
        </p:nvSpPr>
        <p:spPr>
          <a:xfrm>
            <a:off x="498528" y="1194039"/>
            <a:ext cx="10585343" cy="523220"/>
          </a:xfrm>
          <a:prstGeom prst="rect">
            <a:avLst/>
          </a:prstGeom>
          <a:noFill/>
        </p:spPr>
        <p:txBody>
          <a:bodyPr wrap="square" rtlCol="0">
            <a:spAutoFit/>
          </a:bodyPr>
          <a:lstStyle/>
          <a:p>
            <a:r>
              <a:rPr lang="en-US" sz="2800" i="1" dirty="0"/>
              <a:t>Steps for Providing Feedback With Sensitivity. . . </a:t>
            </a:r>
          </a:p>
        </p:txBody>
      </p:sp>
      <p:sp>
        <p:nvSpPr>
          <p:cNvPr id="7" name="TextBox 6"/>
          <p:cNvSpPr txBox="1"/>
          <p:nvPr/>
        </p:nvSpPr>
        <p:spPr>
          <a:xfrm>
            <a:off x="1224366" y="1944498"/>
            <a:ext cx="10135892" cy="4462760"/>
          </a:xfrm>
          <a:prstGeom prst="rect">
            <a:avLst/>
          </a:prstGeom>
          <a:noFill/>
        </p:spPr>
        <p:txBody>
          <a:bodyPr wrap="square" rtlCol="0">
            <a:spAutoFit/>
          </a:bodyPr>
          <a:lstStyle/>
          <a:p>
            <a:pPr marL="514350" indent="-514350">
              <a:spcAft>
                <a:spcPts val="1800"/>
              </a:spcAft>
              <a:buFont typeface="+mj-lt"/>
              <a:buAutoNum type="arabicPeriod"/>
            </a:pPr>
            <a:r>
              <a:rPr lang="en-US" sz="2800" dirty="0"/>
              <a:t>Be frank, honest and supportive.</a:t>
            </a:r>
          </a:p>
          <a:p>
            <a:pPr marL="514350" indent="-514350">
              <a:spcAft>
                <a:spcPts val="1800"/>
              </a:spcAft>
              <a:buFont typeface="+mj-lt"/>
              <a:buAutoNum type="arabicPeriod"/>
            </a:pPr>
            <a:r>
              <a:rPr lang="en-US" sz="2800" dirty="0"/>
              <a:t>Be aware of your words and non-verbal messages.</a:t>
            </a:r>
          </a:p>
          <a:p>
            <a:pPr marL="514350" indent="-514350">
              <a:spcAft>
                <a:spcPts val="1800"/>
              </a:spcAft>
              <a:buFont typeface="+mj-lt"/>
              <a:buAutoNum type="arabicPeriod"/>
            </a:pPr>
            <a:r>
              <a:rPr lang="en-US" sz="2800" dirty="0"/>
              <a:t>Always include a positive statement.</a:t>
            </a:r>
          </a:p>
          <a:p>
            <a:pPr marL="514350" indent="-514350">
              <a:spcAft>
                <a:spcPts val="1800"/>
              </a:spcAft>
              <a:buFont typeface="+mj-lt"/>
              <a:buAutoNum type="arabicPeriod"/>
            </a:pPr>
            <a:r>
              <a:rPr lang="en-US" sz="2800" dirty="0"/>
              <a:t>Pick the one area most needing improvement to focus on.</a:t>
            </a:r>
          </a:p>
          <a:p>
            <a:pPr marL="514350" indent="-514350">
              <a:buFont typeface="+mj-lt"/>
              <a:buAutoNum type="arabicPeriod"/>
            </a:pPr>
            <a:r>
              <a:rPr lang="en-US" sz="2800" dirty="0"/>
              <a:t>Ask for staff member’s perspective  on progress and what supports would be helpful.</a:t>
            </a:r>
          </a:p>
          <a:p>
            <a:pPr marL="514350" indent="-514350">
              <a:buFont typeface="+mj-lt"/>
              <a:buAutoNum type="arabicPeriod"/>
            </a:pPr>
            <a:endParaRPr lang="en-US" sz="2800" dirty="0"/>
          </a:p>
          <a:p>
            <a:pPr marL="514350" indent="-514350">
              <a:buFont typeface="+mj-lt"/>
              <a:buAutoNum type="arabicPeriod"/>
            </a:pPr>
            <a:endParaRPr lang="en-US" sz="2800" dirty="0"/>
          </a:p>
        </p:txBody>
      </p:sp>
    </p:spTree>
    <p:extLst>
      <p:ext uri="{BB962C8B-B14F-4D97-AF65-F5344CB8AC3E}">
        <p14:creationId xmlns:p14="http://schemas.microsoft.com/office/powerpoint/2010/main" val="13485970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533400" y="292555"/>
            <a:ext cx="10515600" cy="549275"/>
          </a:xfrm>
        </p:spPr>
        <p:txBody>
          <a:bodyPr/>
          <a:lstStyle/>
          <a:p>
            <a:pPr algn="ctr"/>
            <a:r>
              <a:rPr lang="en-US" sz="2800" dirty="0"/>
              <a:t>Onboarding New Staff</a:t>
            </a:r>
          </a:p>
        </p:txBody>
      </p:sp>
      <p:sp>
        <p:nvSpPr>
          <p:cNvPr id="12" name="TextBox 11"/>
          <p:cNvSpPr txBox="1"/>
          <p:nvPr/>
        </p:nvSpPr>
        <p:spPr>
          <a:xfrm>
            <a:off x="2047987" y="1322100"/>
            <a:ext cx="7674860" cy="3693319"/>
          </a:xfrm>
          <a:prstGeom prst="rect">
            <a:avLst/>
          </a:prstGeom>
          <a:solidFill>
            <a:schemeClr val="tx2">
              <a:lumMod val="20000"/>
              <a:lumOff val="80000"/>
            </a:schemeClr>
          </a:solidFill>
          <a:ln>
            <a:noFill/>
          </a:ln>
        </p:spPr>
        <p:txBody>
          <a:bodyPr wrap="square" rtlCol="0">
            <a:spAutoFit/>
          </a:bodyPr>
          <a:lstStyle/>
          <a:p>
            <a:pPr algn="ctr"/>
            <a:endParaRPr lang="en-US" sz="2800" i="1" dirty="0"/>
          </a:p>
          <a:p>
            <a:pPr algn="ctr"/>
            <a:r>
              <a:rPr lang="en-US" sz="2800" i="1" dirty="0"/>
              <a:t>Section Six</a:t>
            </a:r>
          </a:p>
          <a:p>
            <a:pPr algn="ctr"/>
            <a:endParaRPr lang="en-US" sz="1400" dirty="0"/>
          </a:p>
          <a:p>
            <a:pPr algn="ctr"/>
            <a:endParaRPr lang="en-US" sz="2000" b="1" dirty="0"/>
          </a:p>
          <a:p>
            <a:pPr algn="ctr"/>
            <a:r>
              <a:rPr lang="en-US" sz="2800" b="1" dirty="0"/>
              <a:t>Summary </a:t>
            </a:r>
          </a:p>
          <a:p>
            <a:pPr algn="ctr"/>
            <a:r>
              <a:rPr lang="en-US" sz="2800" b="1" dirty="0"/>
              <a:t>and </a:t>
            </a:r>
          </a:p>
          <a:p>
            <a:pPr algn="ctr"/>
            <a:r>
              <a:rPr lang="en-US" sz="2800" b="1" dirty="0"/>
              <a:t>Transfer of Learning </a:t>
            </a:r>
          </a:p>
          <a:p>
            <a:pPr algn="ctr"/>
            <a:endParaRPr lang="en-US" sz="2800" b="1" dirty="0"/>
          </a:p>
          <a:p>
            <a:pPr algn="ctr"/>
            <a:endParaRPr lang="en-US" sz="3200" dirty="0"/>
          </a:p>
        </p:txBody>
      </p:sp>
      <p:cxnSp>
        <p:nvCxnSpPr>
          <p:cNvPr id="5" name="Straight Connector 4"/>
          <p:cNvCxnSpPr/>
          <p:nvPr/>
        </p:nvCxnSpPr>
        <p:spPr>
          <a:xfrm>
            <a:off x="3142610" y="2364076"/>
            <a:ext cx="54856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470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Onboarding New Staff</a:t>
            </a:r>
          </a:p>
        </p:txBody>
      </p:sp>
      <p:sp>
        <p:nvSpPr>
          <p:cNvPr id="7" name="TextBox 6"/>
          <p:cNvSpPr txBox="1"/>
          <p:nvPr/>
        </p:nvSpPr>
        <p:spPr>
          <a:xfrm>
            <a:off x="533400" y="1866630"/>
            <a:ext cx="10640633" cy="5093702"/>
          </a:xfrm>
          <a:prstGeom prst="rect">
            <a:avLst/>
          </a:prstGeom>
          <a:noFill/>
        </p:spPr>
        <p:txBody>
          <a:bodyPr wrap="square" rtlCol="0">
            <a:spAutoFit/>
          </a:bodyPr>
          <a:lstStyle/>
          <a:p>
            <a:pPr marL="342900" indent="-342900">
              <a:spcBef>
                <a:spcPts val="1800"/>
              </a:spcBef>
              <a:buFont typeface="Arial" panose="020B0604020202020204" pitchFamily="34" charset="0"/>
              <a:buChar char="•"/>
            </a:pPr>
            <a:r>
              <a:rPr lang="en-US" sz="2800" dirty="0"/>
              <a:t>A process that introduces newly-hired staff into an organization and prepares them to do their jobs</a:t>
            </a:r>
            <a:endParaRPr lang="en-US" sz="1600" dirty="0"/>
          </a:p>
          <a:p>
            <a:pPr marL="342900" indent="-342900">
              <a:spcBef>
                <a:spcPts val="1800"/>
              </a:spcBef>
              <a:buFont typeface="Arial" panose="020B0604020202020204" pitchFamily="34" charset="0"/>
              <a:buChar char="•"/>
            </a:pPr>
            <a:r>
              <a:rPr lang="en-US" sz="2800" dirty="0"/>
              <a:t>Provides new staff with resources to become fully engaged and culturally aware members of a productive team </a:t>
            </a:r>
          </a:p>
          <a:p>
            <a:pPr marL="342900" indent="-342900">
              <a:spcBef>
                <a:spcPts val="1800"/>
              </a:spcBef>
              <a:buFont typeface="Arial" panose="020B0604020202020204" pitchFamily="34" charset="0"/>
              <a:buChar char="•"/>
            </a:pPr>
            <a:r>
              <a:rPr lang="en-US" sz="2800" dirty="0"/>
              <a:t>A collaborative effort between supervisors, human resources, agency trainers and new staff</a:t>
            </a:r>
          </a:p>
          <a:p>
            <a:pPr marL="342900" indent="-342900">
              <a:spcBef>
                <a:spcPts val="1800"/>
              </a:spcBef>
              <a:buFont typeface="Arial" panose="020B0604020202020204" pitchFamily="34" charset="0"/>
              <a:buChar char="•"/>
            </a:pPr>
            <a:r>
              <a:rPr lang="en-US" sz="2800" dirty="0"/>
              <a:t>APS supervisors take a central role in implementing and guiding the onboarding plan from start to finish</a:t>
            </a:r>
          </a:p>
          <a:p>
            <a:pPr marL="342900" indent="-342900">
              <a:buFont typeface="Arial" panose="020B0604020202020204" pitchFamily="34" charset="0"/>
              <a:buChar char="•"/>
            </a:pPr>
            <a:endParaRPr lang="en-US" sz="1600" dirty="0"/>
          </a:p>
          <a:p>
            <a:endParaRPr lang="en-US" sz="1600" dirty="0"/>
          </a:p>
          <a:p>
            <a:endParaRPr lang="en-US" dirty="0"/>
          </a:p>
        </p:txBody>
      </p:sp>
      <p:sp>
        <p:nvSpPr>
          <p:cNvPr id="3" name="TextBox 2"/>
          <p:cNvSpPr txBox="1"/>
          <p:nvPr/>
        </p:nvSpPr>
        <p:spPr>
          <a:xfrm>
            <a:off x="533400" y="1128905"/>
            <a:ext cx="5790555" cy="523220"/>
          </a:xfrm>
          <a:prstGeom prst="rect">
            <a:avLst/>
          </a:prstGeom>
          <a:noFill/>
        </p:spPr>
        <p:txBody>
          <a:bodyPr wrap="square" rtlCol="0">
            <a:spAutoFit/>
          </a:bodyPr>
          <a:lstStyle/>
          <a:p>
            <a:r>
              <a:rPr lang="en-US" sz="2800" i="1" dirty="0"/>
              <a:t>Onboarding Summary  </a:t>
            </a:r>
          </a:p>
        </p:txBody>
      </p:sp>
    </p:spTree>
    <p:extLst>
      <p:ext uri="{BB962C8B-B14F-4D97-AF65-F5344CB8AC3E}">
        <p14:creationId xmlns:p14="http://schemas.microsoft.com/office/powerpoint/2010/main" val="16735448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Onboarding New Staff</a:t>
            </a:r>
          </a:p>
        </p:txBody>
      </p:sp>
      <p:sp>
        <p:nvSpPr>
          <p:cNvPr id="3" name="TextBox 2"/>
          <p:cNvSpPr txBox="1"/>
          <p:nvPr/>
        </p:nvSpPr>
        <p:spPr>
          <a:xfrm>
            <a:off x="533400" y="1128905"/>
            <a:ext cx="8479971" cy="523220"/>
          </a:xfrm>
          <a:prstGeom prst="rect">
            <a:avLst/>
          </a:prstGeom>
          <a:noFill/>
        </p:spPr>
        <p:txBody>
          <a:bodyPr wrap="square" rtlCol="0">
            <a:spAutoFit/>
          </a:bodyPr>
          <a:lstStyle/>
          <a:p>
            <a:r>
              <a:rPr lang="en-US" sz="2800" i="1" dirty="0"/>
              <a:t>Onboarding Summary - Role of the APS Supervisor </a:t>
            </a:r>
          </a:p>
        </p:txBody>
      </p:sp>
      <p:sp>
        <p:nvSpPr>
          <p:cNvPr id="11" name="TextBox 10"/>
          <p:cNvSpPr txBox="1"/>
          <p:nvPr/>
        </p:nvSpPr>
        <p:spPr>
          <a:xfrm flipH="1">
            <a:off x="8197904" y="2031590"/>
            <a:ext cx="439384" cy="3070637"/>
          </a:xfrm>
          <a:prstGeom prst="rect">
            <a:avLst/>
          </a:prstGeom>
          <a:solidFill>
            <a:schemeClr val="bg1"/>
          </a:solidFill>
        </p:spPr>
        <p:txBody>
          <a:bodyPr wrap="square" rtlCol="0">
            <a:spAutoFit/>
          </a:bodyPr>
          <a:lstStyle/>
          <a:p>
            <a:endParaRPr lang="en-US" dirty="0"/>
          </a:p>
        </p:txBody>
      </p:sp>
      <p:sp>
        <p:nvSpPr>
          <p:cNvPr id="13" name="TextBox 12"/>
          <p:cNvSpPr txBox="1"/>
          <p:nvPr/>
        </p:nvSpPr>
        <p:spPr>
          <a:xfrm>
            <a:off x="413084" y="2015191"/>
            <a:ext cx="3527729" cy="830997"/>
          </a:xfrm>
          <a:prstGeom prst="rect">
            <a:avLst/>
          </a:prstGeom>
          <a:solidFill>
            <a:schemeClr val="bg1">
              <a:lumMod val="95000"/>
            </a:schemeClr>
          </a:solidFill>
        </p:spPr>
        <p:txBody>
          <a:bodyPr wrap="square" rtlCol="0">
            <a:spAutoFit/>
          </a:bodyPr>
          <a:lstStyle/>
          <a:p>
            <a:r>
              <a:rPr lang="en-US" dirty="0"/>
              <a:t>Facilitates / coordinates onboarding activities</a:t>
            </a:r>
          </a:p>
        </p:txBody>
      </p:sp>
      <p:sp>
        <p:nvSpPr>
          <p:cNvPr id="15" name="TextBox 14"/>
          <p:cNvSpPr txBox="1"/>
          <p:nvPr/>
        </p:nvSpPr>
        <p:spPr>
          <a:xfrm>
            <a:off x="491098" y="3201031"/>
            <a:ext cx="3371700" cy="1200329"/>
          </a:xfrm>
          <a:prstGeom prst="rect">
            <a:avLst/>
          </a:prstGeom>
          <a:solidFill>
            <a:schemeClr val="bg1">
              <a:lumMod val="95000"/>
            </a:schemeClr>
          </a:solidFill>
        </p:spPr>
        <p:txBody>
          <a:bodyPr wrap="square" rtlCol="0">
            <a:spAutoFit/>
          </a:bodyPr>
          <a:lstStyle/>
          <a:p>
            <a:pPr algn="ctr"/>
            <a:r>
              <a:rPr lang="en-US" dirty="0"/>
              <a:t>Ensures new staff receive comprehensive training</a:t>
            </a:r>
          </a:p>
        </p:txBody>
      </p:sp>
      <p:sp>
        <p:nvSpPr>
          <p:cNvPr id="16" name="TextBox 15"/>
          <p:cNvSpPr txBox="1"/>
          <p:nvPr/>
        </p:nvSpPr>
        <p:spPr>
          <a:xfrm>
            <a:off x="4519456" y="5222110"/>
            <a:ext cx="3459968" cy="830997"/>
          </a:xfrm>
          <a:prstGeom prst="rect">
            <a:avLst/>
          </a:prstGeom>
          <a:solidFill>
            <a:schemeClr val="bg1">
              <a:lumMod val="95000"/>
            </a:schemeClr>
          </a:solidFill>
        </p:spPr>
        <p:txBody>
          <a:bodyPr wrap="square" rtlCol="0">
            <a:spAutoFit/>
          </a:bodyPr>
          <a:lstStyle/>
          <a:p>
            <a:pPr algn="ctr"/>
            <a:r>
              <a:rPr lang="en-US" dirty="0"/>
              <a:t>Meets regularly and often with new staff</a:t>
            </a:r>
          </a:p>
        </p:txBody>
      </p:sp>
      <p:sp>
        <p:nvSpPr>
          <p:cNvPr id="17" name="TextBox 16"/>
          <p:cNvSpPr txBox="1"/>
          <p:nvPr/>
        </p:nvSpPr>
        <p:spPr>
          <a:xfrm>
            <a:off x="464880" y="4782728"/>
            <a:ext cx="3501970" cy="1200329"/>
          </a:xfrm>
          <a:prstGeom prst="rect">
            <a:avLst/>
          </a:prstGeom>
          <a:solidFill>
            <a:schemeClr val="bg1">
              <a:lumMod val="95000"/>
            </a:schemeClr>
          </a:solidFill>
        </p:spPr>
        <p:txBody>
          <a:bodyPr wrap="square" rtlCol="0">
            <a:spAutoFit/>
          </a:bodyPr>
          <a:lstStyle/>
          <a:p>
            <a:pPr algn="ctr"/>
            <a:r>
              <a:rPr lang="en-US" dirty="0"/>
              <a:t>Utilizes training resources and monitors training schedule</a:t>
            </a:r>
          </a:p>
        </p:txBody>
      </p:sp>
      <p:sp>
        <p:nvSpPr>
          <p:cNvPr id="18" name="TextBox 17"/>
          <p:cNvSpPr txBox="1"/>
          <p:nvPr/>
        </p:nvSpPr>
        <p:spPr>
          <a:xfrm>
            <a:off x="8637288" y="3582399"/>
            <a:ext cx="3174267" cy="1200329"/>
          </a:xfrm>
          <a:prstGeom prst="rect">
            <a:avLst/>
          </a:prstGeom>
          <a:solidFill>
            <a:schemeClr val="bg1">
              <a:lumMod val="95000"/>
            </a:schemeClr>
          </a:solidFill>
        </p:spPr>
        <p:txBody>
          <a:bodyPr wrap="square" rtlCol="0">
            <a:spAutoFit/>
          </a:bodyPr>
          <a:lstStyle/>
          <a:p>
            <a:pPr algn="ctr"/>
            <a:r>
              <a:rPr lang="en-US" dirty="0"/>
              <a:t>Provides effective and supportive feedback </a:t>
            </a:r>
          </a:p>
        </p:txBody>
      </p:sp>
      <p:sp>
        <p:nvSpPr>
          <p:cNvPr id="19" name="TextBox 18"/>
          <p:cNvSpPr txBox="1"/>
          <p:nvPr/>
        </p:nvSpPr>
        <p:spPr>
          <a:xfrm>
            <a:off x="8637288" y="2002605"/>
            <a:ext cx="3174267" cy="1200329"/>
          </a:xfrm>
          <a:prstGeom prst="rect">
            <a:avLst/>
          </a:prstGeom>
          <a:solidFill>
            <a:schemeClr val="bg1">
              <a:lumMod val="95000"/>
            </a:schemeClr>
          </a:solidFill>
        </p:spPr>
        <p:txBody>
          <a:bodyPr wrap="square" rtlCol="0">
            <a:spAutoFit/>
          </a:bodyPr>
          <a:lstStyle/>
          <a:p>
            <a:pPr algn="ctr"/>
            <a:r>
              <a:rPr lang="en-US" dirty="0"/>
              <a:t>Encourages and models critical thinking skills</a:t>
            </a:r>
          </a:p>
        </p:txBody>
      </p:sp>
      <p:sp>
        <p:nvSpPr>
          <p:cNvPr id="20" name="TextBox 19"/>
          <p:cNvSpPr txBox="1"/>
          <p:nvPr/>
        </p:nvSpPr>
        <p:spPr>
          <a:xfrm>
            <a:off x="8665124" y="5095425"/>
            <a:ext cx="3118593" cy="830997"/>
          </a:xfrm>
          <a:prstGeom prst="rect">
            <a:avLst/>
          </a:prstGeom>
          <a:solidFill>
            <a:schemeClr val="bg1">
              <a:lumMod val="95000"/>
            </a:schemeClr>
          </a:solidFill>
        </p:spPr>
        <p:txBody>
          <a:bodyPr wrap="square" rtlCol="0">
            <a:spAutoFit/>
          </a:bodyPr>
          <a:lstStyle/>
          <a:p>
            <a:pPr algn="ctr"/>
            <a:r>
              <a:rPr lang="en-US" dirty="0"/>
              <a:t>Evaluates and documents progress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94686" y="1980791"/>
            <a:ext cx="4606075" cy="3070717"/>
          </a:xfrm>
          <a:prstGeom prst="rect">
            <a:avLst/>
          </a:prstGeom>
        </p:spPr>
      </p:pic>
    </p:spTree>
    <p:extLst>
      <p:ext uri="{BB962C8B-B14F-4D97-AF65-F5344CB8AC3E}">
        <p14:creationId xmlns:p14="http://schemas.microsoft.com/office/powerpoint/2010/main" val="17440263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904" y="413921"/>
            <a:ext cx="10515600" cy="549275"/>
          </a:xfrm>
        </p:spPr>
        <p:txBody>
          <a:bodyPr/>
          <a:lstStyle/>
          <a:p>
            <a:pPr algn="ctr"/>
            <a:r>
              <a:rPr lang="en-US" sz="2800" dirty="0"/>
              <a:t>Onboarding New Staff</a:t>
            </a:r>
          </a:p>
        </p:txBody>
      </p:sp>
      <p:sp>
        <p:nvSpPr>
          <p:cNvPr id="4" name="TextBox 3"/>
          <p:cNvSpPr txBox="1"/>
          <p:nvPr/>
        </p:nvSpPr>
        <p:spPr>
          <a:xfrm>
            <a:off x="1814286" y="1066486"/>
            <a:ext cx="8331199" cy="4955203"/>
          </a:xfrm>
          <a:prstGeom prst="rect">
            <a:avLst/>
          </a:prstGeom>
          <a:solidFill>
            <a:schemeClr val="accent3">
              <a:lumMod val="20000"/>
              <a:lumOff val="80000"/>
            </a:schemeClr>
          </a:solidFill>
          <a:ln w="12700">
            <a:solidFill>
              <a:schemeClr val="accent3"/>
            </a:solidFill>
          </a:ln>
        </p:spPr>
        <p:txBody>
          <a:bodyPr wrap="square" rtlCol="0">
            <a:spAutoFit/>
          </a:bodyPr>
          <a:lstStyle/>
          <a:p>
            <a:pPr algn="ctr"/>
            <a:endParaRPr lang="en-US" dirty="0"/>
          </a:p>
          <a:p>
            <a:pPr algn="ctr"/>
            <a:r>
              <a:rPr lang="en-US" sz="2800" i="1" dirty="0"/>
              <a:t>Section One</a:t>
            </a:r>
          </a:p>
          <a:p>
            <a:pPr algn="ctr"/>
            <a:endParaRPr lang="en-US" sz="1400" dirty="0"/>
          </a:p>
          <a:p>
            <a:pPr algn="ctr"/>
            <a:r>
              <a:rPr lang="en-US" sz="2800" b="1" dirty="0"/>
              <a:t>The Onboarding Process</a:t>
            </a:r>
          </a:p>
          <a:p>
            <a:pPr algn="ctr"/>
            <a:r>
              <a:rPr lang="en-US" sz="2800" b="1" dirty="0"/>
              <a:t> and the Supervisor’s Role</a:t>
            </a:r>
          </a:p>
          <a:p>
            <a:pPr algn="ctr"/>
            <a:endParaRPr lang="en-US" sz="2800" b="1" dirty="0"/>
          </a:p>
          <a:p>
            <a:pPr algn="ctr"/>
            <a:endParaRPr lang="en-US" sz="2800" b="1" dirty="0"/>
          </a:p>
          <a:p>
            <a:pPr algn="ctr"/>
            <a:endParaRPr lang="en-US" sz="2800" b="1" dirty="0"/>
          </a:p>
          <a:p>
            <a:pPr algn="ctr"/>
            <a:endParaRPr lang="en-US" sz="2800" b="1" dirty="0"/>
          </a:p>
          <a:p>
            <a:pPr algn="ctr"/>
            <a:endParaRPr lang="en-US" sz="2800" b="1" dirty="0"/>
          </a:p>
          <a:p>
            <a:pPr algn="ctr"/>
            <a:endParaRPr lang="en-US" sz="3200" dirty="0"/>
          </a:p>
          <a:p>
            <a:pPr algn="ctr"/>
            <a:endParaRPr lang="en-US" sz="1400" dirty="0"/>
          </a:p>
        </p:txBody>
      </p:sp>
      <p:cxnSp>
        <p:nvCxnSpPr>
          <p:cNvPr id="5" name="Straight Connector 4"/>
          <p:cNvCxnSpPr/>
          <p:nvPr/>
        </p:nvCxnSpPr>
        <p:spPr>
          <a:xfrm>
            <a:off x="4175893" y="1932614"/>
            <a:ext cx="34716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0407" y="3201624"/>
            <a:ext cx="3741243" cy="2494162"/>
          </a:xfrm>
          <a:prstGeom prst="rect">
            <a:avLst/>
          </a:prstGeom>
        </p:spPr>
      </p:pic>
    </p:spTree>
    <p:extLst>
      <p:ext uri="{BB962C8B-B14F-4D97-AF65-F5344CB8AC3E}">
        <p14:creationId xmlns:p14="http://schemas.microsoft.com/office/powerpoint/2010/main" val="300733203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a:t>Onboarding New Staff</a:t>
            </a:r>
          </a:p>
        </p:txBody>
      </p:sp>
      <p:sp>
        <p:nvSpPr>
          <p:cNvPr id="5" name="TextBox 4"/>
          <p:cNvSpPr txBox="1"/>
          <p:nvPr/>
        </p:nvSpPr>
        <p:spPr>
          <a:xfrm>
            <a:off x="2690065" y="2381326"/>
            <a:ext cx="6695268" cy="1569660"/>
          </a:xfrm>
          <a:prstGeom prst="rect">
            <a:avLst/>
          </a:prstGeom>
          <a:solidFill>
            <a:schemeClr val="accent3">
              <a:lumMod val="20000"/>
              <a:lumOff val="80000"/>
            </a:schemeClr>
          </a:solidFill>
          <a:ln w="28575">
            <a:solidFill>
              <a:schemeClr val="accent5">
                <a:lumMod val="75000"/>
              </a:schemeClr>
            </a:solidFill>
          </a:ln>
        </p:spPr>
        <p:txBody>
          <a:bodyPr wrap="square" rtlCol="0">
            <a:spAutoFit/>
          </a:bodyPr>
          <a:lstStyle/>
          <a:p>
            <a:pPr algn="ctr">
              <a:spcAft>
                <a:spcPts val="1800"/>
              </a:spcAft>
            </a:pPr>
            <a:endParaRPr lang="en-US" sz="1000" b="1" dirty="0"/>
          </a:p>
          <a:p>
            <a:pPr algn="ctr">
              <a:spcAft>
                <a:spcPts val="1800"/>
              </a:spcAft>
            </a:pPr>
            <a:r>
              <a:rPr lang="en-US" sz="3200" b="1" dirty="0"/>
              <a:t>Thank You!</a:t>
            </a:r>
          </a:p>
          <a:p>
            <a:endParaRPr lang="en-US" dirty="0"/>
          </a:p>
        </p:txBody>
      </p:sp>
    </p:spTree>
    <p:extLst>
      <p:ext uri="{BB962C8B-B14F-4D97-AF65-F5344CB8AC3E}">
        <p14:creationId xmlns:p14="http://schemas.microsoft.com/office/powerpoint/2010/main" val="112487084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a:t>Onboarding New Staff</a:t>
            </a:r>
          </a:p>
        </p:txBody>
      </p:sp>
      <p:sp>
        <p:nvSpPr>
          <p:cNvPr id="5" name="TextBox 4"/>
          <p:cNvSpPr txBox="1"/>
          <p:nvPr/>
        </p:nvSpPr>
        <p:spPr>
          <a:xfrm>
            <a:off x="1454727" y="1619327"/>
            <a:ext cx="9324109" cy="4124206"/>
          </a:xfrm>
          <a:prstGeom prst="rect">
            <a:avLst/>
          </a:prstGeom>
          <a:solidFill>
            <a:schemeClr val="accent3">
              <a:lumMod val="20000"/>
              <a:lumOff val="80000"/>
            </a:schemeClr>
          </a:solidFill>
          <a:ln w="28575">
            <a:solidFill>
              <a:schemeClr val="accent5">
                <a:lumMod val="75000"/>
              </a:schemeClr>
            </a:solidFill>
          </a:ln>
        </p:spPr>
        <p:txBody>
          <a:bodyPr wrap="square" rtlCol="0">
            <a:spAutoFit/>
          </a:bodyPr>
          <a:lstStyle/>
          <a:p>
            <a:pPr algn="ctr">
              <a:spcAft>
                <a:spcPts val="1800"/>
              </a:spcAft>
            </a:pPr>
            <a:endParaRPr lang="en-US" sz="1000" b="1" dirty="0"/>
          </a:p>
          <a:p>
            <a:pPr algn="ctr">
              <a:spcAft>
                <a:spcPts val="1800"/>
              </a:spcAft>
            </a:pPr>
            <a:r>
              <a:rPr lang="en-US" sz="3200" b="1" dirty="0"/>
              <a:t>Transfer of Learning Follow-up Assignment</a:t>
            </a:r>
          </a:p>
          <a:p>
            <a:pPr algn="ctr">
              <a:spcAft>
                <a:spcPts val="1800"/>
              </a:spcAft>
            </a:pPr>
            <a:r>
              <a:rPr lang="en-US" dirty="0"/>
              <a:t>Please identify one component of the onboarding process and choose a related activity that you would like to develop and implement with your new staff. </a:t>
            </a:r>
          </a:p>
          <a:p>
            <a:pPr algn="ctr">
              <a:spcAft>
                <a:spcPts val="1800"/>
              </a:spcAft>
            </a:pPr>
            <a:r>
              <a:rPr lang="en-US" sz="2800" b="1" dirty="0"/>
              <a:t>Refer to Page 61 of the Participant Guide for instructions and a worksheet.         </a:t>
            </a:r>
          </a:p>
          <a:p>
            <a:endParaRPr lang="en-US" dirty="0"/>
          </a:p>
        </p:txBody>
      </p:sp>
    </p:spTree>
    <p:extLst>
      <p:ext uri="{BB962C8B-B14F-4D97-AF65-F5344CB8AC3E}">
        <p14:creationId xmlns:p14="http://schemas.microsoft.com/office/powerpoint/2010/main" val="7959413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a:t>Onboarding New Staff</a:t>
            </a:r>
          </a:p>
        </p:txBody>
      </p:sp>
      <p:sp>
        <p:nvSpPr>
          <p:cNvPr id="4" name="TextBox 3"/>
          <p:cNvSpPr txBox="1"/>
          <p:nvPr/>
        </p:nvSpPr>
        <p:spPr>
          <a:xfrm>
            <a:off x="4469323" y="2200759"/>
            <a:ext cx="2643754" cy="1596326"/>
          </a:xfrm>
          <a:prstGeom prst="rect">
            <a:avLst/>
          </a:prstGeom>
          <a:noFill/>
        </p:spPr>
        <p:txBody>
          <a:bodyPr wrap="square" rtlCol="0">
            <a:spAutoFit/>
          </a:bodyPr>
          <a:lstStyle/>
          <a:p>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74889" y="1999279"/>
            <a:ext cx="2002369" cy="1766807"/>
          </a:xfrm>
          <a:prstGeom prst="rect">
            <a:avLst/>
          </a:prstGeom>
        </p:spPr>
      </p:pic>
      <p:sp>
        <p:nvSpPr>
          <p:cNvPr id="7" name="TextBox 6"/>
          <p:cNvSpPr txBox="1"/>
          <p:nvPr/>
        </p:nvSpPr>
        <p:spPr>
          <a:xfrm>
            <a:off x="5129937" y="2359462"/>
            <a:ext cx="2092271" cy="523220"/>
          </a:xfrm>
          <a:prstGeom prst="rect">
            <a:avLst/>
          </a:prstGeom>
          <a:noFill/>
        </p:spPr>
        <p:txBody>
          <a:bodyPr wrap="square" rtlCol="0">
            <a:spAutoFit/>
          </a:bodyPr>
          <a:lstStyle/>
          <a:p>
            <a:pPr algn="ctr"/>
            <a:r>
              <a:rPr lang="en-US" sz="2800" dirty="0"/>
              <a:t>Let’s Chat</a:t>
            </a:r>
          </a:p>
        </p:txBody>
      </p:sp>
      <p:sp>
        <p:nvSpPr>
          <p:cNvPr id="8" name="TextBox 7"/>
          <p:cNvSpPr txBox="1"/>
          <p:nvPr/>
        </p:nvSpPr>
        <p:spPr>
          <a:xfrm>
            <a:off x="1828797" y="3946288"/>
            <a:ext cx="8694549" cy="646331"/>
          </a:xfrm>
          <a:prstGeom prst="rect">
            <a:avLst/>
          </a:prstGeom>
          <a:noFill/>
        </p:spPr>
        <p:txBody>
          <a:bodyPr wrap="square" rtlCol="0">
            <a:spAutoFit/>
          </a:bodyPr>
          <a:lstStyle/>
          <a:p>
            <a:pPr algn="ctr"/>
            <a:r>
              <a:rPr lang="en-US" sz="3600" dirty="0"/>
              <a:t>What is Onboarding?</a:t>
            </a:r>
          </a:p>
        </p:txBody>
      </p:sp>
    </p:spTree>
    <p:extLst>
      <p:ext uri="{BB962C8B-B14F-4D97-AF65-F5344CB8AC3E}">
        <p14:creationId xmlns:p14="http://schemas.microsoft.com/office/powerpoint/2010/main" val="3196958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a:t>Onboarding New Staff</a:t>
            </a:r>
          </a:p>
        </p:txBody>
      </p:sp>
      <p:sp>
        <p:nvSpPr>
          <p:cNvPr id="4" name="TextBox 3"/>
          <p:cNvSpPr txBox="1"/>
          <p:nvPr/>
        </p:nvSpPr>
        <p:spPr>
          <a:xfrm>
            <a:off x="533400" y="1904783"/>
            <a:ext cx="11070955" cy="5463034"/>
          </a:xfrm>
          <a:prstGeom prst="rect">
            <a:avLst/>
          </a:prstGeom>
          <a:noFill/>
        </p:spPr>
        <p:txBody>
          <a:bodyPr wrap="square" rtlCol="0">
            <a:spAutoFit/>
          </a:bodyPr>
          <a:lstStyle/>
          <a:p>
            <a:pPr marL="457200" indent="-457200">
              <a:spcBef>
                <a:spcPts val="1800"/>
              </a:spcBef>
              <a:buFont typeface="Arial" panose="020B0604020202020204" pitchFamily="34" charset="0"/>
              <a:buChar char="•"/>
            </a:pPr>
            <a:r>
              <a:rPr lang="en-US" sz="2800" dirty="0"/>
              <a:t>Introduces new hires into the organization</a:t>
            </a:r>
          </a:p>
          <a:p>
            <a:pPr marL="457200" indent="-457200">
              <a:spcBef>
                <a:spcPts val="1800"/>
              </a:spcBef>
              <a:buFont typeface="Arial" panose="020B0604020202020204" pitchFamily="34" charset="0"/>
              <a:buChar char="•"/>
            </a:pPr>
            <a:r>
              <a:rPr lang="en-US" sz="2800" dirty="0"/>
              <a:t>Collaborative effort among agency staff</a:t>
            </a:r>
          </a:p>
          <a:p>
            <a:pPr marL="457200" indent="-457200">
              <a:spcBef>
                <a:spcPts val="1800"/>
              </a:spcBef>
              <a:buFont typeface="Arial" panose="020B0604020202020204" pitchFamily="34" charset="0"/>
              <a:buChar char="•"/>
            </a:pPr>
            <a:r>
              <a:rPr lang="en-US" sz="2800" dirty="0"/>
              <a:t>Helps new hires understand job &amp; requirements</a:t>
            </a:r>
          </a:p>
          <a:p>
            <a:pPr marL="457200" indent="-457200">
              <a:spcBef>
                <a:spcPts val="1800"/>
              </a:spcBef>
              <a:buFont typeface="Arial" panose="020B0604020202020204" pitchFamily="34" charset="0"/>
              <a:buChar char="•"/>
            </a:pPr>
            <a:r>
              <a:rPr lang="en-US" sz="2800" dirty="0"/>
              <a:t>Provides resources to become part of team</a:t>
            </a:r>
          </a:p>
          <a:p>
            <a:pPr marL="457200" indent="-457200">
              <a:spcBef>
                <a:spcPts val="1800"/>
              </a:spcBef>
              <a:buFont typeface="Arial" panose="020B0604020202020204" pitchFamily="34" charset="0"/>
              <a:buChar char="•"/>
            </a:pPr>
            <a:r>
              <a:rPr lang="en-US" sz="2800" dirty="0"/>
              <a:t>Can last several months to a year</a:t>
            </a:r>
          </a:p>
          <a:p>
            <a:pPr marL="457200" indent="-457200">
              <a:spcBef>
                <a:spcPts val="1800"/>
              </a:spcBef>
              <a:buFont typeface="Arial" panose="020B0604020202020204" pitchFamily="34" charset="0"/>
              <a:buChar char="•"/>
            </a:pPr>
            <a:r>
              <a:rPr lang="en-US" sz="2800" dirty="0"/>
              <a:t>Goal = confident, competent, productive employees</a:t>
            </a:r>
            <a:br>
              <a:rPr lang="en-US" sz="3000" dirty="0"/>
            </a:br>
            <a:endParaRPr lang="en-US" dirty="0"/>
          </a:p>
          <a:p>
            <a:pPr marL="457200" indent="-457200">
              <a:buFont typeface="Arial" panose="020B0604020202020204" pitchFamily="34" charset="0"/>
              <a:buChar char="•"/>
            </a:pPr>
            <a:endParaRPr lang="en-US" dirty="0"/>
          </a:p>
          <a:p>
            <a:pPr>
              <a:spcAft>
                <a:spcPts val="1200"/>
              </a:spcAft>
            </a:pPr>
            <a:endParaRPr lang="en-US" sz="1600" dirty="0"/>
          </a:p>
          <a:p>
            <a:pPr>
              <a:spcAft>
                <a:spcPts val="1200"/>
              </a:spcAft>
            </a:pPr>
            <a:r>
              <a:rPr lang="en-US" sz="3000" dirty="0"/>
              <a:t> </a:t>
            </a:r>
            <a:endParaRPr lang="en-US" sz="32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8799167" y="2436093"/>
            <a:ext cx="2805188" cy="1730704"/>
          </a:xfrm>
          <a:prstGeom prst="rect">
            <a:avLst/>
          </a:prstGeom>
        </p:spPr>
      </p:pic>
      <p:sp>
        <p:nvSpPr>
          <p:cNvPr id="8" name="TextBox 7"/>
          <p:cNvSpPr txBox="1"/>
          <p:nvPr/>
        </p:nvSpPr>
        <p:spPr>
          <a:xfrm>
            <a:off x="378417" y="1034037"/>
            <a:ext cx="11136824" cy="553998"/>
          </a:xfrm>
          <a:prstGeom prst="rect">
            <a:avLst/>
          </a:prstGeom>
          <a:noFill/>
        </p:spPr>
        <p:txBody>
          <a:bodyPr wrap="square" rtlCol="0">
            <a:spAutoFit/>
          </a:bodyPr>
          <a:lstStyle/>
          <a:p>
            <a:r>
              <a:rPr lang="en-US" sz="3000" i="1" dirty="0"/>
              <a:t>The Onboarding Process . . .  </a:t>
            </a:r>
          </a:p>
        </p:txBody>
      </p:sp>
    </p:spTree>
    <p:extLst>
      <p:ext uri="{BB962C8B-B14F-4D97-AF65-F5344CB8AC3E}">
        <p14:creationId xmlns:p14="http://schemas.microsoft.com/office/powerpoint/2010/main" val="1149807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a:t>Onboarding New Staff</a:t>
            </a:r>
          </a:p>
        </p:txBody>
      </p:sp>
      <p:sp>
        <p:nvSpPr>
          <p:cNvPr id="4" name="TextBox 3"/>
          <p:cNvSpPr txBox="1"/>
          <p:nvPr/>
        </p:nvSpPr>
        <p:spPr>
          <a:xfrm>
            <a:off x="4469323" y="2200759"/>
            <a:ext cx="2643754" cy="1596326"/>
          </a:xfrm>
          <a:prstGeom prst="rect">
            <a:avLst/>
          </a:prstGeom>
          <a:noFill/>
        </p:spPr>
        <p:txBody>
          <a:bodyPr wrap="square" rtlCol="0">
            <a:spAutoFit/>
          </a:bodyPr>
          <a:lstStyle/>
          <a:p>
            <a:endParaRPr lang="en-US" dirty="0"/>
          </a:p>
        </p:txBody>
      </p:sp>
      <p:sp>
        <p:nvSpPr>
          <p:cNvPr id="8" name="TextBox 7"/>
          <p:cNvSpPr txBox="1"/>
          <p:nvPr/>
        </p:nvSpPr>
        <p:spPr>
          <a:xfrm>
            <a:off x="1667239" y="2709320"/>
            <a:ext cx="8694549" cy="861774"/>
          </a:xfrm>
          <a:prstGeom prst="rect">
            <a:avLst/>
          </a:prstGeom>
          <a:solidFill>
            <a:schemeClr val="accent3">
              <a:lumMod val="20000"/>
              <a:lumOff val="80000"/>
            </a:schemeClr>
          </a:solidFill>
        </p:spPr>
        <p:txBody>
          <a:bodyPr wrap="square" rtlCol="0">
            <a:spAutoFit/>
          </a:bodyPr>
          <a:lstStyle/>
          <a:p>
            <a:pPr algn="ctr"/>
            <a:r>
              <a:rPr lang="en-US" sz="4000" dirty="0"/>
              <a:t>Why is Onboarding Important?</a:t>
            </a:r>
          </a:p>
          <a:p>
            <a:pPr algn="ctr"/>
            <a:r>
              <a:rPr lang="en-US" sz="1000" dirty="0"/>
              <a:t> </a:t>
            </a:r>
          </a:p>
        </p:txBody>
      </p:sp>
    </p:spTree>
    <p:extLst>
      <p:ext uri="{BB962C8B-B14F-4D97-AF65-F5344CB8AC3E}">
        <p14:creationId xmlns:p14="http://schemas.microsoft.com/office/powerpoint/2010/main" val="417474500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 name="PRESENTER_DUMMYTAG" val="&lt;DummyForForceWrite&gt;&lt;/DummyForForceWrite&gt;"/>
  <p:tag name="HTML_SHAPEINFO" val="&lt;ThreeDShapeInfo&gt;&lt;uuid val=&quot;{C4EE5E5E-A4B0-4AC2-A319-D3AB93C5D1D8}&quot;/&gt;&lt;isInvalidForFieldText val=&quot;0&quot;/&gt;&lt;Image&gt;&lt;filename val=&quot;C:\Users\D045127\AppData\Local\Temp\CP1013685438065Session\CPTrustFolder1013685438065\PPTImport1013685635095\data\asimages\{C4EE5E5E-A4B0-4AC2-A319-D3AB93C5D1D8}_1.png&quot;/&gt;&lt;left val=&quot;39&quot;/&gt;&lt;top val=&quot;26&quot;/&gt;&lt;width val=&quot;1121&quot;/&gt;&lt;height val=&quot;90&quot;/&gt;&lt;hasText val=&quot;1&quot;/&gt;&lt;/Image&gt;&lt;/ThreeDShape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PRESENTER_DUMMYTAG" val="&lt;DummyForForceWrite&gt;&lt;/DummyForForceWrite&gt;"/>
  <p:tag name="HTML_SHAPEINFO" val="&lt;ThreeDShapeInfo&gt;&lt;uuid val=&quot;{55D29BE5-36EE-4289-935F-704F7025DABB}&quot;/&gt;&lt;isInvalidForFieldText val=&quot;0&quot;/&gt;&lt;Image&gt;&lt;filename val=&quot;C:\Users\D045127\AppData\Local\Temp\CP1013685438065Session\CPTrustFolder1013685438065\PPTImport1013685635095\data\asimages\{55D29BE5-36EE-4289-935F-704F7025DABB}_1.png&quot;/&gt;&lt;left val=&quot;42&quot;/&gt;&lt;top val=&quot;74&quot;/&gt;&lt;width val=&quot;1118&quot;/&gt;&lt;height val=&quot;79&quot;/&gt;&lt;hasText val=&quot;1&quot;/&gt;&lt;/Image&gt;&lt;/ThreeDShape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 name="PRESENTER_DUMMYTAG" val="&lt;DummyForForceWrite&gt;&lt;/DummyForForceWrite&gt;"/>
  <p:tag name="HTML_SHAPEINFO" val="&lt;ThreeDShapeInfo&gt;&lt;uuid val=&quot;{C4EE5E5E-A4B0-4AC2-A319-D3AB93C5D1D8}&quot;/&gt;&lt;isInvalidForFieldText val=&quot;0&quot;/&gt;&lt;Image&gt;&lt;filename val=&quot;C:\Users\D045127\AppData\Local\Temp\CP1013685438065Session\CPTrustFolder1013685438065\PPTImport1013685635095\data\asimages\{C4EE5E5E-A4B0-4AC2-A319-D3AB93C5D1D8}_1.png&quot;/&gt;&lt;left val=&quot;39&quot;/&gt;&lt;top val=&quot;26&quot;/&gt;&lt;width val=&quot;1121&quot;/&gt;&lt;height val=&quot;90&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6&quot;/&gt;&lt;/TableIndex&gt;&lt;/ShapeTextInfo&gt;"/>
  <p:tag name="HTML_SHAPEINFO" val="&lt;ThreeDShapeInfo&gt;&lt;uuid val=&quot;{96991ADF-EE16-4058-8FFA-FE4C9124F4A9}&quot;/&gt;&lt;isInvalidForFieldText val=&quot;0&quot;/&gt;&lt;Image&gt;&lt;filename val=&quot;C:\Users\D045127\AppData\Local\Temp\CP1013685438065Session\CPTrustFolder1013685438065\PPTImport1013685635095\data\asimages\{96991ADF-EE16-4058-8FFA-FE4C9124F4A9}_1.png&quot;/&gt;&lt;left val=&quot;15&quot;/&gt;&lt;top val=&quot;666&quot;/&gt;&lt;width val=&quot;761&quot;/&gt;&lt;height val=&quot;34&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6&quot;/&gt;&lt;/TableIndex&gt;&lt;/ShapeTextInfo&gt;"/>
  <p:tag name="HTML_SHAPEINFO" val="&lt;ThreeDShapeInfo&gt;&lt;uuid val=&quot;{96991ADF-EE16-4058-8FFA-FE4C9124F4A9}&quot;/&gt;&lt;isInvalidForFieldText val=&quot;0&quot;/&gt;&lt;Image&gt;&lt;filename val=&quot;C:\Users\D045127\AppData\Local\Temp\CP1013685438065Session\CPTrustFolder1013685438065\PPTImport1013685635095\data\asimages\{96991ADF-EE16-4058-8FFA-FE4C9124F4A9}_1.png&quot;/&gt;&lt;left val=&quot;15&quot;/&gt;&lt;top val=&quot;666&quot;/&gt;&lt;width val=&quot;761&quot;/&gt;&lt;height val=&quot;34&quot;/&gt;&lt;hasText val=&quot;1&quot;/&gt;&lt;/Image&gt;&lt;/ThreeDShapeInfo&gt;"/>
</p:tagLst>
</file>

<file path=ppt/theme/theme1.xml><?xml version="1.0" encoding="utf-8"?>
<a:theme xmlns:a="http://schemas.openxmlformats.org/drawingml/2006/main" name="Default Theme">
  <a:themeElements>
    <a:clrScheme name="Custom 13">
      <a:dk1>
        <a:sysClr val="windowText" lastClr="000000"/>
      </a:dk1>
      <a:lt1>
        <a:sysClr val="window" lastClr="FFFFFF"/>
      </a:lt1>
      <a:dk2>
        <a:srgbClr val="44546A"/>
      </a:dk2>
      <a:lt2>
        <a:srgbClr val="E7E6E6"/>
      </a:lt2>
      <a:accent1>
        <a:srgbClr val="FF874B"/>
      </a:accent1>
      <a:accent2>
        <a:srgbClr val="002868"/>
      </a:accent2>
      <a:accent3>
        <a:srgbClr val="5B718F"/>
      </a:accent3>
      <a:accent4>
        <a:srgbClr val="FED700"/>
      </a:accent4>
      <a:accent5>
        <a:srgbClr val="CE5C17"/>
      </a:accent5>
      <a:accent6>
        <a:srgbClr val="C2C1C2"/>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DCSS-master" id="{0D950008-7603-43AB-AAAB-83B8F30E883E}" vid="{8A6E5090-A766-415E-ACA6-5002E5D3C742}"/>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Default Theme">
  <a:themeElements>
    <a:clrScheme name="Custom 13">
      <a:dk1>
        <a:sysClr val="windowText" lastClr="000000"/>
      </a:dk1>
      <a:lt1>
        <a:sysClr val="window" lastClr="FFFFFF"/>
      </a:lt1>
      <a:dk2>
        <a:srgbClr val="44546A"/>
      </a:dk2>
      <a:lt2>
        <a:srgbClr val="E7E6E6"/>
      </a:lt2>
      <a:accent1>
        <a:srgbClr val="FF874B"/>
      </a:accent1>
      <a:accent2>
        <a:srgbClr val="002868"/>
      </a:accent2>
      <a:accent3>
        <a:srgbClr val="5B718F"/>
      </a:accent3>
      <a:accent4>
        <a:srgbClr val="FED700"/>
      </a:accent4>
      <a:accent5>
        <a:srgbClr val="CE5C17"/>
      </a:accent5>
      <a:accent6>
        <a:srgbClr val="C2C1C2"/>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DCSS-master" id="{0D950008-7603-43AB-AAAB-83B8F30E883E}" vid="{8A6E5090-A766-415E-ACA6-5002E5D3C742}"/>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Default Theme">
  <a:themeElements>
    <a:clrScheme name="Custom 13">
      <a:dk1>
        <a:sysClr val="windowText" lastClr="000000"/>
      </a:dk1>
      <a:lt1>
        <a:sysClr val="window" lastClr="FFFFFF"/>
      </a:lt1>
      <a:dk2>
        <a:srgbClr val="44546A"/>
      </a:dk2>
      <a:lt2>
        <a:srgbClr val="E7E6E6"/>
      </a:lt2>
      <a:accent1>
        <a:srgbClr val="FF874B"/>
      </a:accent1>
      <a:accent2>
        <a:srgbClr val="002868"/>
      </a:accent2>
      <a:accent3>
        <a:srgbClr val="5B718F"/>
      </a:accent3>
      <a:accent4>
        <a:srgbClr val="FED700"/>
      </a:accent4>
      <a:accent5>
        <a:srgbClr val="CE5C17"/>
      </a:accent5>
      <a:accent6>
        <a:srgbClr val="C2C1C2"/>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DCSS-master" id="{0D950008-7603-43AB-AAAB-83B8F30E883E}" vid="{8A6E5090-A766-415E-ACA6-5002E5D3C742}"/>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81E72A0D152D84C8BEFB757BA249BA1" ma:contentTypeVersion="0" ma:contentTypeDescription="Create a new document." ma:contentTypeScope="" ma:versionID="46acde4600324f5610a6c0adbce558ba">
  <xsd:schema xmlns:xsd="http://www.w3.org/2001/XMLSchema" xmlns:xs="http://www.w3.org/2001/XMLSchema" xmlns:p="http://schemas.microsoft.com/office/2006/metadata/properties" targetNamespace="http://schemas.microsoft.com/office/2006/metadata/properties" ma:root="true" ma:fieldsID="31d5eec3c12ee2e8127422d567928f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55CCFD1-ED55-4F94-85F8-F2CFBF1D775B}"/>
</file>

<file path=customXml/itemProps2.xml><?xml version="1.0" encoding="utf-8"?>
<ds:datastoreItem xmlns:ds="http://schemas.openxmlformats.org/officeDocument/2006/customXml" ds:itemID="{9D815E3F-EC8D-4259-8C3C-CB9EF9A11064}"/>
</file>

<file path=customXml/itemProps3.xml><?xml version="1.0" encoding="utf-8"?>
<ds:datastoreItem xmlns:ds="http://schemas.openxmlformats.org/officeDocument/2006/customXml" ds:itemID="{AE7EAE40-0021-4B0F-9CA0-137299CE85F0}"/>
</file>

<file path=docProps/app.xml><?xml version="1.0" encoding="utf-8"?>
<Properties xmlns="http://schemas.openxmlformats.org/officeDocument/2006/extended-properties" xmlns:vt="http://schemas.openxmlformats.org/officeDocument/2006/docPropsVTypes">
  <Template>DCSS-master</Template>
  <TotalTime>19995</TotalTime>
  <Words>2339</Words>
  <Application>Microsoft Office PowerPoint</Application>
  <PresentationFormat>Widescreen</PresentationFormat>
  <Paragraphs>417</Paragraphs>
  <Slides>61</Slides>
  <Notes>41</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61</vt:i4>
      </vt:variant>
    </vt:vector>
  </HeadingPairs>
  <TitlesOfParts>
    <vt:vector size="72" baseType="lpstr">
      <vt:lpstr>Arial</vt:lpstr>
      <vt:lpstr>Calibri</vt:lpstr>
      <vt:lpstr>Calibri Light</vt:lpstr>
      <vt:lpstr>Courier New</vt:lpstr>
      <vt:lpstr>Verdana</vt:lpstr>
      <vt:lpstr>Wingdings</vt:lpstr>
      <vt:lpstr>Default Theme</vt:lpstr>
      <vt:lpstr>1_Custom Design</vt:lpstr>
      <vt:lpstr>1_Default Theme</vt:lpstr>
      <vt:lpstr>Custom Design</vt:lpstr>
      <vt:lpstr>2_Default Theme</vt:lpstr>
      <vt:lpstr>Onboarding New Staff </vt:lpstr>
      <vt:lpstr>Virtual Housekeeping</vt:lpstr>
      <vt:lpstr>Onboarding New Staff</vt:lpstr>
      <vt:lpstr>Onboarding New Staff</vt:lpstr>
      <vt:lpstr>Onboarding New Staff</vt:lpstr>
      <vt:lpstr>Onboarding New Staff</vt:lpstr>
      <vt:lpstr>Onboarding New Staff</vt:lpstr>
      <vt:lpstr>Onboarding New Staff</vt:lpstr>
      <vt:lpstr>Onboarding New Staff</vt:lpstr>
      <vt:lpstr>Onboarding New Staff</vt:lpstr>
      <vt:lpstr>Onboarding New Staff</vt:lpstr>
      <vt:lpstr>Onboarding New Staff</vt:lpstr>
      <vt:lpstr>Onboarding New Staff</vt:lpstr>
      <vt:lpstr>Onboarding New Staff</vt:lpstr>
      <vt:lpstr>Onboarding New Staff</vt:lpstr>
      <vt:lpstr>Onboarding New Staff</vt:lpstr>
      <vt:lpstr>Onboarding New Staff</vt:lpstr>
      <vt:lpstr>Onboarding New Staff</vt:lpstr>
      <vt:lpstr>Onboarding New Staff</vt:lpstr>
      <vt:lpstr>Onboarding New Staff</vt:lpstr>
      <vt:lpstr>Onboarding New Staff</vt:lpstr>
      <vt:lpstr>Onboarding New Staff</vt:lpstr>
      <vt:lpstr>Onboarding New Staff</vt:lpstr>
      <vt:lpstr>PowerPoint Presentation</vt:lpstr>
      <vt:lpstr>Onboarding New Staff</vt:lpstr>
      <vt:lpstr>Onboarding New Staff</vt:lpstr>
      <vt:lpstr>Onboarding New Staff</vt:lpstr>
      <vt:lpstr>Onboarding New Staff </vt:lpstr>
      <vt:lpstr>Onboarding New Staff</vt:lpstr>
      <vt:lpstr>Onboarding New Staff</vt:lpstr>
      <vt:lpstr>Onboarding New Staff</vt:lpstr>
      <vt:lpstr>Onboarding New Staff</vt:lpstr>
      <vt:lpstr>Onboarding New Staff</vt:lpstr>
      <vt:lpstr>Onboarding New Staff</vt:lpstr>
      <vt:lpstr>Onboarding New Staff</vt:lpstr>
      <vt:lpstr>Onboarding New Staff</vt:lpstr>
      <vt:lpstr>Onboarding New Staff</vt:lpstr>
      <vt:lpstr>Onboarding New Staff</vt:lpstr>
      <vt:lpstr>Onboarding New Staff</vt:lpstr>
      <vt:lpstr>Onboarding New Staff</vt:lpstr>
      <vt:lpstr>Onboarding New Staff</vt:lpstr>
      <vt:lpstr>Onboarding New Staff</vt:lpstr>
      <vt:lpstr>Onboarding New Staff</vt:lpstr>
      <vt:lpstr>Onboarding New Staff</vt:lpstr>
      <vt:lpstr>Onboarding New Staff</vt:lpstr>
      <vt:lpstr>Onboarding New Staff</vt:lpstr>
      <vt:lpstr>Onboarding New Staff</vt:lpstr>
      <vt:lpstr>Onboarding New Staff</vt:lpstr>
      <vt:lpstr>Onboarding New Staff</vt:lpstr>
      <vt:lpstr>Onboarding New Staff</vt:lpstr>
      <vt:lpstr>PowerPoint Presentation</vt:lpstr>
      <vt:lpstr>Onboarding New Staff</vt:lpstr>
      <vt:lpstr>Onboarding New Staff</vt:lpstr>
      <vt:lpstr>Onboarding New Staff</vt:lpstr>
      <vt:lpstr>Onboarding New Staff</vt:lpstr>
      <vt:lpstr>Onboarding New Staff</vt:lpstr>
      <vt:lpstr>Onboarding New Staff</vt:lpstr>
      <vt:lpstr>Onboarding New Staff</vt:lpstr>
      <vt:lpstr>Onboarding New Staff</vt:lpstr>
      <vt:lpstr>Onboarding New Staff</vt:lpstr>
      <vt:lpstr>Onboarding New Staff</vt:lpstr>
    </vt:vector>
  </TitlesOfParts>
  <Company>DCSE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Maples, Brianna</dc:creator>
  <cp:lastModifiedBy>Susan Staples</cp:lastModifiedBy>
  <cp:revision>862</cp:revision>
  <cp:lastPrinted>2019-03-15T16:34:36Z</cp:lastPrinted>
  <dcterms:created xsi:type="dcterms:W3CDTF">2018-02-13T22:10:02Z</dcterms:created>
  <dcterms:modified xsi:type="dcterms:W3CDTF">2022-08-02T14:55:35Z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3" name="ContentTypeId">
    <vt:lpwstr>0x010100D81E72A0D152D84C8BEFB757BA249BA1</vt:lpwstr>
  </property>
</Properties>
</file>