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4"/>
  </p:sldMasterIdLst>
  <p:notesMasterIdLst>
    <p:notesMasterId r:id="rId45"/>
  </p:notesMasterIdLst>
  <p:handoutMasterIdLst>
    <p:handoutMasterId r:id="rId46"/>
  </p:handoutMasterIdLst>
  <p:sldIdLst>
    <p:sldId id="760" r:id="rId5"/>
    <p:sldId id="846" r:id="rId6"/>
    <p:sldId id="847" r:id="rId7"/>
    <p:sldId id="803" r:id="rId8"/>
    <p:sldId id="848" r:id="rId9"/>
    <p:sldId id="856" r:id="rId10"/>
    <p:sldId id="814" r:id="rId11"/>
    <p:sldId id="833" r:id="rId12"/>
    <p:sldId id="834" r:id="rId13"/>
    <p:sldId id="850" r:id="rId14"/>
    <p:sldId id="836" r:id="rId15"/>
    <p:sldId id="857" r:id="rId16"/>
    <p:sldId id="840" r:id="rId17"/>
    <p:sldId id="839" r:id="rId18"/>
    <p:sldId id="832" r:id="rId19"/>
    <p:sldId id="824" r:id="rId20"/>
    <p:sldId id="820" r:id="rId21"/>
    <p:sldId id="841" r:id="rId22"/>
    <p:sldId id="842" r:id="rId23"/>
    <p:sldId id="865" r:id="rId24"/>
    <p:sldId id="861" r:id="rId25"/>
    <p:sldId id="821" r:id="rId26"/>
    <p:sldId id="858" r:id="rId27"/>
    <p:sldId id="692" r:id="rId28"/>
    <p:sldId id="764" r:id="rId29"/>
    <p:sldId id="762" r:id="rId30"/>
    <p:sldId id="864" r:id="rId31"/>
    <p:sldId id="843" r:id="rId32"/>
    <p:sldId id="860" r:id="rId33"/>
    <p:sldId id="743" r:id="rId34"/>
    <p:sldId id="859" r:id="rId35"/>
    <p:sldId id="827" r:id="rId36"/>
    <p:sldId id="851" r:id="rId37"/>
    <p:sldId id="852" r:id="rId38"/>
    <p:sldId id="853" r:id="rId39"/>
    <p:sldId id="854" r:id="rId40"/>
    <p:sldId id="829" r:id="rId41"/>
    <p:sldId id="862" r:id="rId42"/>
    <p:sldId id="844" r:id="rId43"/>
    <p:sldId id="845" r:id="rId4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53D884-AB7A-4ABA-B9AF-FA54F8F0C428}">
          <p14:sldIdLst>
            <p14:sldId id="760"/>
            <p14:sldId id="846"/>
            <p14:sldId id="847"/>
            <p14:sldId id="803"/>
            <p14:sldId id="848"/>
            <p14:sldId id="856"/>
            <p14:sldId id="814"/>
            <p14:sldId id="833"/>
            <p14:sldId id="834"/>
            <p14:sldId id="850"/>
            <p14:sldId id="836"/>
            <p14:sldId id="857"/>
            <p14:sldId id="840"/>
            <p14:sldId id="839"/>
            <p14:sldId id="832"/>
            <p14:sldId id="824"/>
          </p14:sldIdLst>
        </p14:section>
        <p14:section name="Untitled Section" id="{BF351FAF-23D2-4985-98B1-37C68FEF4691}">
          <p14:sldIdLst>
            <p14:sldId id="820"/>
            <p14:sldId id="841"/>
            <p14:sldId id="842"/>
            <p14:sldId id="865"/>
            <p14:sldId id="861"/>
            <p14:sldId id="821"/>
            <p14:sldId id="858"/>
            <p14:sldId id="692"/>
            <p14:sldId id="764"/>
            <p14:sldId id="762"/>
            <p14:sldId id="864"/>
            <p14:sldId id="843"/>
            <p14:sldId id="860"/>
            <p14:sldId id="743"/>
            <p14:sldId id="859"/>
            <p14:sldId id="827"/>
            <p14:sldId id="851"/>
            <p14:sldId id="852"/>
            <p14:sldId id="853"/>
            <p14:sldId id="854"/>
            <p14:sldId id="829"/>
            <p14:sldId id="862"/>
            <p14:sldId id="844"/>
            <p14:sldId id="8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68" userDrawn="1">
          <p15:clr>
            <a:srgbClr val="A4A3A4"/>
          </p15:clr>
        </p15:guide>
        <p15:guide id="3" pos="2121" userDrawn="1">
          <p15:clr>
            <a:srgbClr val="A4A3A4"/>
          </p15:clr>
        </p15:guide>
        <p15:guide id="4" orient="horz" pos="2928" userDrawn="1">
          <p15:clr>
            <a:srgbClr val="A4A3A4"/>
          </p15:clr>
        </p15:guide>
        <p15:guide id="5" pos="2208" userDrawn="1">
          <p15:clr>
            <a:srgbClr val="A4A3A4"/>
          </p15:clr>
        </p15:guide>
        <p15:guide id="6"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son Codispoti, Brenda" initials="WCB" lastIdx="2" clrIdx="0"/>
  <p:cmAuthor id="1" name="Rosalie Gibbons" initials="RG" lastIdx="2" clrIdx="1"/>
  <p:cmAuthor id="2" name="Susan Staples" initials="SS" lastIdx="1" clrIdx="2">
    <p:extLst>
      <p:ext uri="{19B8F6BF-5375-455C-9EA6-DF929625EA0E}">
        <p15:presenceInfo xmlns:p15="http://schemas.microsoft.com/office/powerpoint/2012/main" userId="ca5a33d13b1f55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70179"/>
    <a:srgbClr val="B0C2E1"/>
    <a:srgbClr val="FFFFFF"/>
    <a:srgbClr val="3366FF"/>
    <a:srgbClr val="FF9900"/>
    <a:srgbClr val="0070C0"/>
    <a:srgbClr val="1C325A"/>
    <a:srgbClr val="0A02B2"/>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5063" autoAdjust="0"/>
  </p:normalViewPr>
  <p:slideViewPr>
    <p:cSldViewPr>
      <p:cViewPr varScale="1">
        <p:scale>
          <a:sx n="72" d="100"/>
          <a:sy n="72" d="100"/>
        </p:scale>
        <p:origin x="1224" y="72"/>
      </p:cViewPr>
      <p:guideLst>
        <p:guide orient="horz" pos="2160"/>
        <p:guide pos="2880"/>
      </p:guideLst>
    </p:cSldViewPr>
  </p:slideViewPr>
  <p:outlineViewPr>
    <p:cViewPr>
      <p:scale>
        <a:sx n="33" d="100"/>
        <a:sy n="33" d="100"/>
      </p:scale>
      <p:origin x="0" y="30642"/>
    </p:cViewPr>
  </p:outlineViewPr>
  <p:notesTextViewPr>
    <p:cViewPr>
      <p:scale>
        <a:sx n="3" d="2"/>
        <a:sy n="3" d="2"/>
      </p:scale>
      <p:origin x="0" y="0"/>
    </p:cViewPr>
  </p:notesTextViewPr>
  <p:sorterViewPr>
    <p:cViewPr>
      <p:scale>
        <a:sx n="100" d="100"/>
        <a:sy n="100" d="100"/>
      </p:scale>
      <p:origin x="0" y="4764"/>
    </p:cViewPr>
  </p:sorterViewPr>
  <p:notesViewPr>
    <p:cSldViewPr>
      <p:cViewPr>
        <p:scale>
          <a:sx n="80" d="100"/>
          <a:sy n="80" d="100"/>
        </p:scale>
        <p:origin x="-2794" y="754"/>
      </p:cViewPr>
      <p:guideLst>
        <p:guide orient="horz" pos="2932"/>
        <p:guide pos="2168"/>
        <p:guide pos="2121"/>
        <p:guide orient="horz" pos="2928"/>
        <p:guide pos="220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10-18T13:58:20.141" idx="1">
    <p:pos x="10" y="10"/>
    <p:text>en</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6FCFA-BD1D-4E11-BD44-F3B58F7F232D}" type="doc">
      <dgm:prSet loTypeId="urn:microsoft.com/office/officeart/2018/5/layout/IconCircleLabelList" loCatId="icon" qsTypeId="urn:microsoft.com/office/officeart/2005/8/quickstyle/simple1" qsCatId="simple" csTypeId="urn:microsoft.com/office/officeart/2005/8/colors/accent4_4" csCatId="accent4" phldr="1"/>
      <dgm:spPr/>
      <dgm:t>
        <a:bodyPr/>
        <a:lstStyle/>
        <a:p>
          <a:endParaRPr lang="en-US"/>
        </a:p>
      </dgm:t>
    </dgm:pt>
    <dgm:pt modelId="{CC4F5F5F-A44F-41A5-BC27-66478776EDB4}">
      <dgm:prSet custT="1"/>
      <dgm:spPr>
        <a:noFill/>
      </dgm:spPr>
      <dgm:t>
        <a:bodyPr/>
        <a:lstStyle/>
        <a:p>
          <a:pPr>
            <a:lnSpc>
              <a:spcPct val="100000"/>
            </a:lnSpc>
            <a:defRPr cap="all"/>
          </a:pPr>
          <a:r>
            <a:rPr lang="en-US" sz="1600" dirty="0">
              <a:solidFill>
                <a:schemeClr val="tx1"/>
              </a:solidFill>
            </a:rPr>
            <a:t>Video Camera</a:t>
          </a:r>
        </a:p>
      </dgm:t>
    </dgm:pt>
    <dgm:pt modelId="{DAE9E85A-8981-48DF-BAE4-47F2F2C7B227}" type="parTrans" cxnId="{2A38E42E-CCDE-4A84-8BB0-227FB05494E5}">
      <dgm:prSet/>
      <dgm:spPr/>
      <dgm:t>
        <a:bodyPr/>
        <a:lstStyle/>
        <a:p>
          <a:endParaRPr lang="en-US"/>
        </a:p>
      </dgm:t>
    </dgm:pt>
    <dgm:pt modelId="{CB72E7DB-52BB-4868-93C6-AB3C4B6A5653}" type="sibTrans" cxnId="{2A38E42E-CCDE-4A84-8BB0-227FB05494E5}">
      <dgm:prSet/>
      <dgm:spPr/>
      <dgm:t>
        <a:bodyPr/>
        <a:lstStyle/>
        <a:p>
          <a:endParaRPr lang="en-US"/>
        </a:p>
      </dgm:t>
    </dgm:pt>
    <dgm:pt modelId="{D45AFCDF-1897-484C-AFA3-68BD36C6656A}">
      <dgm:prSet custT="1"/>
      <dgm:spPr/>
      <dgm:t>
        <a:bodyPr/>
        <a:lstStyle/>
        <a:p>
          <a:pPr>
            <a:lnSpc>
              <a:spcPct val="100000"/>
            </a:lnSpc>
            <a:defRPr cap="all"/>
          </a:pPr>
          <a:r>
            <a:rPr lang="en-US" sz="1400" dirty="0"/>
            <a:t>Mute/</a:t>
          </a:r>
        </a:p>
        <a:p>
          <a:pPr>
            <a:lnSpc>
              <a:spcPct val="100000"/>
            </a:lnSpc>
            <a:defRPr cap="all"/>
          </a:pPr>
          <a:r>
            <a:rPr lang="en-US" sz="1400" dirty="0"/>
            <a:t>Unmute</a:t>
          </a:r>
        </a:p>
      </dgm:t>
    </dgm:pt>
    <dgm:pt modelId="{28B40006-EB53-4362-AACB-C89B1F985BFF}" type="parTrans" cxnId="{1811A97A-B68E-41FD-AF0C-9E8570EDA317}">
      <dgm:prSet/>
      <dgm:spPr/>
      <dgm:t>
        <a:bodyPr/>
        <a:lstStyle/>
        <a:p>
          <a:endParaRPr lang="en-US"/>
        </a:p>
      </dgm:t>
    </dgm:pt>
    <dgm:pt modelId="{427E60CA-902D-4545-9748-6428304E20FC}" type="sibTrans" cxnId="{1811A97A-B68E-41FD-AF0C-9E8570EDA317}">
      <dgm:prSet/>
      <dgm:spPr/>
      <dgm:t>
        <a:bodyPr/>
        <a:lstStyle/>
        <a:p>
          <a:endParaRPr lang="en-US"/>
        </a:p>
      </dgm:t>
    </dgm:pt>
    <dgm:pt modelId="{550AB4FD-D5BF-482B-B561-0B58EB7FD657}">
      <dgm:prSet custT="1"/>
      <dgm:spPr/>
      <dgm:t>
        <a:bodyPr/>
        <a:lstStyle/>
        <a:p>
          <a:pPr>
            <a:lnSpc>
              <a:spcPct val="100000"/>
            </a:lnSpc>
            <a:defRPr cap="all"/>
          </a:pPr>
          <a:r>
            <a:rPr lang="en-US" sz="1400" dirty="0"/>
            <a:t>Chat Box</a:t>
          </a:r>
        </a:p>
      </dgm:t>
    </dgm:pt>
    <dgm:pt modelId="{0A6BEBBE-74B8-40EB-833A-3DB6099CEB3C}" type="parTrans" cxnId="{AA1FA4C4-7084-49B3-B196-5438AAA1D9F6}">
      <dgm:prSet/>
      <dgm:spPr/>
      <dgm:t>
        <a:bodyPr/>
        <a:lstStyle/>
        <a:p>
          <a:endParaRPr lang="en-US"/>
        </a:p>
      </dgm:t>
    </dgm:pt>
    <dgm:pt modelId="{93ABA427-4401-4860-96AD-91E21AAF6FAF}" type="sibTrans" cxnId="{AA1FA4C4-7084-49B3-B196-5438AAA1D9F6}">
      <dgm:prSet/>
      <dgm:spPr/>
      <dgm:t>
        <a:bodyPr/>
        <a:lstStyle/>
        <a:p>
          <a:endParaRPr lang="en-US"/>
        </a:p>
      </dgm:t>
    </dgm:pt>
    <dgm:pt modelId="{E486D7F0-4956-466A-A1A5-F39155301AC0}">
      <dgm:prSet custT="1"/>
      <dgm:spPr/>
      <dgm:t>
        <a:bodyPr/>
        <a:lstStyle/>
        <a:p>
          <a:pPr>
            <a:lnSpc>
              <a:spcPct val="100000"/>
            </a:lnSpc>
            <a:defRPr cap="all"/>
          </a:pPr>
          <a:r>
            <a:rPr lang="en-US" sz="1400" dirty="0"/>
            <a:t>Emojis and Icons</a:t>
          </a:r>
        </a:p>
      </dgm:t>
    </dgm:pt>
    <dgm:pt modelId="{3EB746F1-E775-44A3-98CF-7A7479CA4A66}" type="parTrans" cxnId="{7D266D5C-BE14-4B32-A2EF-2F30BB2F9E14}">
      <dgm:prSet/>
      <dgm:spPr/>
      <dgm:t>
        <a:bodyPr/>
        <a:lstStyle/>
        <a:p>
          <a:endParaRPr lang="en-US"/>
        </a:p>
      </dgm:t>
    </dgm:pt>
    <dgm:pt modelId="{90AAA467-ED99-4532-BE1C-430B6767A7B3}" type="sibTrans" cxnId="{7D266D5C-BE14-4B32-A2EF-2F30BB2F9E14}">
      <dgm:prSet/>
      <dgm:spPr/>
      <dgm:t>
        <a:bodyPr/>
        <a:lstStyle/>
        <a:p>
          <a:endParaRPr lang="en-US"/>
        </a:p>
      </dgm:t>
    </dgm:pt>
    <dgm:pt modelId="{A9801CCE-C662-417D-A3A9-350993DF4FBD}">
      <dgm:prSet custT="1"/>
      <dgm:spPr/>
      <dgm:t>
        <a:bodyPr/>
        <a:lstStyle/>
        <a:p>
          <a:pPr>
            <a:lnSpc>
              <a:spcPct val="100000"/>
            </a:lnSpc>
            <a:defRPr cap="all"/>
          </a:pPr>
          <a:r>
            <a:rPr lang="en-US" sz="1400" dirty="0"/>
            <a:t>If you need to step away</a:t>
          </a:r>
        </a:p>
      </dgm:t>
    </dgm:pt>
    <dgm:pt modelId="{CA6F8EC7-E311-4190-AF1C-61C8F46448C6}" type="parTrans" cxnId="{76F5FD64-A859-450E-BCC2-73ACC99B8415}">
      <dgm:prSet/>
      <dgm:spPr/>
      <dgm:t>
        <a:bodyPr/>
        <a:lstStyle/>
        <a:p>
          <a:endParaRPr lang="en-US"/>
        </a:p>
      </dgm:t>
    </dgm:pt>
    <dgm:pt modelId="{B77A18A0-6B22-463F-9196-1FDD4D6642B6}" type="sibTrans" cxnId="{76F5FD64-A859-450E-BCC2-73ACC99B8415}">
      <dgm:prSet/>
      <dgm:spPr/>
      <dgm:t>
        <a:bodyPr/>
        <a:lstStyle/>
        <a:p>
          <a:endParaRPr lang="en-US"/>
        </a:p>
      </dgm:t>
    </dgm:pt>
    <dgm:pt modelId="{F37FB7F7-A17B-4704-BD98-D758EAFA2070}">
      <dgm:prSet custT="1"/>
      <dgm:spPr/>
      <dgm:t>
        <a:bodyPr/>
        <a:lstStyle/>
        <a:p>
          <a:pPr>
            <a:lnSpc>
              <a:spcPct val="100000"/>
            </a:lnSpc>
            <a:defRPr cap="all"/>
          </a:pPr>
          <a:r>
            <a:rPr lang="en-US" sz="1400" dirty="0"/>
            <a:t>Potential technical glitches </a:t>
          </a:r>
        </a:p>
      </dgm:t>
    </dgm:pt>
    <dgm:pt modelId="{2FFFC6F5-25C5-4CFE-86E1-CD155CA1F0D2}" type="parTrans" cxnId="{A809DCB7-FCD5-4BA7-9370-F6B276B84F54}">
      <dgm:prSet/>
      <dgm:spPr/>
      <dgm:t>
        <a:bodyPr/>
        <a:lstStyle/>
        <a:p>
          <a:endParaRPr lang="en-US"/>
        </a:p>
      </dgm:t>
    </dgm:pt>
    <dgm:pt modelId="{75098E09-EBAA-4662-A085-4EE21E92A833}" type="sibTrans" cxnId="{A809DCB7-FCD5-4BA7-9370-F6B276B84F54}">
      <dgm:prSet/>
      <dgm:spPr/>
      <dgm:t>
        <a:bodyPr/>
        <a:lstStyle/>
        <a:p>
          <a:endParaRPr lang="en-US"/>
        </a:p>
      </dgm:t>
    </dgm:pt>
    <dgm:pt modelId="{179E49BC-8EC5-4CC8-AE36-4D5C87B514E2}" type="pres">
      <dgm:prSet presAssocID="{3686FCFA-BD1D-4E11-BD44-F3B58F7F232D}" presName="root" presStyleCnt="0">
        <dgm:presLayoutVars>
          <dgm:dir/>
          <dgm:resizeHandles val="exact"/>
        </dgm:presLayoutVars>
      </dgm:prSet>
      <dgm:spPr/>
    </dgm:pt>
    <dgm:pt modelId="{F79E03F0-E583-4816-A12B-F884B11305C2}" type="pres">
      <dgm:prSet presAssocID="{CC4F5F5F-A44F-41A5-BC27-66478776EDB4}" presName="compNode" presStyleCnt="0"/>
      <dgm:spPr/>
    </dgm:pt>
    <dgm:pt modelId="{24EAFD44-9E50-4872-9607-24469F9B18E4}" type="pres">
      <dgm:prSet presAssocID="{CC4F5F5F-A44F-41A5-BC27-66478776EDB4}" presName="iconBgRect" presStyleLbl="bgShp" presStyleIdx="0" presStyleCnt="6"/>
      <dgm:spPr>
        <a:solidFill>
          <a:schemeClr val="bg1"/>
        </a:solidFill>
      </dgm:spPr>
    </dgm:pt>
    <dgm:pt modelId="{63785CA2-873D-4BAA-B539-CB7834432CCE}" type="pres">
      <dgm:prSet presAssocID="{CC4F5F5F-A44F-41A5-BC27-66478776EDB4}" presName="iconRect" presStyleLbl="node1" presStyleIdx="0" presStyleCnt="6"/>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ideo camera"/>
        </a:ext>
      </dgm:extLst>
    </dgm:pt>
    <dgm:pt modelId="{CAA13808-6E15-48A8-8BE9-4E62F0DD691F}" type="pres">
      <dgm:prSet presAssocID="{CC4F5F5F-A44F-41A5-BC27-66478776EDB4}" presName="spaceRect" presStyleCnt="0"/>
      <dgm:spPr/>
    </dgm:pt>
    <dgm:pt modelId="{59DD9DFF-4DA4-4F34-80D3-62B01DDEFE42}" type="pres">
      <dgm:prSet presAssocID="{CC4F5F5F-A44F-41A5-BC27-66478776EDB4}" presName="textRect" presStyleLbl="revTx" presStyleIdx="0" presStyleCnt="6">
        <dgm:presLayoutVars>
          <dgm:chMax val="1"/>
          <dgm:chPref val="1"/>
        </dgm:presLayoutVars>
      </dgm:prSet>
      <dgm:spPr/>
    </dgm:pt>
    <dgm:pt modelId="{8C2C04FB-1B71-42EB-807B-E85DDFF016A7}" type="pres">
      <dgm:prSet presAssocID="{CB72E7DB-52BB-4868-93C6-AB3C4B6A5653}" presName="sibTrans" presStyleCnt="0"/>
      <dgm:spPr/>
    </dgm:pt>
    <dgm:pt modelId="{79822EA5-0300-4F30-AD01-CCA0846B5347}" type="pres">
      <dgm:prSet presAssocID="{D45AFCDF-1897-484C-AFA3-68BD36C6656A}" presName="compNode" presStyleCnt="0"/>
      <dgm:spPr/>
    </dgm:pt>
    <dgm:pt modelId="{0FEC4682-0BEC-455A-A57B-AAAF1F5BE313}" type="pres">
      <dgm:prSet presAssocID="{D45AFCDF-1897-484C-AFA3-68BD36C6656A}" presName="iconBgRect" presStyleLbl="bgShp" presStyleIdx="1" presStyleCnt="6"/>
      <dgm:spPr>
        <a:solidFill>
          <a:schemeClr val="bg1"/>
        </a:solidFill>
      </dgm:spPr>
    </dgm:pt>
    <dgm:pt modelId="{0D4F232B-AB31-4D5F-A327-26018515E5D7}" type="pres">
      <dgm:prSet presAssocID="{D45AFCDF-1897-484C-AFA3-68BD36C6656A}" presName="iconRect" presStyleLbl="node1" presStyleIdx="1" presStyleCnt="6"/>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effectLst>
          <a:outerShdw blurRad="50800" dist="50800" dir="5400000" algn="ctr" rotWithShape="0">
            <a:schemeClr val="tx2"/>
          </a:outerShdw>
        </a:effectLst>
      </dgm:spPr>
      <dgm:extLst>
        <a:ext uri="{E40237B7-FDA0-4F09-8148-C483321AD2D9}">
          <dgm14:cNvPr xmlns:dgm14="http://schemas.microsoft.com/office/drawing/2010/diagram" id="0" name="" descr="Mute Speaker"/>
        </a:ext>
      </dgm:extLst>
    </dgm:pt>
    <dgm:pt modelId="{DF251A74-1A8A-4652-B985-D0CCCC90EC24}" type="pres">
      <dgm:prSet presAssocID="{D45AFCDF-1897-484C-AFA3-68BD36C6656A}" presName="spaceRect" presStyleCnt="0"/>
      <dgm:spPr/>
    </dgm:pt>
    <dgm:pt modelId="{C9A127DF-14A0-424A-AF5D-821259A7E286}" type="pres">
      <dgm:prSet presAssocID="{D45AFCDF-1897-484C-AFA3-68BD36C6656A}" presName="textRect" presStyleLbl="revTx" presStyleIdx="1" presStyleCnt="6">
        <dgm:presLayoutVars>
          <dgm:chMax val="1"/>
          <dgm:chPref val="1"/>
        </dgm:presLayoutVars>
      </dgm:prSet>
      <dgm:spPr/>
    </dgm:pt>
    <dgm:pt modelId="{2DD17D34-B6AE-4568-8D6C-5EB2773EB70F}" type="pres">
      <dgm:prSet presAssocID="{427E60CA-902D-4545-9748-6428304E20FC}" presName="sibTrans" presStyleCnt="0"/>
      <dgm:spPr/>
    </dgm:pt>
    <dgm:pt modelId="{9D46FF2F-BCD6-4821-9874-E4F4F10AC85C}" type="pres">
      <dgm:prSet presAssocID="{550AB4FD-D5BF-482B-B561-0B58EB7FD657}" presName="compNode" presStyleCnt="0"/>
      <dgm:spPr/>
    </dgm:pt>
    <dgm:pt modelId="{0E25B28F-72DF-402C-9878-8201089FF1A7}" type="pres">
      <dgm:prSet presAssocID="{550AB4FD-D5BF-482B-B561-0B58EB7FD657}" presName="iconBgRect" presStyleLbl="bgShp" presStyleIdx="2" presStyleCnt="6"/>
      <dgm:spPr>
        <a:solidFill>
          <a:schemeClr val="bg1"/>
        </a:solidFill>
      </dgm:spPr>
    </dgm:pt>
    <dgm:pt modelId="{941B32B7-5E81-479E-B48B-71F1BC44B4B3}" type="pres">
      <dgm:prSet presAssocID="{550AB4FD-D5BF-482B-B561-0B58EB7FD657}" presName="iconRect" presStyleLbl="node1" presStyleIdx="2" presStyleCnt="6"/>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9AA92E14-945D-44C4-8AC7-FBF6D613BA61}" type="pres">
      <dgm:prSet presAssocID="{550AB4FD-D5BF-482B-B561-0B58EB7FD657}" presName="spaceRect" presStyleCnt="0"/>
      <dgm:spPr/>
    </dgm:pt>
    <dgm:pt modelId="{D86ACD2F-124B-4425-95A0-0CC9E7333843}" type="pres">
      <dgm:prSet presAssocID="{550AB4FD-D5BF-482B-B561-0B58EB7FD657}" presName="textRect" presStyleLbl="revTx" presStyleIdx="2" presStyleCnt="6">
        <dgm:presLayoutVars>
          <dgm:chMax val="1"/>
          <dgm:chPref val="1"/>
        </dgm:presLayoutVars>
      </dgm:prSet>
      <dgm:spPr/>
    </dgm:pt>
    <dgm:pt modelId="{8782FFB5-363F-4284-AD51-25D51473EF69}" type="pres">
      <dgm:prSet presAssocID="{93ABA427-4401-4860-96AD-91E21AAF6FAF}" presName="sibTrans" presStyleCnt="0"/>
      <dgm:spPr/>
    </dgm:pt>
    <dgm:pt modelId="{87D1019E-352E-4B4F-9527-8A0D1DDEBC87}" type="pres">
      <dgm:prSet presAssocID="{E486D7F0-4956-466A-A1A5-F39155301AC0}" presName="compNode" presStyleCnt="0"/>
      <dgm:spPr/>
    </dgm:pt>
    <dgm:pt modelId="{1E599E1D-638F-48FD-9ABD-5582A5213156}" type="pres">
      <dgm:prSet presAssocID="{E486D7F0-4956-466A-A1A5-F39155301AC0}" presName="iconBgRect" presStyleLbl="bgShp" presStyleIdx="3" presStyleCnt="6"/>
      <dgm:spPr>
        <a:solidFill>
          <a:schemeClr val="bg1"/>
        </a:solidFill>
      </dgm:spPr>
    </dgm:pt>
    <dgm:pt modelId="{BAE25160-C99C-457A-8992-DC4A566B7FF0}" type="pres">
      <dgm:prSet presAssocID="{E486D7F0-4956-466A-A1A5-F39155301AC0}" presName="iconRect" presStyleLbl="node1" presStyleIdx="3" presStyleCnt="6"/>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ongue Face Outline"/>
        </a:ext>
      </dgm:extLst>
    </dgm:pt>
    <dgm:pt modelId="{A5295267-AC25-4A21-8A4F-A09134DB6FE8}" type="pres">
      <dgm:prSet presAssocID="{E486D7F0-4956-466A-A1A5-F39155301AC0}" presName="spaceRect" presStyleCnt="0"/>
      <dgm:spPr/>
    </dgm:pt>
    <dgm:pt modelId="{0597FDA2-0F03-48C0-9ADB-48821C9F95FC}" type="pres">
      <dgm:prSet presAssocID="{E486D7F0-4956-466A-A1A5-F39155301AC0}" presName="textRect" presStyleLbl="revTx" presStyleIdx="3" presStyleCnt="6">
        <dgm:presLayoutVars>
          <dgm:chMax val="1"/>
          <dgm:chPref val="1"/>
        </dgm:presLayoutVars>
      </dgm:prSet>
      <dgm:spPr/>
    </dgm:pt>
    <dgm:pt modelId="{178C1059-6152-4EE2-9599-19A6AE71375E}" type="pres">
      <dgm:prSet presAssocID="{90AAA467-ED99-4532-BE1C-430B6767A7B3}" presName="sibTrans" presStyleCnt="0"/>
      <dgm:spPr/>
    </dgm:pt>
    <dgm:pt modelId="{55878F0D-E943-4ADF-8B68-2659B6D39F67}" type="pres">
      <dgm:prSet presAssocID="{A9801CCE-C662-417D-A3A9-350993DF4FBD}" presName="compNode" presStyleCnt="0"/>
      <dgm:spPr/>
    </dgm:pt>
    <dgm:pt modelId="{29CB544F-DBA3-4C78-B90C-60594B9BB420}" type="pres">
      <dgm:prSet presAssocID="{A9801CCE-C662-417D-A3A9-350993DF4FBD}" presName="iconBgRect" presStyleLbl="bgShp" presStyleIdx="4" presStyleCnt="6"/>
      <dgm:spPr>
        <a:solidFill>
          <a:schemeClr val="bg1"/>
        </a:solidFill>
      </dgm:spPr>
    </dgm:pt>
    <dgm:pt modelId="{3B84B113-6451-48C9-9080-572B8D39A0F6}" type="pres">
      <dgm:prSet presAssocID="{A9801CCE-C662-417D-A3A9-350993DF4FBD}" presName="iconRect" presStyleLbl="node1" presStyleIdx="4" presStyleCnt="6"/>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Footprint"/>
        </a:ext>
      </dgm:extLst>
    </dgm:pt>
    <dgm:pt modelId="{704B7B1B-89FB-4C53-9756-708B362E1DE2}" type="pres">
      <dgm:prSet presAssocID="{A9801CCE-C662-417D-A3A9-350993DF4FBD}" presName="spaceRect" presStyleCnt="0"/>
      <dgm:spPr/>
    </dgm:pt>
    <dgm:pt modelId="{E51ACA2E-0125-44C5-8717-8C61A43D3415}" type="pres">
      <dgm:prSet presAssocID="{A9801CCE-C662-417D-A3A9-350993DF4FBD}" presName="textRect" presStyleLbl="revTx" presStyleIdx="4" presStyleCnt="6">
        <dgm:presLayoutVars>
          <dgm:chMax val="1"/>
          <dgm:chPref val="1"/>
        </dgm:presLayoutVars>
      </dgm:prSet>
      <dgm:spPr/>
    </dgm:pt>
    <dgm:pt modelId="{84AA8F9E-7608-48D0-8D76-18F573CE2FD2}" type="pres">
      <dgm:prSet presAssocID="{B77A18A0-6B22-463F-9196-1FDD4D6642B6}" presName="sibTrans" presStyleCnt="0"/>
      <dgm:spPr/>
    </dgm:pt>
    <dgm:pt modelId="{498A591D-E3B5-4ADA-9461-2EE727A3C998}" type="pres">
      <dgm:prSet presAssocID="{F37FB7F7-A17B-4704-BD98-D758EAFA2070}" presName="compNode" presStyleCnt="0"/>
      <dgm:spPr/>
    </dgm:pt>
    <dgm:pt modelId="{1DE00BD6-4D5B-47F8-A111-5FF6B96780C2}" type="pres">
      <dgm:prSet presAssocID="{F37FB7F7-A17B-4704-BD98-D758EAFA2070}" presName="iconBgRect" presStyleLbl="bgShp" presStyleIdx="5" presStyleCnt="6"/>
      <dgm:spPr>
        <a:solidFill>
          <a:schemeClr val="bg1"/>
        </a:solidFill>
      </dgm:spPr>
    </dgm:pt>
    <dgm:pt modelId="{9924D6C2-FE60-4408-8DF8-F68156E0C46C}" type="pres">
      <dgm:prSet presAssocID="{F37FB7F7-A17B-4704-BD98-D758EAFA2070}" presName="iconRect" presStyleLbl="node1" presStyleIdx="5" presStyleCnt="6"/>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heckmark"/>
        </a:ext>
      </dgm:extLst>
    </dgm:pt>
    <dgm:pt modelId="{3F4AE8CB-24AB-4A36-8F5D-719784835A2A}" type="pres">
      <dgm:prSet presAssocID="{F37FB7F7-A17B-4704-BD98-D758EAFA2070}" presName="spaceRect" presStyleCnt="0"/>
      <dgm:spPr/>
    </dgm:pt>
    <dgm:pt modelId="{BC0F9779-13FC-4F42-B6B4-CDD940456C7F}" type="pres">
      <dgm:prSet presAssocID="{F37FB7F7-A17B-4704-BD98-D758EAFA2070}" presName="textRect" presStyleLbl="revTx" presStyleIdx="5" presStyleCnt="6" custScaleY="132438" custLinFactNeighborX="-6303" custLinFactNeighborY="15336">
        <dgm:presLayoutVars>
          <dgm:chMax val="1"/>
          <dgm:chPref val="1"/>
        </dgm:presLayoutVars>
      </dgm:prSet>
      <dgm:spPr/>
    </dgm:pt>
  </dgm:ptLst>
  <dgm:cxnLst>
    <dgm:cxn modelId="{DC40950A-3C72-4AF5-A6FB-F836E711FA9E}" type="presOf" srcId="{3686FCFA-BD1D-4E11-BD44-F3B58F7F232D}" destId="{179E49BC-8EC5-4CC8-AE36-4D5C87B514E2}" srcOrd="0" destOrd="0" presId="urn:microsoft.com/office/officeart/2018/5/layout/IconCircleLabelList"/>
    <dgm:cxn modelId="{5204D70A-0FAF-418A-808F-0A95028EB960}" type="presOf" srcId="{E486D7F0-4956-466A-A1A5-F39155301AC0}" destId="{0597FDA2-0F03-48C0-9ADB-48821C9F95FC}" srcOrd="0" destOrd="0" presId="urn:microsoft.com/office/officeart/2018/5/layout/IconCircleLabelList"/>
    <dgm:cxn modelId="{2A38E42E-CCDE-4A84-8BB0-227FB05494E5}" srcId="{3686FCFA-BD1D-4E11-BD44-F3B58F7F232D}" destId="{CC4F5F5F-A44F-41A5-BC27-66478776EDB4}" srcOrd="0" destOrd="0" parTransId="{DAE9E85A-8981-48DF-BAE4-47F2F2C7B227}" sibTransId="{CB72E7DB-52BB-4868-93C6-AB3C4B6A5653}"/>
    <dgm:cxn modelId="{7D266D5C-BE14-4B32-A2EF-2F30BB2F9E14}" srcId="{3686FCFA-BD1D-4E11-BD44-F3B58F7F232D}" destId="{E486D7F0-4956-466A-A1A5-F39155301AC0}" srcOrd="3" destOrd="0" parTransId="{3EB746F1-E775-44A3-98CF-7A7479CA4A66}" sibTransId="{90AAA467-ED99-4532-BE1C-430B6767A7B3}"/>
    <dgm:cxn modelId="{30D6EC60-3731-4769-99CA-888C859E4E09}" type="presOf" srcId="{550AB4FD-D5BF-482B-B561-0B58EB7FD657}" destId="{D86ACD2F-124B-4425-95A0-0CC9E7333843}" srcOrd="0" destOrd="0" presId="urn:microsoft.com/office/officeart/2018/5/layout/IconCircleLabelList"/>
    <dgm:cxn modelId="{76F5FD64-A859-450E-BCC2-73ACC99B8415}" srcId="{3686FCFA-BD1D-4E11-BD44-F3B58F7F232D}" destId="{A9801CCE-C662-417D-A3A9-350993DF4FBD}" srcOrd="4" destOrd="0" parTransId="{CA6F8EC7-E311-4190-AF1C-61C8F46448C6}" sibTransId="{B77A18A0-6B22-463F-9196-1FDD4D6642B6}"/>
    <dgm:cxn modelId="{1811A97A-B68E-41FD-AF0C-9E8570EDA317}" srcId="{3686FCFA-BD1D-4E11-BD44-F3B58F7F232D}" destId="{D45AFCDF-1897-484C-AFA3-68BD36C6656A}" srcOrd="1" destOrd="0" parTransId="{28B40006-EB53-4362-AACB-C89B1F985BFF}" sibTransId="{427E60CA-902D-4545-9748-6428304E20FC}"/>
    <dgm:cxn modelId="{CCCE927E-FB28-492C-AEBB-B410E7FE4C0A}" type="presOf" srcId="{A9801CCE-C662-417D-A3A9-350993DF4FBD}" destId="{E51ACA2E-0125-44C5-8717-8C61A43D3415}" srcOrd="0" destOrd="0" presId="urn:microsoft.com/office/officeart/2018/5/layout/IconCircleLabelList"/>
    <dgm:cxn modelId="{0D882290-2CB8-48F8-8330-B77620C2C72D}" type="presOf" srcId="{D45AFCDF-1897-484C-AFA3-68BD36C6656A}" destId="{C9A127DF-14A0-424A-AF5D-821259A7E286}" srcOrd="0" destOrd="0" presId="urn:microsoft.com/office/officeart/2018/5/layout/IconCircleLabelList"/>
    <dgm:cxn modelId="{A4FB8493-0F0F-486F-A1DB-A7C771FF628C}" type="presOf" srcId="{F37FB7F7-A17B-4704-BD98-D758EAFA2070}" destId="{BC0F9779-13FC-4F42-B6B4-CDD940456C7F}" srcOrd="0" destOrd="0" presId="urn:microsoft.com/office/officeart/2018/5/layout/IconCircleLabelList"/>
    <dgm:cxn modelId="{A809DCB7-FCD5-4BA7-9370-F6B276B84F54}" srcId="{3686FCFA-BD1D-4E11-BD44-F3B58F7F232D}" destId="{F37FB7F7-A17B-4704-BD98-D758EAFA2070}" srcOrd="5" destOrd="0" parTransId="{2FFFC6F5-25C5-4CFE-86E1-CD155CA1F0D2}" sibTransId="{75098E09-EBAA-4662-A085-4EE21E92A833}"/>
    <dgm:cxn modelId="{AA1FA4C4-7084-49B3-B196-5438AAA1D9F6}" srcId="{3686FCFA-BD1D-4E11-BD44-F3B58F7F232D}" destId="{550AB4FD-D5BF-482B-B561-0B58EB7FD657}" srcOrd="2" destOrd="0" parTransId="{0A6BEBBE-74B8-40EB-833A-3DB6099CEB3C}" sibTransId="{93ABA427-4401-4860-96AD-91E21AAF6FAF}"/>
    <dgm:cxn modelId="{3973A5EB-C5F8-4E23-AED1-5D64809D16CD}" type="presOf" srcId="{CC4F5F5F-A44F-41A5-BC27-66478776EDB4}" destId="{59DD9DFF-4DA4-4F34-80D3-62B01DDEFE42}" srcOrd="0" destOrd="0" presId="urn:microsoft.com/office/officeart/2018/5/layout/IconCircleLabelList"/>
    <dgm:cxn modelId="{F7748E89-9DDA-43E3-BA03-CF447848082B}" type="presParOf" srcId="{179E49BC-8EC5-4CC8-AE36-4D5C87B514E2}" destId="{F79E03F0-E583-4816-A12B-F884B11305C2}" srcOrd="0" destOrd="0" presId="urn:microsoft.com/office/officeart/2018/5/layout/IconCircleLabelList"/>
    <dgm:cxn modelId="{086CF8F8-17DC-4F53-9369-144884A02178}" type="presParOf" srcId="{F79E03F0-E583-4816-A12B-F884B11305C2}" destId="{24EAFD44-9E50-4872-9607-24469F9B18E4}" srcOrd="0" destOrd="0" presId="urn:microsoft.com/office/officeart/2018/5/layout/IconCircleLabelList"/>
    <dgm:cxn modelId="{21ABB555-861E-4B78-B5EC-3B3B91022D81}" type="presParOf" srcId="{F79E03F0-E583-4816-A12B-F884B11305C2}" destId="{63785CA2-873D-4BAA-B539-CB7834432CCE}" srcOrd="1" destOrd="0" presId="urn:microsoft.com/office/officeart/2018/5/layout/IconCircleLabelList"/>
    <dgm:cxn modelId="{04FB1DA2-4DC2-4D93-A62A-06E306CED7B7}" type="presParOf" srcId="{F79E03F0-E583-4816-A12B-F884B11305C2}" destId="{CAA13808-6E15-48A8-8BE9-4E62F0DD691F}" srcOrd="2" destOrd="0" presId="urn:microsoft.com/office/officeart/2018/5/layout/IconCircleLabelList"/>
    <dgm:cxn modelId="{B022655F-2036-42D6-8A3A-7D8388961F13}" type="presParOf" srcId="{F79E03F0-E583-4816-A12B-F884B11305C2}" destId="{59DD9DFF-4DA4-4F34-80D3-62B01DDEFE42}" srcOrd="3" destOrd="0" presId="urn:microsoft.com/office/officeart/2018/5/layout/IconCircleLabelList"/>
    <dgm:cxn modelId="{E1E28318-BBE6-489C-B1AB-20BA62C1B8B5}" type="presParOf" srcId="{179E49BC-8EC5-4CC8-AE36-4D5C87B514E2}" destId="{8C2C04FB-1B71-42EB-807B-E85DDFF016A7}" srcOrd="1" destOrd="0" presId="urn:microsoft.com/office/officeart/2018/5/layout/IconCircleLabelList"/>
    <dgm:cxn modelId="{07608E13-A7ED-443F-9737-C36DF6D9FBCA}" type="presParOf" srcId="{179E49BC-8EC5-4CC8-AE36-4D5C87B514E2}" destId="{79822EA5-0300-4F30-AD01-CCA0846B5347}" srcOrd="2" destOrd="0" presId="urn:microsoft.com/office/officeart/2018/5/layout/IconCircleLabelList"/>
    <dgm:cxn modelId="{8E517712-6785-49FF-94C1-B40989238060}" type="presParOf" srcId="{79822EA5-0300-4F30-AD01-CCA0846B5347}" destId="{0FEC4682-0BEC-455A-A57B-AAAF1F5BE313}" srcOrd="0" destOrd="0" presId="urn:microsoft.com/office/officeart/2018/5/layout/IconCircleLabelList"/>
    <dgm:cxn modelId="{88E0C24E-E7E4-4C10-90E1-1EF485B13322}" type="presParOf" srcId="{79822EA5-0300-4F30-AD01-CCA0846B5347}" destId="{0D4F232B-AB31-4D5F-A327-26018515E5D7}" srcOrd="1" destOrd="0" presId="urn:microsoft.com/office/officeart/2018/5/layout/IconCircleLabelList"/>
    <dgm:cxn modelId="{419859E0-C681-423A-A353-91B258027FF2}" type="presParOf" srcId="{79822EA5-0300-4F30-AD01-CCA0846B5347}" destId="{DF251A74-1A8A-4652-B985-D0CCCC90EC24}" srcOrd="2" destOrd="0" presId="urn:microsoft.com/office/officeart/2018/5/layout/IconCircleLabelList"/>
    <dgm:cxn modelId="{64E66312-EC8A-43E5-9CB2-65D550F702EA}" type="presParOf" srcId="{79822EA5-0300-4F30-AD01-CCA0846B5347}" destId="{C9A127DF-14A0-424A-AF5D-821259A7E286}" srcOrd="3" destOrd="0" presId="urn:microsoft.com/office/officeart/2018/5/layout/IconCircleLabelList"/>
    <dgm:cxn modelId="{13531D28-CA31-4D31-B4E4-D21D9B8F5C3E}" type="presParOf" srcId="{179E49BC-8EC5-4CC8-AE36-4D5C87B514E2}" destId="{2DD17D34-B6AE-4568-8D6C-5EB2773EB70F}" srcOrd="3" destOrd="0" presId="urn:microsoft.com/office/officeart/2018/5/layout/IconCircleLabelList"/>
    <dgm:cxn modelId="{349A3C02-1B0B-405D-9F18-F5B139931597}" type="presParOf" srcId="{179E49BC-8EC5-4CC8-AE36-4D5C87B514E2}" destId="{9D46FF2F-BCD6-4821-9874-E4F4F10AC85C}" srcOrd="4" destOrd="0" presId="urn:microsoft.com/office/officeart/2018/5/layout/IconCircleLabelList"/>
    <dgm:cxn modelId="{662D4F88-8305-4143-A0EE-758BC5EE1157}" type="presParOf" srcId="{9D46FF2F-BCD6-4821-9874-E4F4F10AC85C}" destId="{0E25B28F-72DF-402C-9878-8201089FF1A7}" srcOrd="0" destOrd="0" presId="urn:microsoft.com/office/officeart/2018/5/layout/IconCircleLabelList"/>
    <dgm:cxn modelId="{981A93A9-9A74-40DD-867F-39AC1C6EF876}" type="presParOf" srcId="{9D46FF2F-BCD6-4821-9874-E4F4F10AC85C}" destId="{941B32B7-5E81-479E-B48B-71F1BC44B4B3}" srcOrd="1" destOrd="0" presId="urn:microsoft.com/office/officeart/2018/5/layout/IconCircleLabelList"/>
    <dgm:cxn modelId="{7DDBF70C-22D7-4B41-9B16-E3013207BF2D}" type="presParOf" srcId="{9D46FF2F-BCD6-4821-9874-E4F4F10AC85C}" destId="{9AA92E14-945D-44C4-8AC7-FBF6D613BA61}" srcOrd="2" destOrd="0" presId="urn:microsoft.com/office/officeart/2018/5/layout/IconCircleLabelList"/>
    <dgm:cxn modelId="{CACF8EFC-B89A-4EB1-AD37-129B84F26C0F}" type="presParOf" srcId="{9D46FF2F-BCD6-4821-9874-E4F4F10AC85C}" destId="{D86ACD2F-124B-4425-95A0-0CC9E7333843}" srcOrd="3" destOrd="0" presId="urn:microsoft.com/office/officeart/2018/5/layout/IconCircleLabelList"/>
    <dgm:cxn modelId="{BD9E66D1-8B2C-4D6A-AA4E-318C7D96141F}" type="presParOf" srcId="{179E49BC-8EC5-4CC8-AE36-4D5C87B514E2}" destId="{8782FFB5-363F-4284-AD51-25D51473EF69}" srcOrd="5" destOrd="0" presId="urn:microsoft.com/office/officeart/2018/5/layout/IconCircleLabelList"/>
    <dgm:cxn modelId="{94E71519-3E63-45D0-94C8-5CC355242169}" type="presParOf" srcId="{179E49BC-8EC5-4CC8-AE36-4D5C87B514E2}" destId="{87D1019E-352E-4B4F-9527-8A0D1DDEBC87}" srcOrd="6" destOrd="0" presId="urn:microsoft.com/office/officeart/2018/5/layout/IconCircleLabelList"/>
    <dgm:cxn modelId="{B3C3A59E-DFE6-4464-9292-E8AD466E74CF}" type="presParOf" srcId="{87D1019E-352E-4B4F-9527-8A0D1DDEBC87}" destId="{1E599E1D-638F-48FD-9ABD-5582A5213156}" srcOrd="0" destOrd="0" presId="urn:microsoft.com/office/officeart/2018/5/layout/IconCircleLabelList"/>
    <dgm:cxn modelId="{8D4FD7F5-DD92-4B13-90A8-45D97D209658}" type="presParOf" srcId="{87D1019E-352E-4B4F-9527-8A0D1DDEBC87}" destId="{BAE25160-C99C-457A-8992-DC4A566B7FF0}" srcOrd="1" destOrd="0" presId="urn:microsoft.com/office/officeart/2018/5/layout/IconCircleLabelList"/>
    <dgm:cxn modelId="{B92D6392-5879-4EF2-BADB-6A6402A15B39}" type="presParOf" srcId="{87D1019E-352E-4B4F-9527-8A0D1DDEBC87}" destId="{A5295267-AC25-4A21-8A4F-A09134DB6FE8}" srcOrd="2" destOrd="0" presId="urn:microsoft.com/office/officeart/2018/5/layout/IconCircleLabelList"/>
    <dgm:cxn modelId="{5186371D-2D3A-4DE6-BAB1-C25ED7C403DE}" type="presParOf" srcId="{87D1019E-352E-4B4F-9527-8A0D1DDEBC87}" destId="{0597FDA2-0F03-48C0-9ADB-48821C9F95FC}" srcOrd="3" destOrd="0" presId="urn:microsoft.com/office/officeart/2018/5/layout/IconCircleLabelList"/>
    <dgm:cxn modelId="{D2D6958E-6EA4-4032-BB94-9030E39306AF}" type="presParOf" srcId="{179E49BC-8EC5-4CC8-AE36-4D5C87B514E2}" destId="{178C1059-6152-4EE2-9599-19A6AE71375E}" srcOrd="7" destOrd="0" presId="urn:microsoft.com/office/officeart/2018/5/layout/IconCircleLabelList"/>
    <dgm:cxn modelId="{EF041C16-47B5-4329-AEF9-B50CC03925D3}" type="presParOf" srcId="{179E49BC-8EC5-4CC8-AE36-4D5C87B514E2}" destId="{55878F0D-E943-4ADF-8B68-2659B6D39F67}" srcOrd="8" destOrd="0" presId="urn:microsoft.com/office/officeart/2018/5/layout/IconCircleLabelList"/>
    <dgm:cxn modelId="{F4CF58BC-7916-4197-9BA9-A2F72E121B2D}" type="presParOf" srcId="{55878F0D-E943-4ADF-8B68-2659B6D39F67}" destId="{29CB544F-DBA3-4C78-B90C-60594B9BB420}" srcOrd="0" destOrd="0" presId="urn:microsoft.com/office/officeart/2018/5/layout/IconCircleLabelList"/>
    <dgm:cxn modelId="{521FB646-2D24-46AA-A454-22140E340616}" type="presParOf" srcId="{55878F0D-E943-4ADF-8B68-2659B6D39F67}" destId="{3B84B113-6451-48C9-9080-572B8D39A0F6}" srcOrd="1" destOrd="0" presId="urn:microsoft.com/office/officeart/2018/5/layout/IconCircleLabelList"/>
    <dgm:cxn modelId="{BCDC17C4-F1A9-4D55-B3AC-7DC80A31B689}" type="presParOf" srcId="{55878F0D-E943-4ADF-8B68-2659B6D39F67}" destId="{704B7B1B-89FB-4C53-9756-708B362E1DE2}" srcOrd="2" destOrd="0" presId="urn:microsoft.com/office/officeart/2018/5/layout/IconCircleLabelList"/>
    <dgm:cxn modelId="{C906BE62-92DE-4498-8DAE-1F96239961E1}" type="presParOf" srcId="{55878F0D-E943-4ADF-8B68-2659B6D39F67}" destId="{E51ACA2E-0125-44C5-8717-8C61A43D3415}" srcOrd="3" destOrd="0" presId="urn:microsoft.com/office/officeart/2018/5/layout/IconCircleLabelList"/>
    <dgm:cxn modelId="{15F161E0-2E1C-4DD8-9CFB-7F01852B1076}" type="presParOf" srcId="{179E49BC-8EC5-4CC8-AE36-4D5C87B514E2}" destId="{84AA8F9E-7608-48D0-8D76-18F573CE2FD2}" srcOrd="9" destOrd="0" presId="urn:microsoft.com/office/officeart/2018/5/layout/IconCircleLabelList"/>
    <dgm:cxn modelId="{3FF3637C-9D42-4573-AFF0-604A4EB220AF}" type="presParOf" srcId="{179E49BC-8EC5-4CC8-AE36-4D5C87B514E2}" destId="{498A591D-E3B5-4ADA-9461-2EE727A3C998}" srcOrd="10" destOrd="0" presId="urn:microsoft.com/office/officeart/2018/5/layout/IconCircleLabelList"/>
    <dgm:cxn modelId="{83F9F539-9FE6-4B82-B631-F1DC27E3328C}" type="presParOf" srcId="{498A591D-E3B5-4ADA-9461-2EE727A3C998}" destId="{1DE00BD6-4D5B-47F8-A111-5FF6B96780C2}" srcOrd="0" destOrd="0" presId="urn:microsoft.com/office/officeart/2018/5/layout/IconCircleLabelList"/>
    <dgm:cxn modelId="{B704F41C-7900-4355-8203-6D3527D5792A}" type="presParOf" srcId="{498A591D-E3B5-4ADA-9461-2EE727A3C998}" destId="{9924D6C2-FE60-4408-8DF8-F68156E0C46C}" srcOrd="1" destOrd="0" presId="urn:microsoft.com/office/officeart/2018/5/layout/IconCircleLabelList"/>
    <dgm:cxn modelId="{997B05CF-5D04-40C5-A450-48C1579A4421}" type="presParOf" srcId="{498A591D-E3B5-4ADA-9461-2EE727A3C998}" destId="{3F4AE8CB-24AB-4A36-8F5D-719784835A2A}" srcOrd="2" destOrd="0" presId="urn:microsoft.com/office/officeart/2018/5/layout/IconCircleLabelList"/>
    <dgm:cxn modelId="{B4B5F915-E286-43FE-BAE8-D8B692F2DF8C}" type="presParOf" srcId="{498A591D-E3B5-4ADA-9461-2EE727A3C998}" destId="{BC0F9779-13FC-4F42-B6B4-CDD940456C7F}" srcOrd="3" destOrd="0" presId="urn:microsoft.com/office/officeart/2018/5/layout/IconCircleLabelList"/>
  </dgm:cxnLst>
  <dgm:bg>
    <a:effectLst>
      <a:glow rad="127000">
        <a:schemeClr val="tx2"/>
      </a:glo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1154678-602F-4A43-8B73-2AA90ECD88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FBB4612-856F-40A1-A997-A69CA42C9BBF}">
      <dgm:prSet/>
      <dgm:spPr/>
      <dgm:t>
        <a:bodyPr/>
        <a:lstStyle/>
        <a:p>
          <a:r>
            <a:rPr lang="en-US" b="1" dirty="0"/>
            <a:t>Decreased burnout &amp; turnover</a:t>
          </a:r>
          <a:endParaRPr lang="en-US" dirty="0"/>
        </a:p>
      </dgm:t>
    </dgm:pt>
    <dgm:pt modelId="{2374B105-EBF1-4348-BC5D-3EB16A273F1F}" type="parTrans" cxnId="{D76E60EC-10A5-467A-AF6F-DA9A894739B7}">
      <dgm:prSet/>
      <dgm:spPr/>
      <dgm:t>
        <a:bodyPr/>
        <a:lstStyle/>
        <a:p>
          <a:endParaRPr lang="en-US"/>
        </a:p>
      </dgm:t>
    </dgm:pt>
    <dgm:pt modelId="{B79BC259-0522-4419-A506-570410F9EBEC}" type="sibTrans" cxnId="{D76E60EC-10A5-467A-AF6F-DA9A894739B7}">
      <dgm:prSet/>
      <dgm:spPr/>
      <dgm:t>
        <a:bodyPr/>
        <a:lstStyle/>
        <a:p>
          <a:endParaRPr lang="en-US"/>
        </a:p>
      </dgm:t>
    </dgm:pt>
    <dgm:pt modelId="{45860899-0271-416C-8B8B-5F76ABF488B6}">
      <dgm:prSet/>
      <dgm:spPr/>
      <dgm:t>
        <a:bodyPr/>
        <a:lstStyle/>
        <a:p>
          <a:pPr algn="ctr"/>
          <a:r>
            <a:rPr lang="en-US" b="1" dirty="0"/>
            <a:t>Increased Motivation</a:t>
          </a:r>
          <a:endParaRPr lang="en-US" dirty="0"/>
        </a:p>
      </dgm:t>
    </dgm:pt>
    <dgm:pt modelId="{59720E0C-77C3-48C2-96C2-23D5524C248D}" type="parTrans" cxnId="{4C4B49AF-F266-4BEA-A85C-C9F13EBD78DD}">
      <dgm:prSet/>
      <dgm:spPr/>
      <dgm:t>
        <a:bodyPr/>
        <a:lstStyle/>
        <a:p>
          <a:endParaRPr lang="en-US"/>
        </a:p>
      </dgm:t>
    </dgm:pt>
    <dgm:pt modelId="{EE7E3EEB-D7B3-4F99-B342-98E4A3835007}" type="sibTrans" cxnId="{4C4B49AF-F266-4BEA-A85C-C9F13EBD78DD}">
      <dgm:prSet/>
      <dgm:spPr/>
      <dgm:t>
        <a:bodyPr/>
        <a:lstStyle/>
        <a:p>
          <a:endParaRPr lang="en-US"/>
        </a:p>
      </dgm:t>
    </dgm:pt>
    <dgm:pt modelId="{B22A92B6-C3A6-4596-9EB8-5F338D3BF99D}">
      <dgm:prSet/>
      <dgm:spPr/>
      <dgm:t>
        <a:bodyPr/>
        <a:lstStyle/>
        <a:p>
          <a:pPr algn="ctr"/>
          <a:r>
            <a:rPr lang="en-US" b="1" dirty="0"/>
            <a:t>Better Managed Workload</a:t>
          </a:r>
          <a:endParaRPr lang="en-US" dirty="0"/>
        </a:p>
      </dgm:t>
    </dgm:pt>
    <dgm:pt modelId="{F2A7D703-A89C-4422-B947-D064C25E1CC7}" type="parTrans" cxnId="{623C04F2-5579-464F-B407-367B14BE7949}">
      <dgm:prSet/>
      <dgm:spPr/>
      <dgm:t>
        <a:bodyPr/>
        <a:lstStyle/>
        <a:p>
          <a:endParaRPr lang="en-US"/>
        </a:p>
      </dgm:t>
    </dgm:pt>
    <dgm:pt modelId="{27D75D8B-4180-47EA-A9A2-68E81B128F5B}" type="sibTrans" cxnId="{623C04F2-5579-464F-B407-367B14BE7949}">
      <dgm:prSet/>
      <dgm:spPr/>
      <dgm:t>
        <a:bodyPr/>
        <a:lstStyle/>
        <a:p>
          <a:endParaRPr lang="en-US"/>
        </a:p>
      </dgm:t>
    </dgm:pt>
    <dgm:pt modelId="{17AF98E4-2637-4644-9125-FC01476C1B23}">
      <dgm:prSet/>
      <dgm:spPr/>
      <dgm:t>
        <a:bodyPr/>
        <a:lstStyle/>
        <a:p>
          <a:pPr algn="ctr"/>
          <a:r>
            <a:rPr lang="en-US" b="1" dirty="0"/>
            <a:t>Increased Productivity </a:t>
          </a:r>
          <a:endParaRPr lang="en-US" dirty="0"/>
        </a:p>
      </dgm:t>
    </dgm:pt>
    <dgm:pt modelId="{EAE0A332-8909-4F37-91E4-5BCED1EE8FB8}" type="parTrans" cxnId="{64DD62F0-A089-4ABB-9E51-C534FD2BFD9B}">
      <dgm:prSet/>
      <dgm:spPr/>
      <dgm:t>
        <a:bodyPr/>
        <a:lstStyle/>
        <a:p>
          <a:endParaRPr lang="en-US"/>
        </a:p>
      </dgm:t>
    </dgm:pt>
    <dgm:pt modelId="{B898E640-8AE6-47F0-90ED-0011F054E9D5}" type="sibTrans" cxnId="{64DD62F0-A089-4ABB-9E51-C534FD2BFD9B}">
      <dgm:prSet/>
      <dgm:spPr/>
      <dgm:t>
        <a:bodyPr/>
        <a:lstStyle/>
        <a:p>
          <a:endParaRPr lang="en-US"/>
        </a:p>
      </dgm:t>
    </dgm:pt>
    <dgm:pt modelId="{582F25A0-CE4E-4E96-809A-FA69BC71D2C1}">
      <dgm:prSet/>
      <dgm:spPr/>
      <dgm:t>
        <a:bodyPr/>
        <a:lstStyle/>
        <a:p>
          <a:r>
            <a:rPr lang="en-US" b="1" dirty="0"/>
            <a:t>Improved Team Performance</a:t>
          </a:r>
          <a:endParaRPr lang="en-US" dirty="0"/>
        </a:p>
      </dgm:t>
    </dgm:pt>
    <dgm:pt modelId="{4C836BB6-214A-4753-9919-60AC3B53C866}" type="parTrans" cxnId="{4BBF925F-FF27-46D4-8F4B-624CAA63E2BC}">
      <dgm:prSet/>
      <dgm:spPr/>
      <dgm:t>
        <a:bodyPr/>
        <a:lstStyle/>
        <a:p>
          <a:endParaRPr lang="en-US"/>
        </a:p>
      </dgm:t>
    </dgm:pt>
    <dgm:pt modelId="{96926FA7-F5D3-474E-BF7B-D4EA741CC270}" type="sibTrans" cxnId="{4BBF925F-FF27-46D4-8F4B-624CAA63E2BC}">
      <dgm:prSet/>
      <dgm:spPr/>
      <dgm:t>
        <a:bodyPr/>
        <a:lstStyle/>
        <a:p>
          <a:endParaRPr lang="en-US"/>
        </a:p>
      </dgm:t>
    </dgm:pt>
    <dgm:pt modelId="{DCE008AE-12B7-46DE-B33B-FCBF284948CC}" type="pres">
      <dgm:prSet presAssocID="{D1154678-602F-4A43-8B73-2AA90ECD88FE}" presName="linear" presStyleCnt="0">
        <dgm:presLayoutVars>
          <dgm:dir/>
          <dgm:animLvl val="lvl"/>
          <dgm:resizeHandles val="exact"/>
        </dgm:presLayoutVars>
      </dgm:prSet>
      <dgm:spPr/>
    </dgm:pt>
    <dgm:pt modelId="{F07CC416-C8D8-46F6-B122-19E667785BBA}" type="pres">
      <dgm:prSet presAssocID="{FFBB4612-856F-40A1-A997-A69CA42C9BBF}" presName="parentLin" presStyleCnt="0"/>
      <dgm:spPr/>
    </dgm:pt>
    <dgm:pt modelId="{735C2625-1DB5-4933-ACE1-FC1387BF2F46}" type="pres">
      <dgm:prSet presAssocID="{FFBB4612-856F-40A1-A997-A69CA42C9BBF}" presName="parentLeftMargin" presStyleLbl="node1" presStyleIdx="0" presStyleCnt="5"/>
      <dgm:spPr/>
    </dgm:pt>
    <dgm:pt modelId="{34F4B352-8CFE-4FE3-B445-5E10397E9D63}" type="pres">
      <dgm:prSet presAssocID="{FFBB4612-856F-40A1-A997-A69CA42C9BBF}" presName="parentText" presStyleLbl="node1" presStyleIdx="0" presStyleCnt="5" custScaleX="150037" custLinFactNeighborX="16259" custLinFactNeighborY="35149">
        <dgm:presLayoutVars>
          <dgm:chMax val="0"/>
          <dgm:bulletEnabled val="1"/>
        </dgm:presLayoutVars>
      </dgm:prSet>
      <dgm:spPr/>
    </dgm:pt>
    <dgm:pt modelId="{16CB6181-C066-4672-856A-B51C7CBFA5A0}" type="pres">
      <dgm:prSet presAssocID="{FFBB4612-856F-40A1-A997-A69CA42C9BBF}" presName="negativeSpace" presStyleCnt="0"/>
      <dgm:spPr/>
    </dgm:pt>
    <dgm:pt modelId="{9A32533B-F966-4B30-AC0C-0F6D0C0B6391}" type="pres">
      <dgm:prSet presAssocID="{FFBB4612-856F-40A1-A997-A69CA42C9BBF}" presName="childText" presStyleLbl="conFgAcc1" presStyleIdx="0" presStyleCnt="5">
        <dgm:presLayoutVars>
          <dgm:bulletEnabled val="1"/>
        </dgm:presLayoutVars>
      </dgm:prSet>
      <dgm:spPr/>
    </dgm:pt>
    <dgm:pt modelId="{B38A9B7C-7473-46F0-8AD2-7A04F08055E9}" type="pres">
      <dgm:prSet presAssocID="{B79BC259-0522-4419-A506-570410F9EBEC}" presName="spaceBetweenRectangles" presStyleCnt="0"/>
      <dgm:spPr/>
    </dgm:pt>
    <dgm:pt modelId="{02A3B29B-1D8B-4837-A571-5C58A8992F66}" type="pres">
      <dgm:prSet presAssocID="{45860899-0271-416C-8B8B-5F76ABF488B6}" presName="parentLin" presStyleCnt="0"/>
      <dgm:spPr/>
    </dgm:pt>
    <dgm:pt modelId="{A0232BF7-65AC-4723-BF23-03F95BAE01F2}" type="pres">
      <dgm:prSet presAssocID="{45860899-0271-416C-8B8B-5F76ABF488B6}" presName="parentLeftMargin" presStyleLbl="node1" presStyleIdx="0" presStyleCnt="5"/>
      <dgm:spPr/>
    </dgm:pt>
    <dgm:pt modelId="{4E6A2D40-F56B-4991-894B-BFE23DF72704}" type="pres">
      <dgm:prSet presAssocID="{45860899-0271-416C-8B8B-5F76ABF488B6}" presName="parentText" presStyleLbl="node1" presStyleIdx="1" presStyleCnt="5" custScaleX="132167" custLinFactNeighborX="7621" custLinFactNeighborY="30921">
        <dgm:presLayoutVars>
          <dgm:chMax val="0"/>
          <dgm:bulletEnabled val="1"/>
        </dgm:presLayoutVars>
      </dgm:prSet>
      <dgm:spPr/>
    </dgm:pt>
    <dgm:pt modelId="{3B0E8AC1-F4D0-4FFD-ACBD-5821E17BF421}" type="pres">
      <dgm:prSet presAssocID="{45860899-0271-416C-8B8B-5F76ABF488B6}" presName="negativeSpace" presStyleCnt="0"/>
      <dgm:spPr/>
    </dgm:pt>
    <dgm:pt modelId="{ACE54D62-777B-4167-BB06-680CC954ECEC}" type="pres">
      <dgm:prSet presAssocID="{45860899-0271-416C-8B8B-5F76ABF488B6}" presName="childText" presStyleLbl="conFgAcc1" presStyleIdx="1" presStyleCnt="5">
        <dgm:presLayoutVars>
          <dgm:bulletEnabled val="1"/>
        </dgm:presLayoutVars>
      </dgm:prSet>
      <dgm:spPr/>
    </dgm:pt>
    <dgm:pt modelId="{86202762-798C-4503-89DF-A287A9C9EF8C}" type="pres">
      <dgm:prSet presAssocID="{EE7E3EEB-D7B3-4F99-B342-98E4A3835007}" presName="spaceBetweenRectangles" presStyleCnt="0"/>
      <dgm:spPr/>
    </dgm:pt>
    <dgm:pt modelId="{B552E868-D33E-4685-B7AC-6114C7762DE3}" type="pres">
      <dgm:prSet presAssocID="{B22A92B6-C3A6-4596-9EB8-5F338D3BF99D}" presName="parentLin" presStyleCnt="0"/>
      <dgm:spPr/>
    </dgm:pt>
    <dgm:pt modelId="{F1B8B42A-51DB-4A6E-92A6-F1019065F60D}" type="pres">
      <dgm:prSet presAssocID="{B22A92B6-C3A6-4596-9EB8-5F338D3BF99D}" presName="parentLeftMargin" presStyleLbl="node1" presStyleIdx="1" presStyleCnt="5"/>
      <dgm:spPr/>
    </dgm:pt>
    <dgm:pt modelId="{ACFC5CF3-DBAF-4252-BA50-53A316F5B84B}" type="pres">
      <dgm:prSet presAssocID="{B22A92B6-C3A6-4596-9EB8-5F338D3BF99D}" presName="parentText" presStyleLbl="node1" presStyleIdx="2" presStyleCnt="5" custScaleX="142857" custLinFactNeighborX="26002" custLinFactNeighborY="37588">
        <dgm:presLayoutVars>
          <dgm:chMax val="0"/>
          <dgm:bulletEnabled val="1"/>
        </dgm:presLayoutVars>
      </dgm:prSet>
      <dgm:spPr/>
    </dgm:pt>
    <dgm:pt modelId="{6DA21995-3F1E-4AAE-BB92-9FE64B3F6FC9}" type="pres">
      <dgm:prSet presAssocID="{B22A92B6-C3A6-4596-9EB8-5F338D3BF99D}" presName="negativeSpace" presStyleCnt="0"/>
      <dgm:spPr/>
    </dgm:pt>
    <dgm:pt modelId="{1425C79B-5CA7-475A-8662-6A555BD5DAB6}" type="pres">
      <dgm:prSet presAssocID="{B22A92B6-C3A6-4596-9EB8-5F338D3BF99D}" presName="childText" presStyleLbl="conFgAcc1" presStyleIdx="2" presStyleCnt="5">
        <dgm:presLayoutVars>
          <dgm:bulletEnabled val="1"/>
        </dgm:presLayoutVars>
      </dgm:prSet>
      <dgm:spPr/>
    </dgm:pt>
    <dgm:pt modelId="{125CE4E7-6426-47C8-8DF7-A08A03BA057C}" type="pres">
      <dgm:prSet presAssocID="{27D75D8B-4180-47EA-A9A2-68E81B128F5B}" presName="spaceBetweenRectangles" presStyleCnt="0"/>
      <dgm:spPr/>
    </dgm:pt>
    <dgm:pt modelId="{A62D4D13-67F5-4EE1-B371-0B9756091C76}" type="pres">
      <dgm:prSet presAssocID="{17AF98E4-2637-4644-9125-FC01476C1B23}" presName="parentLin" presStyleCnt="0"/>
      <dgm:spPr/>
    </dgm:pt>
    <dgm:pt modelId="{D5A84ED5-B126-4B13-BE88-F0475AB87EC2}" type="pres">
      <dgm:prSet presAssocID="{17AF98E4-2637-4644-9125-FC01476C1B23}" presName="parentLeftMargin" presStyleLbl="node1" presStyleIdx="2" presStyleCnt="5"/>
      <dgm:spPr/>
    </dgm:pt>
    <dgm:pt modelId="{7D35BF65-5E75-4B19-B309-3D5A3A6B4F3C}" type="pres">
      <dgm:prSet presAssocID="{17AF98E4-2637-4644-9125-FC01476C1B23}" presName="parentText" presStyleLbl="node1" presStyleIdx="3" presStyleCnt="5" custScaleX="142857" custLinFactNeighborX="26002" custLinFactNeighborY="40363">
        <dgm:presLayoutVars>
          <dgm:chMax val="0"/>
          <dgm:bulletEnabled val="1"/>
        </dgm:presLayoutVars>
      </dgm:prSet>
      <dgm:spPr/>
    </dgm:pt>
    <dgm:pt modelId="{5441DBEC-9976-4921-AE47-7ED345811443}" type="pres">
      <dgm:prSet presAssocID="{17AF98E4-2637-4644-9125-FC01476C1B23}" presName="negativeSpace" presStyleCnt="0"/>
      <dgm:spPr/>
    </dgm:pt>
    <dgm:pt modelId="{DF5910A8-8D83-4F3C-A3A8-47DC69033721}" type="pres">
      <dgm:prSet presAssocID="{17AF98E4-2637-4644-9125-FC01476C1B23}" presName="childText" presStyleLbl="conFgAcc1" presStyleIdx="3" presStyleCnt="5">
        <dgm:presLayoutVars>
          <dgm:bulletEnabled val="1"/>
        </dgm:presLayoutVars>
      </dgm:prSet>
      <dgm:spPr/>
    </dgm:pt>
    <dgm:pt modelId="{79CD58EE-7600-4C6A-9E12-FDCC6B64BD47}" type="pres">
      <dgm:prSet presAssocID="{B898E640-8AE6-47F0-90ED-0011F054E9D5}" presName="spaceBetweenRectangles" presStyleCnt="0"/>
      <dgm:spPr/>
    </dgm:pt>
    <dgm:pt modelId="{CDBACBE4-3023-4694-96C1-9BCEAF495347}" type="pres">
      <dgm:prSet presAssocID="{582F25A0-CE4E-4E96-809A-FA69BC71D2C1}" presName="parentLin" presStyleCnt="0"/>
      <dgm:spPr/>
    </dgm:pt>
    <dgm:pt modelId="{CE114B8C-EAED-4478-A05D-A13FAAF75D6F}" type="pres">
      <dgm:prSet presAssocID="{582F25A0-CE4E-4E96-809A-FA69BC71D2C1}" presName="parentLeftMargin" presStyleLbl="node1" presStyleIdx="3" presStyleCnt="5"/>
      <dgm:spPr/>
    </dgm:pt>
    <dgm:pt modelId="{8FDC7D2C-3210-4376-B8B9-5A9145775D26}" type="pres">
      <dgm:prSet presAssocID="{582F25A0-CE4E-4E96-809A-FA69BC71D2C1}" presName="parentText" presStyleLbl="node1" presStyleIdx="4" presStyleCnt="5" custScaleX="142857" custLinFactNeighborX="22069" custLinFactNeighborY="43279">
        <dgm:presLayoutVars>
          <dgm:chMax val="0"/>
          <dgm:bulletEnabled val="1"/>
        </dgm:presLayoutVars>
      </dgm:prSet>
      <dgm:spPr/>
    </dgm:pt>
    <dgm:pt modelId="{6B9C2917-16E4-46B2-BFAE-0133C4C1013D}" type="pres">
      <dgm:prSet presAssocID="{582F25A0-CE4E-4E96-809A-FA69BC71D2C1}" presName="negativeSpace" presStyleCnt="0"/>
      <dgm:spPr/>
    </dgm:pt>
    <dgm:pt modelId="{658E07D5-FDFE-4B80-9379-37AF06FA7C7C}" type="pres">
      <dgm:prSet presAssocID="{582F25A0-CE4E-4E96-809A-FA69BC71D2C1}" presName="childText" presStyleLbl="conFgAcc1" presStyleIdx="4" presStyleCnt="5">
        <dgm:presLayoutVars>
          <dgm:bulletEnabled val="1"/>
        </dgm:presLayoutVars>
      </dgm:prSet>
      <dgm:spPr/>
    </dgm:pt>
  </dgm:ptLst>
  <dgm:cxnLst>
    <dgm:cxn modelId="{C57CD00B-E9D3-4ED0-83BD-04A900D86608}" type="presOf" srcId="{45860899-0271-416C-8B8B-5F76ABF488B6}" destId="{A0232BF7-65AC-4723-BF23-03F95BAE01F2}" srcOrd="0" destOrd="0" presId="urn:microsoft.com/office/officeart/2005/8/layout/list1"/>
    <dgm:cxn modelId="{5ED03F2B-05EA-44C8-825F-8966D687B5BC}" type="presOf" srcId="{B22A92B6-C3A6-4596-9EB8-5F338D3BF99D}" destId="{F1B8B42A-51DB-4A6E-92A6-F1019065F60D}" srcOrd="0" destOrd="0" presId="urn:microsoft.com/office/officeart/2005/8/layout/list1"/>
    <dgm:cxn modelId="{6DE9CB2C-6C8F-48C7-9B2F-F73BB07B7458}" type="presOf" srcId="{FFBB4612-856F-40A1-A997-A69CA42C9BBF}" destId="{735C2625-1DB5-4933-ACE1-FC1387BF2F46}" srcOrd="0" destOrd="0" presId="urn:microsoft.com/office/officeart/2005/8/layout/list1"/>
    <dgm:cxn modelId="{5023A03C-8624-4AF8-ACD3-F83A7D47BFE0}" type="presOf" srcId="{45860899-0271-416C-8B8B-5F76ABF488B6}" destId="{4E6A2D40-F56B-4991-894B-BFE23DF72704}" srcOrd="1" destOrd="0" presId="urn:microsoft.com/office/officeart/2005/8/layout/list1"/>
    <dgm:cxn modelId="{F94C503D-D4D3-424D-82C5-F25223311278}" type="presOf" srcId="{17AF98E4-2637-4644-9125-FC01476C1B23}" destId="{7D35BF65-5E75-4B19-B309-3D5A3A6B4F3C}" srcOrd="1" destOrd="0" presId="urn:microsoft.com/office/officeart/2005/8/layout/list1"/>
    <dgm:cxn modelId="{4BBF925F-FF27-46D4-8F4B-624CAA63E2BC}" srcId="{D1154678-602F-4A43-8B73-2AA90ECD88FE}" destId="{582F25A0-CE4E-4E96-809A-FA69BC71D2C1}" srcOrd="4" destOrd="0" parTransId="{4C836BB6-214A-4753-9919-60AC3B53C866}" sibTransId="{96926FA7-F5D3-474E-BF7B-D4EA741CC270}"/>
    <dgm:cxn modelId="{21EFE054-935F-436E-BECA-E284E7327EBC}" type="presOf" srcId="{582F25A0-CE4E-4E96-809A-FA69BC71D2C1}" destId="{CE114B8C-EAED-4478-A05D-A13FAAF75D6F}" srcOrd="0" destOrd="0" presId="urn:microsoft.com/office/officeart/2005/8/layout/list1"/>
    <dgm:cxn modelId="{03502A55-F74E-40CD-A9BA-45C9DAE0A6DC}" type="presOf" srcId="{17AF98E4-2637-4644-9125-FC01476C1B23}" destId="{D5A84ED5-B126-4B13-BE88-F0475AB87EC2}" srcOrd="0" destOrd="0" presId="urn:microsoft.com/office/officeart/2005/8/layout/list1"/>
    <dgm:cxn modelId="{D2082E55-6466-4E1D-AD88-C0C59D441121}" type="presOf" srcId="{B22A92B6-C3A6-4596-9EB8-5F338D3BF99D}" destId="{ACFC5CF3-DBAF-4252-BA50-53A316F5B84B}" srcOrd="1" destOrd="0" presId="urn:microsoft.com/office/officeart/2005/8/layout/list1"/>
    <dgm:cxn modelId="{4C4B49AF-F266-4BEA-A85C-C9F13EBD78DD}" srcId="{D1154678-602F-4A43-8B73-2AA90ECD88FE}" destId="{45860899-0271-416C-8B8B-5F76ABF488B6}" srcOrd="1" destOrd="0" parTransId="{59720E0C-77C3-48C2-96C2-23D5524C248D}" sibTransId="{EE7E3EEB-D7B3-4F99-B342-98E4A3835007}"/>
    <dgm:cxn modelId="{076199BF-A75E-4BBA-9613-F20963020A21}" type="presOf" srcId="{D1154678-602F-4A43-8B73-2AA90ECD88FE}" destId="{DCE008AE-12B7-46DE-B33B-FCBF284948CC}" srcOrd="0" destOrd="0" presId="urn:microsoft.com/office/officeart/2005/8/layout/list1"/>
    <dgm:cxn modelId="{365A4EDD-BF84-4AFE-AE8E-A38E4AA52DCE}" type="presOf" srcId="{582F25A0-CE4E-4E96-809A-FA69BC71D2C1}" destId="{8FDC7D2C-3210-4376-B8B9-5A9145775D26}" srcOrd="1" destOrd="0" presId="urn:microsoft.com/office/officeart/2005/8/layout/list1"/>
    <dgm:cxn modelId="{D76E60EC-10A5-467A-AF6F-DA9A894739B7}" srcId="{D1154678-602F-4A43-8B73-2AA90ECD88FE}" destId="{FFBB4612-856F-40A1-A997-A69CA42C9BBF}" srcOrd="0" destOrd="0" parTransId="{2374B105-EBF1-4348-BC5D-3EB16A273F1F}" sibTransId="{B79BC259-0522-4419-A506-570410F9EBEC}"/>
    <dgm:cxn modelId="{64DD62F0-A089-4ABB-9E51-C534FD2BFD9B}" srcId="{D1154678-602F-4A43-8B73-2AA90ECD88FE}" destId="{17AF98E4-2637-4644-9125-FC01476C1B23}" srcOrd="3" destOrd="0" parTransId="{EAE0A332-8909-4F37-91E4-5BCED1EE8FB8}" sibTransId="{B898E640-8AE6-47F0-90ED-0011F054E9D5}"/>
    <dgm:cxn modelId="{13E580F0-AA4D-4C38-BB4D-C4A90EEAAD67}" type="presOf" srcId="{FFBB4612-856F-40A1-A997-A69CA42C9BBF}" destId="{34F4B352-8CFE-4FE3-B445-5E10397E9D63}" srcOrd="1" destOrd="0" presId="urn:microsoft.com/office/officeart/2005/8/layout/list1"/>
    <dgm:cxn modelId="{623C04F2-5579-464F-B407-367B14BE7949}" srcId="{D1154678-602F-4A43-8B73-2AA90ECD88FE}" destId="{B22A92B6-C3A6-4596-9EB8-5F338D3BF99D}" srcOrd="2" destOrd="0" parTransId="{F2A7D703-A89C-4422-B947-D064C25E1CC7}" sibTransId="{27D75D8B-4180-47EA-A9A2-68E81B128F5B}"/>
    <dgm:cxn modelId="{0A052753-64FA-4C3D-8096-889DB1842C6E}" type="presParOf" srcId="{DCE008AE-12B7-46DE-B33B-FCBF284948CC}" destId="{F07CC416-C8D8-46F6-B122-19E667785BBA}" srcOrd="0" destOrd="0" presId="urn:microsoft.com/office/officeart/2005/8/layout/list1"/>
    <dgm:cxn modelId="{04257155-463B-4436-8011-B80E668F2289}" type="presParOf" srcId="{F07CC416-C8D8-46F6-B122-19E667785BBA}" destId="{735C2625-1DB5-4933-ACE1-FC1387BF2F46}" srcOrd="0" destOrd="0" presId="urn:microsoft.com/office/officeart/2005/8/layout/list1"/>
    <dgm:cxn modelId="{CCFB4833-EC45-4BE0-8BE6-A860B379D112}" type="presParOf" srcId="{F07CC416-C8D8-46F6-B122-19E667785BBA}" destId="{34F4B352-8CFE-4FE3-B445-5E10397E9D63}" srcOrd="1" destOrd="0" presId="urn:microsoft.com/office/officeart/2005/8/layout/list1"/>
    <dgm:cxn modelId="{365E6B31-8C69-4A55-A24F-6FD00346FCEF}" type="presParOf" srcId="{DCE008AE-12B7-46DE-B33B-FCBF284948CC}" destId="{16CB6181-C066-4672-856A-B51C7CBFA5A0}" srcOrd="1" destOrd="0" presId="urn:microsoft.com/office/officeart/2005/8/layout/list1"/>
    <dgm:cxn modelId="{41213EE5-32C0-4BFF-BD6B-96DBC5122492}" type="presParOf" srcId="{DCE008AE-12B7-46DE-B33B-FCBF284948CC}" destId="{9A32533B-F966-4B30-AC0C-0F6D0C0B6391}" srcOrd="2" destOrd="0" presId="urn:microsoft.com/office/officeart/2005/8/layout/list1"/>
    <dgm:cxn modelId="{E78BC73E-5C24-4803-99ED-FCE8BFA6133D}" type="presParOf" srcId="{DCE008AE-12B7-46DE-B33B-FCBF284948CC}" destId="{B38A9B7C-7473-46F0-8AD2-7A04F08055E9}" srcOrd="3" destOrd="0" presId="urn:microsoft.com/office/officeart/2005/8/layout/list1"/>
    <dgm:cxn modelId="{DE4005C9-16CC-416C-B83D-163A9148D682}" type="presParOf" srcId="{DCE008AE-12B7-46DE-B33B-FCBF284948CC}" destId="{02A3B29B-1D8B-4837-A571-5C58A8992F66}" srcOrd="4" destOrd="0" presId="urn:microsoft.com/office/officeart/2005/8/layout/list1"/>
    <dgm:cxn modelId="{38C9B8FE-75AA-4E18-AFE3-8EB5D5594168}" type="presParOf" srcId="{02A3B29B-1D8B-4837-A571-5C58A8992F66}" destId="{A0232BF7-65AC-4723-BF23-03F95BAE01F2}" srcOrd="0" destOrd="0" presId="urn:microsoft.com/office/officeart/2005/8/layout/list1"/>
    <dgm:cxn modelId="{F940E441-B56E-42CC-B9E4-49242B35F58A}" type="presParOf" srcId="{02A3B29B-1D8B-4837-A571-5C58A8992F66}" destId="{4E6A2D40-F56B-4991-894B-BFE23DF72704}" srcOrd="1" destOrd="0" presId="urn:microsoft.com/office/officeart/2005/8/layout/list1"/>
    <dgm:cxn modelId="{1E66DFC6-F7F6-4DF7-86F3-6884AB531CB9}" type="presParOf" srcId="{DCE008AE-12B7-46DE-B33B-FCBF284948CC}" destId="{3B0E8AC1-F4D0-4FFD-ACBD-5821E17BF421}" srcOrd="5" destOrd="0" presId="urn:microsoft.com/office/officeart/2005/8/layout/list1"/>
    <dgm:cxn modelId="{D5630F7B-2A3E-493B-B6AC-C4ECD25449C9}" type="presParOf" srcId="{DCE008AE-12B7-46DE-B33B-FCBF284948CC}" destId="{ACE54D62-777B-4167-BB06-680CC954ECEC}" srcOrd="6" destOrd="0" presId="urn:microsoft.com/office/officeart/2005/8/layout/list1"/>
    <dgm:cxn modelId="{33372B61-B959-45F5-9F8B-A86644B89117}" type="presParOf" srcId="{DCE008AE-12B7-46DE-B33B-FCBF284948CC}" destId="{86202762-798C-4503-89DF-A287A9C9EF8C}" srcOrd="7" destOrd="0" presId="urn:microsoft.com/office/officeart/2005/8/layout/list1"/>
    <dgm:cxn modelId="{B2B4CF53-281E-44C9-A057-E779AFA9F439}" type="presParOf" srcId="{DCE008AE-12B7-46DE-B33B-FCBF284948CC}" destId="{B552E868-D33E-4685-B7AC-6114C7762DE3}" srcOrd="8" destOrd="0" presId="urn:microsoft.com/office/officeart/2005/8/layout/list1"/>
    <dgm:cxn modelId="{67D97133-2D44-4CFA-84DA-953A53797796}" type="presParOf" srcId="{B552E868-D33E-4685-B7AC-6114C7762DE3}" destId="{F1B8B42A-51DB-4A6E-92A6-F1019065F60D}" srcOrd="0" destOrd="0" presId="urn:microsoft.com/office/officeart/2005/8/layout/list1"/>
    <dgm:cxn modelId="{1991FC70-820D-4A9E-9849-4C4E7B5F34DF}" type="presParOf" srcId="{B552E868-D33E-4685-B7AC-6114C7762DE3}" destId="{ACFC5CF3-DBAF-4252-BA50-53A316F5B84B}" srcOrd="1" destOrd="0" presId="urn:microsoft.com/office/officeart/2005/8/layout/list1"/>
    <dgm:cxn modelId="{88A1636F-D5E1-4A15-8D10-CBA1E9F9C7AC}" type="presParOf" srcId="{DCE008AE-12B7-46DE-B33B-FCBF284948CC}" destId="{6DA21995-3F1E-4AAE-BB92-9FE64B3F6FC9}" srcOrd="9" destOrd="0" presId="urn:microsoft.com/office/officeart/2005/8/layout/list1"/>
    <dgm:cxn modelId="{58135B47-03B3-48B4-9899-0E37BBCFD8F3}" type="presParOf" srcId="{DCE008AE-12B7-46DE-B33B-FCBF284948CC}" destId="{1425C79B-5CA7-475A-8662-6A555BD5DAB6}" srcOrd="10" destOrd="0" presId="urn:microsoft.com/office/officeart/2005/8/layout/list1"/>
    <dgm:cxn modelId="{D255A309-3703-43F8-AF51-369E697069D6}" type="presParOf" srcId="{DCE008AE-12B7-46DE-B33B-FCBF284948CC}" destId="{125CE4E7-6426-47C8-8DF7-A08A03BA057C}" srcOrd="11" destOrd="0" presId="urn:microsoft.com/office/officeart/2005/8/layout/list1"/>
    <dgm:cxn modelId="{CC7F678E-59C0-4970-B21E-22961032F6E2}" type="presParOf" srcId="{DCE008AE-12B7-46DE-B33B-FCBF284948CC}" destId="{A62D4D13-67F5-4EE1-B371-0B9756091C76}" srcOrd="12" destOrd="0" presId="urn:microsoft.com/office/officeart/2005/8/layout/list1"/>
    <dgm:cxn modelId="{C6AE19A6-6F8E-4939-A699-2C9520C73879}" type="presParOf" srcId="{A62D4D13-67F5-4EE1-B371-0B9756091C76}" destId="{D5A84ED5-B126-4B13-BE88-F0475AB87EC2}" srcOrd="0" destOrd="0" presId="urn:microsoft.com/office/officeart/2005/8/layout/list1"/>
    <dgm:cxn modelId="{5C4C25C2-D9D6-4D27-91E5-086C3C954C99}" type="presParOf" srcId="{A62D4D13-67F5-4EE1-B371-0B9756091C76}" destId="{7D35BF65-5E75-4B19-B309-3D5A3A6B4F3C}" srcOrd="1" destOrd="0" presId="urn:microsoft.com/office/officeart/2005/8/layout/list1"/>
    <dgm:cxn modelId="{C9107456-73C6-4E7F-ACF7-5C2040558BAB}" type="presParOf" srcId="{DCE008AE-12B7-46DE-B33B-FCBF284948CC}" destId="{5441DBEC-9976-4921-AE47-7ED345811443}" srcOrd="13" destOrd="0" presId="urn:microsoft.com/office/officeart/2005/8/layout/list1"/>
    <dgm:cxn modelId="{1C4F58E3-7452-4013-A4AF-8AA71529A57A}" type="presParOf" srcId="{DCE008AE-12B7-46DE-B33B-FCBF284948CC}" destId="{DF5910A8-8D83-4F3C-A3A8-47DC69033721}" srcOrd="14" destOrd="0" presId="urn:microsoft.com/office/officeart/2005/8/layout/list1"/>
    <dgm:cxn modelId="{A3360C30-1754-4941-85D1-DFDEC4C19B26}" type="presParOf" srcId="{DCE008AE-12B7-46DE-B33B-FCBF284948CC}" destId="{79CD58EE-7600-4C6A-9E12-FDCC6B64BD47}" srcOrd="15" destOrd="0" presId="urn:microsoft.com/office/officeart/2005/8/layout/list1"/>
    <dgm:cxn modelId="{6773C9E9-AF28-4643-9B7F-427E24092DF6}" type="presParOf" srcId="{DCE008AE-12B7-46DE-B33B-FCBF284948CC}" destId="{CDBACBE4-3023-4694-96C1-9BCEAF495347}" srcOrd="16" destOrd="0" presId="urn:microsoft.com/office/officeart/2005/8/layout/list1"/>
    <dgm:cxn modelId="{099B10C1-5855-4279-AAD3-654F0BD65FDD}" type="presParOf" srcId="{CDBACBE4-3023-4694-96C1-9BCEAF495347}" destId="{CE114B8C-EAED-4478-A05D-A13FAAF75D6F}" srcOrd="0" destOrd="0" presId="urn:microsoft.com/office/officeart/2005/8/layout/list1"/>
    <dgm:cxn modelId="{386DF519-8C7D-4282-8D0B-B5F0E61C9244}" type="presParOf" srcId="{CDBACBE4-3023-4694-96C1-9BCEAF495347}" destId="{8FDC7D2C-3210-4376-B8B9-5A9145775D26}" srcOrd="1" destOrd="0" presId="urn:microsoft.com/office/officeart/2005/8/layout/list1"/>
    <dgm:cxn modelId="{08885AE2-935C-4917-8A44-5983BEB6FD42}" type="presParOf" srcId="{DCE008AE-12B7-46DE-B33B-FCBF284948CC}" destId="{6B9C2917-16E4-46B2-BFAE-0133C4C1013D}" srcOrd="17" destOrd="0" presId="urn:microsoft.com/office/officeart/2005/8/layout/list1"/>
    <dgm:cxn modelId="{378210E9-1400-4F16-844E-6F1904326866}" type="presParOf" srcId="{DCE008AE-12B7-46DE-B33B-FCBF284948CC}" destId="{658E07D5-FDFE-4B80-9379-37AF06FA7C7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11DD24-4C11-4CBD-951D-605BFC01F96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2D3874C-5A08-46DE-9D83-E6121900506F}">
      <dgm:prSet phldrT="[Text]" custT="1"/>
      <dgm:spPr>
        <a:solidFill>
          <a:schemeClr val="accent1"/>
        </a:solidFill>
      </dgm:spPr>
      <dgm:t>
        <a:bodyPr/>
        <a:lstStyle/>
        <a:p>
          <a:r>
            <a:rPr lang="en-US" sz="2400" b="1" dirty="0"/>
            <a:t>Engaging</a:t>
          </a:r>
        </a:p>
      </dgm:t>
    </dgm:pt>
    <dgm:pt modelId="{7B2EBF0F-34E2-4FDF-BD0C-2BFF670353ED}" type="parTrans" cxnId="{04E5A4C0-CBC8-4C30-AEFE-B4DA6440C4E0}">
      <dgm:prSet/>
      <dgm:spPr/>
      <dgm:t>
        <a:bodyPr/>
        <a:lstStyle/>
        <a:p>
          <a:endParaRPr lang="en-US"/>
        </a:p>
      </dgm:t>
    </dgm:pt>
    <dgm:pt modelId="{A59F8232-BFB2-45B1-82F6-4D4ECBA49E24}" type="sibTrans" cxnId="{04E5A4C0-CBC8-4C30-AEFE-B4DA6440C4E0}">
      <dgm:prSet/>
      <dgm:spPr/>
      <dgm:t>
        <a:bodyPr/>
        <a:lstStyle/>
        <a:p>
          <a:endParaRPr lang="en-US"/>
        </a:p>
      </dgm:t>
    </dgm:pt>
    <dgm:pt modelId="{0141FAFE-3C20-4964-B01D-29BC658D44B5}">
      <dgm:prSet phldrT="[Text]" custT="1"/>
      <dgm:spPr>
        <a:solidFill>
          <a:schemeClr val="accent1">
            <a:lumMod val="75000"/>
          </a:schemeClr>
        </a:solidFill>
      </dgm:spPr>
      <dgm:t>
        <a:bodyPr/>
        <a:lstStyle/>
        <a:p>
          <a:r>
            <a:rPr lang="en-US" sz="2400" b="1" baseline="0" dirty="0">
              <a:solidFill>
                <a:schemeClr val="bg1"/>
              </a:solidFill>
            </a:rPr>
            <a:t>Evoking</a:t>
          </a:r>
        </a:p>
      </dgm:t>
    </dgm:pt>
    <dgm:pt modelId="{57ECD6C8-D176-48E0-B10D-219D7C40240C}" type="parTrans" cxnId="{0E949191-C714-4E30-A6C1-294018068A0D}">
      <dgm:prSet/>
      <dgm:spPr/>
      <dgm:t>
        <a:bodyPr/>
        <a:lstStyle/>
        <a:p>
          <a:endParaRPr lang="en-US"/>
        </a:p>
      </dgm:t>
    </dgm:pt>
    <dgm:pt modelId="{FD658E39-B1C4-4E2F-B2DB-B3BB327B18BF}" type="sibTrans" cxnId="{0E949191-C714-4E30-A6C1-294018068A0D}">
      <dgm:prSet/>
      <dgm:spPr/>
      <dgm:t>
        <a:bodyPr/>
        <a:lstStyle/>
        <a:p>
          <a:endParaRPr lang="en-US"/>
        </a:p>
      </dgm:t>
    </dgm:pt>
    <dgm:pt modelId="{E5C4E343-7ACF-4AF3-9795-8C3B3D5DDB74}">
      <dgm:prSet phldrT="[Text]" custT="1"/>
      <dgm:spPr>
        <a:solidFill>
          <a:srgbClr val="9D9D9D"/>
        </a:solidFill>
      </dgm:spPr>
      <dgm:t>
        <a:bodyPr/>
        <a:lstStyle/>
        <a:p>
          <a:r>
            <a:rPr lang="en-US" sz="2400" b="1" dirty="0">
              <a:effectLst/>
            </a:rPr>
            <a:t>Exploring</a:t>
          </a:r>
        </a:p>
      </dgm:t>
    </dgm:pt>
    <dgm:pt modelId="{44377C3C-D09F-4572-8975-9292F8B15E12}" type="parTrans" cxnId="{B597F320-BF41-4EDC-965F-945F366BFAD5}">
      <dgm:prSet/>
      <dgm:spPr/>
      <dgm:t>
        <a:bodyPr/>
        <a:lstStyle/>
        <a:p>
          <a:endParaRPr lang="en-US"/>
        </a:p>
      </dgm:t>
    </dgm:pt>
    <dgm:pt modelId="{E0985BF9-B41F-4108-9AC2-3A7BC892A1A4}" type="sibTrans" cxnId="{B597F320-BF41-4EDC-965F-945F366BFAD5}">
      <dgm:prSet/>
      <dgm:spPr/>
      <dgm:t>
        <a:bodyPr/>
        <a:lstStyle/>
        <a:p>
          <a:endParaRPr lang="en-US"/>
        </a:p>
      </dgm:t>
    </dgm:pt>
    <dgm:pt modelId="{C352EA00-74EE-40DD-82AB-2113155774CF}">
      <dgm:prSet phldrT="[Text]" custT="1"/>
      <dgm:spPr>
        <a:solidFill>
          <a:schemeClr val="tx1">
            <a:lumMod val="50000"/>
            <a:lumOff val="50000"/>
          </a:schemeClr>
        </a:solidFill>
      </dgm:spPr>
      <dgm:t>
        <a:bodyPr/>
        <a:lstStyle/>
        <a:p>
          <a:r>
            <a:rPr lang="en-US" sz="2400" b="1" dirty="0"/>
            <a:t>Establishing</a:t>
          </a:r>
        </a:p>
      </dgm:t>
    </dgm:pt>
    <dgm:pt modelId="{E904CA3F-5452-4D2B-B7D0-22D9E0203ABE}" type="parTrans" cxnId="{DFCD520C-27E7-48BA-9916-23F2DB96E088}">
      <dgm:prSet/>
      <dgm:spPr/>
      <dgm:t>
        <a:bodyPr/>
        <a:lstStyle/>
        <a:p>
          <a:endParaRPr lang="en-US"/>
        </a:p>
      </dgm:t>
    </dgm:pt>
    <dgm:pt modelId="{C233BF22-58A7-4E69-90EA-226144723863}" type="sibTrans" cxnId="{DFCD520C-27E7-48BA-9916-23F2DB96E088}">
      <dgm:prSet/>
      <dgm:spPr/>
      <dgm:t>
        <a:bodyPr/>
        <a:lstStyle/>
        <a:p>
          <a:endParaRPr lang="en-US"/>
        </a:p>
      </dgm:t>
    </dgm:pt>
    <dgm:pt modelId="{9023B650-7F50-4240-A6A6-198B1F16BC3A}">
      <dgm:prSet phldrT="[Text]" custT="1"/>
      <dgm:spPr>
        <a:solidFill>
          <a:schemeClr val="accent5">
            <a:lumMod val="75000"/>
          </a:schemeClr>
        </a:solidFill>
      </dgm:spPr>
      <dgm:t>
        <a:bodyPr/>
        <a:lstStyle/>
        <a:p>
          <a:r>
            <a:rPr lang="en-US" sz="2400" b="1" dirty="0"/>
            <a:t>Evaluating</a:t>
          </a:r>
        </a:p>
      </dgm:t>
    </dgm:pt>
    <dgm:pt modelId="{148E8521-8FCE-43F8-92AD-2044BE9CF0E8}" type="parTrans" cxnId="{60A86BE0-9B61-442D-ACD7-844BFB5B51F4}">
      <dgm:prSet/>
      <dgm:spPr/>
      <dgm:t>
        <a:bodyPr/>
        <a:lstStyle/>
        <a:p>
          <a:endParaRPr lang="en-US"/>
        </a:p>
      </dgm:t>
    </dgm:pt>
    <dgm:pt modelId="{0F6BFE8A-260B-477C-B49C-830C2F0DF61A}" type="sibTrans" cxnId="{60A86BE0-9B61-442D-ACD7-844BFB5B51F4}">
      <dgm:prSet/>
      <dgm:spPr/>
      <dgm:t>
        <a:bodyPr/>
        <a:lstStyle/>
        <a:p>
          <a:endParaRPr lang="en-US"/>
        </a:p>
      </dgm:t>
    </dgm:pt>
    <dgm:pt modelId="{D7B6E4E6-D527-4631-902D-85FC37F42657}" type="pres">
      <dgm:prSet presAssocID="{A411DD24-4C11-4CBD-951D-605BFC01F960}" presName="cycle" presStyleCnt="0">
        <dgm:presLayoutVars>
          <dgm:dir/>
          <dgm:resizeHandles val="exact"/>
        </dgm:presLayoutVars>
      </dgm:prSet>
      <dgm:spPr/>
    </dgm:pt>
    <dgm:pt modelId="{ECFE6B66-4D2C-4F95-8415-09CCEC791E3C}" type="pres">
      <dgm:prSet presAssocID="{32D3874C-5A08-46DE-9D83-E6121900506F}" presName="node" presStyleLbl="node1" presStyleIdx="0" presStyleCnt="5" custScaleX="145869">
        <dgm:presLayoutVars>
          <dgm:bulletEnabled val="1"/>
        </dgm:presLayoutVars>
      </dgm:prSet>
      <dgm:spPr/>
    </dgm:pt>
    <dgm:pt modelId="{07402661-43C2-4A38-9BBC-296617562C8E}" type="pres">
      <dgm:prSet presAssocID="{32D3874C-5A08-46DE-9D83-E6121900506F}" presName="spNode" presStyleCnt="0"/>
      <dgm:spPr/>
    </dgm:pt>
    <dgm:pt modelId="{5CFC691E-3A6F-41D9-9BD0-256625019800}" type="pres">
      <dgm:prSet presAssocID="{A59F8232-BFB2-45B1-82F6-4D4ECBA49E24}" presName="sibTrans" presStyleLbl="sibTrans1D1" presStyleIdx="0" presStyleCnt="5"/>
      <dgm:spPr/>
    </dgm:pt>
    <dgm:pt modelId="{FEB31351-587A-428D-B119-7C44F11AB137}" type="pres">
      <dgm:prSet presAssocID="{0141FAFE-3C20-4964-B01D-29BC658D44B5}" presName="node" presStyleLbl="node1" presStyleIdx="1" presStyleCnt="5" custScaleX="151803">
        <dgm:presLayoutVars>
          <dgm:bulletEnabled val="1"/>
        </dgm:presLayoutVars>
      </dgm:prSet>
      <dgm:spPr/>
    </dgm:pt>
    <dgm:pt modelId="{4C1BDBCA-2854-4606-9E78-BD64E3C347E8}" type="pres">
      <dgm:prSet presAssocID="{0141FAFE-3C20-4964-B01D-29BC658D44B5}" presName="spNode" presStyleCnt="0"/>
      <dgm:spPr/>
    </dgm:pt>
    <dgm:pt modelId="{FA656D2F-514B-4B4F-906C-CB3EA06E68CC}" type="pres">
      <dgm:prSet presAssocID="{FD658E39-B1C4-4E2F-B2DB-B3BB327B18BF}" presName="sibTrans" presStyleLbl="sibTrans1D1" presStyleIdx="1" presStyleCnt="5"/>
      <dgm:spPr/>
    </dgm:pt>
    <dgm:pt modelId="{C56F266C-5AAD-42FA-AEBF-7FDF952ED654}" type="pres">
      <dgm:prSet presAssocID="{E5C4E343-7ACF-4AF3-9795-8C3B3D5DDB74}" presName="node" presStyleLbl="node1" presStyleIdx="2" presStyleCnt="5" custScaleX="184052" custRadScaleRad="116981" custRadScaleInc="-52907">
        <dgm:presLayoutVars>
          <dgm:bulletEnabled val="1"/>
        </dgm:presLayoutVars>
      </dgm:prSet>
      <dgm:spPr/>
    </dgm:pt>
    <dgm:pt modelId="{54405D68-F3DD-46B0-92A8-47C0300F02D6}" type="pres">
      <dgm:prSet presAssocID="{E5C4E343-7ACF-4AF3-9795-8C3B3D5DDB74}" presName="spNode" presStyleCnt="0"/>
      <dgm:spPr/>
    </dgm:pt>
    <dgm:pt modelId="{1657504E-296A-47EF-9B8D-127220C7D750}" type="pres">
      <dgm:prSet presAssocID="{E0985BF9-B41F-4108-9AC2-3A7BC892A1A4}" presName="sibTrans" presStyleLbl="sibTrans1D1" presStyleIdx="2" presStyleCnt="5"/>
      <dgm:spPr/>
    </dgm:pt>
    <dgm:pt modelId="{B9843996-745E-4D47-82AF-3A95EA496AFF}" type="pres">
      <dgm:prSet presAssocID="{C352EA00-74EE-40DD-82AB-2113155774CF}" presName="node" presStyleLbl="node1" presStyleIdx="3" presStyleCnt="5" custScaleX="208354" custRadScaleRad="110522" custRadScaleInc="40354">
        <dgm:presLayoutVars>
          <dgm:bulletEnabled val="1"/>
        </dgm:presLayoutVars>
      </dgm:prSet>
      <dgm:spPr/>
    </dgm:pt>
    <dgm:pt modelId="{8188DE05-198A-4115-B9D5-405E9B776425}" type="pres">
      <dgm:prSet presAssocID="{C352EA00-74EE-40DD-82AB-2113155774CF}" presName="spNode" presStyleCnt="0"/>
      <dgm:spPr/>
    </dgm:pt>
    <dgm:pt modelId="{F6A380F4-E91A-4A7E-B66E-A5F71EE862A2}" type="pres">
      <dgm:prSet presAssocID="{C233BF22-58A7-4E69-90EA-226144723863}" presName="sibTrans" presStyleLbl="sibTrans1D1" presStyleIdx="3" presStyleCnt="5"/>
      <dgm:spPr/>
    </dgm:pt>
    <dgm:pt modelId="{8BAFE627-440C-466C-9C27-227100708ED3}" type="pres">
      <dgm:prSet presAssocID="{9023B650-7F50-4240-A6A6-198B1F16BC3A}" presName="node" presStyleLbl="node1" presStyleIdx="4" presStyleCnt="5" custScaleX="183373">
        <dgm:presLayoutVars>
          <dgm:bulletEnabled val="1"/>
        </dgm:presLayoutVars>
      </dgm:prSet>
      <dgm:spPr/>
    </dgm:pt>
    <dgm:pt modelId="{D2BD669C-B3EA-43BF-A180-461393385752}" type="pres">
      <dgm:prSet presAssocID="{9023B650-7F50-4240-A6A6-198B1F16BC3A}" presName="spNode" presStyleCnt="0"/>
      <dgm:spPr/>
    </dgm:pt>
    <dgm:pt modelId="{5EE5C904-4CFF-4011-9712-44D8A7A26835}" type="pres">
      <dgm:prSet presAssocID="{0F6BFE8A-260B-477C-B49C-830C2F0DF61A}" presName="sibTrans" presStyleLbl="sibTrans1D1" presStyleIdx="4" presStyleCnt="5"/>
      <dgm:spPr/>
    </dgm:pt>
  </dgm:ptLst>
  <dgm:cxnLst>
    <dgm:cxn modelId="{C24F6C03-0265-4E0A-80F3-CECBF25AE7B7}" type="presOf" srcId="{E5C4E343-7ACF-4AF3-9795-8C3B3D5DDB74}" destId="{C56F266C-5AAD-42FA-AEBF-7FDF952ED654}" srcOrd="0" destOrd="0" presId="urn:microsoft.com/office/officeart/2005/8/layout/cycle5"/>
    <dgm:cxn modelId="{DFCD520C-27E7-48BA-9916-23F2DB96E088}" srcId="{A411DD24-4C11-4CBD-951D-605BFC01F960}" destId="{C352EA00-74EE-40DD-82AB-2113155774CF}" srcOrd="3" destOrd="0" parTransId="{E904CA3F-5452-4D2B-B7D0-22D9E0203ABE}" sibTransId="{C233BF22-58A7-4E69-90EA-226144723863}"/>
    <dgm:cxn modelId="{B597F320-BF41-4EDC-965F-945F366BFAD5}" srcId="{A411DD24-4C11-4CBD-951D-605BFC01F960}" destId="{E5C4E343-7ACF-4AF3-9795-8C3B3D5DDB74}" srcOrd="2" destOrd="0" parTransId="{44377C3C-D09F-4572-8975-9292F8B15E12}" sibTransId="{E0985BF9-B41F-4108-9AC2-3A7BC892A1A4}"/>
    <dgm:cxn modelId="{5E8E3329-DDBC-423A-A55E-666711B1AD29}" type="presOf" srcId="{A59F8232-BFB2-45B1-82F6-4D4ECBA49E24}" destId="{5CFC691E-3A6F-41D9-9BD0-256625019800}" srcOrd="0" destOrd="0" presId="urn:microsoft.com/office/officeart/2005/8/layout/cycle5"/>
    <dgm:cxn modelId="{482D9A60-19EE-4AD2-ACD4-9388B64613BD}" type="presOf" srcId="{E0985BF9-B41F-4108-9AC2-3A7BC892A1A4}" destId="{1657504E-296A-47EF-9B8D-127220C7D750}" srcOrd="0" destOrd="0" presId="urn:microsoft.com/office/officeart/2005/8/layout/cycle5"/>
    <dgm:cxn modelId="{E249C54D-E920-45DD-9427-2EA992D80D42}" type="presOf" srcId="{0141FAFE-3C20-4964-B01D-29BC658D44B5}" destId="{FEB31351-587A-428D-B119-7C44F11AB137}" srcOrd="0" destOrd="0" presId="urn:microsoft.com/office/officeart/2005/8/layout/cycle5"/>
    <dgm:cxn modelId="{3C32BF51-8F5A-471B-8244-3B604FA42D44}" type="presOf" srcId="{9023B650-7F50-4240-A6A6-198B1F16BC3A}" destId="{8BAFE627-440C-466C-9C27-227100708ED3}" srcOrd="0" destOrd="0" presId="urn:microsoft.com/office/officeart/2005/8/layout/cycle5"/>
    <dgm:cxn modelId="{53E25A75-05D0-4137-AAE5-F8B301A32774}" type="presOf" srcId="{C352EA00-74EE-40DD-82AB-2113155774CF}" destId="{B9843996-745E-4D47-82AF-3A95EA496AFF}" srcOrd="0" destOrd="0" presId="urn:microsoft.com/office/officeart/2005/8/layout/cycle5"/>
    <dgm:cxn modelId="{0E949191-C714-4E30-A6C1-294018068A0D}" srcId="{A411DD24-4C11-4CBD-951D-605BFC01F960}" destId="{0141FAFE-3C20-4964-B01D-29BC658D44B5}" srcOrd="1" destOrd="0" parTransId="{57ECD6C8-D176-48E0-B10D-219D7C40240C}" sibTransId="{FD658E39-B1C4-4E2F-B2DB-B3BB327B18BF}"/>
    <dgm:cxn modelId="{2E7E09BA-35D6-4E95-A13C-AD49F535A3BF}" type="presOf" srcId="{0F6BFE8A-260B-477C-B49C-830C2F0DF61A}" destId="{5EE5C904-4CFF-4011-9712-44D8A7A26835}" srcOrd="0" destOrd="0" presId="urn:microsoft.com/office/officeart/2005/8/layout/cycle5"/>
    <dgm:cxn modelId="{10FFC4BD-3719-41AD-BB73-017C6D898184}" type="presOf" srcId="{C233BF22-58A7-4E69-90EA-226144723863}" destId="{F6A380F4-E91A-4A7E-B66E-A5F71EE862A2}" srcOrd="0" destOrd="0" presId="urn:microsoft.com/office/officeart/2005/8/layout/cycle5"/>
    <dgm:cxn modelId="{04E5A4C0-CBC8-4C30-AEFE-B4DA6440C4E0}" srcId="{A411DD24-4C11-4CBD-951D-605BFC01F960}" destId="{32D3874C-5A08-46DE-9D83-E6121900506F}" srcOrd="0" destOrd="0" parTransId="{7B2EBF0F-34E2-4FDF-BD0C-2BFF670353ED}" sibTransId="{A59F8232-BFB2-45B1-82F6-4D4ECBA49E24}"/>
    <dgm:cxn modelId="{DBA4FFDF-85AF-45AE-AF37-7F6972035991}" type="presOf" srcId="{32D3874C-5A08-46DE-9D83-E6121900506F}" destId="{ECFE6B66-4D2C-4F95-8415-09CCEC791E3C}" srcOrd="0" destOrd="0" presId="urn:microsoft.com/office/officeart/2005/8/layout/cycle5"/>
    <dgm:cxn modelId="{60A86BE0-9B61-442D-ACD7-844BFB5B51F4}" srcId="{A411DD24-4C11-4CBD-951D-605BFC01F960}" destId="{9023B650-7F50-4240-A6A6-198B1F16BC3A}" srcOrd="4" destOrd="0" parTransId="{148E8521-8FCE-43F8-92AD-2044BE9CF0E8}" sibTransId="{0F6BFE8A-260B-477C-B49C-830C2F0DF61A}"/>
    <dgm:cxn modelId="{888A16E1-1605-4D4C-86F7-5683782AFC05}" type="presOf" srcId="{FD658E39-B1C4-4E2F-B2DB-B3BB327B18BF}" destId="{FA656D2F-514B-4B4F-906C-CB3EA06E68CC}" srcOrd="0" destOrd="0" presId="urn:microsoft.com/office/officeart/2005/8/layout/cycle5"/>
    <dgm:cxn modelId="{B96B89F4-7B28-4DD0-A896-2AB566C4CF20}" type="presOf" srcId="{A411DD24-4C11-4CBD-951D-605BFC01F960}" destId="{D7B6E4E6-D527-4631-902D-85FC37F42657}" srcOrd="0" destOrd="0" presId="urn:microsoft.com/office/officeart/2005/8/layout/cycle5"/>
    <dgm:cxn modelId="{C86C062C-0969-435A-B87F-E427B4B47DAC}" type="presParOf" srcId="{D7B6E4E6-D527-4631-902D-85FC37F42657}" destId="{ECFE6B66-4D2C-4F95-8415-09CCEC791E3C}" srcOrd="0" destOrd="0" presId="urn:microsoft.com/office/officeart/2005/8/layout/cycle5"/>
    <dgm:cxn modelId="{00384756-2721-4623-826F-B6F12D74EFDD}" type="presParOf" srcId="{D7B6E4E6-D527-4631-902D-85FC37F42657}" destId="{07402661-43C2-4A38-9BBC-296617562C8E}" srcOrd="1" destOrd="0" presId="urn:microsoft.com/office/officeart/2005/8/layout/cycle5"/>
    <dgm:cxn modelId="{9D8C0BD7-B56F-4CF3-84F2-06D610CCFF48}" type="presParOf" srcId="{D7B6E4E6-D527-4631-902D-85FC37F42657}" destId="{5CFC691E-3A6F-41D9-9BD0-256625019800}" srcOrd="2" destOrd="0" presId="urn:microsoft.com/office/officeart/2005/8/layout/cycle5"/>
    <dgm:cxn modelId="{DE4A9535-BFE1-4920-BB49-5D6349CFC16C}" type="presParOf" srcId="{D7B6E4E6-D527-4631-902D-85FC37F42657}" destId="{FEB31351-587A-428D-B119-7C44F11AB137}" srcOrd="3" destOrd="0" presId="urn:microsoft.com/office/officeart/2005/8/layout/cycle5"/>
    <dgm:cxn modelId="{17A19E3F-D4DD-4B44-9EDE-2A1496537571}" type="presParOf" srcId="{D7B6E4E6-D527-4631-902D-85FC37F42657}" destId="{4C1BDBCA-2854-4606-9E78-BD64E3C347E8}" srcOrd="4" destOrd="0" presId="urn:microsoft.com/office/officeart/2005/8/layout/cycle5"/>
    <dgm:cxn modelId="{48382AC8-1B34-43B4-992C-5BD01E992EFE}" type="presParOf" srcId="{D7B6E4E6-D527-4631-902D-85FC37F42657}" destId="{FA656D2F-514B-4B4F-906C-CB3EA06E68CC}" srcOrd="5" destOrd="0" presId="urn:microsoft.com/office/officeart/2005/8/layout/cycle5"/>
    <dgm:cxn modelId="{BE77C467-225E-481D-BAC6-D2E70C4CD4A3}" type="presParOf" srcId="{D7B6E4E6-D527-4631-902D-85FC37F42657}" destId="{C56F266C-5AAD-42FA-AEBF-7FDF952ED654}" srcOrd="6" destOrd="0" presId="urn:microsoft.com/office/officeart/2005/8/layout/cycle5"/>
    <dgm:cxn modelId="{8D0D0A73-622A-43CB-8C5B-A72E6F596EA5}" type="presParOf" srcId="{D7B6E4E6-D527-4631-902D-85FC37F42657}" destId="{54405D68-F3DD-46B0-92A8-47C0300F02D6}" srcOrd="7" destOrd="0" presId="urn:microsoft.com/office/officeart/2005/8/layout/cycle5"/>
    <dgm:cxn modelId="{8D0029B0-5155-48E1-ADC0-15EAB2DBC497}" type="presParOf" srcId="{D7B6E4E6-D527-4631-902D-85FC37F42657}" destId="{1657504E-296A-47EF-9B8D-127220C7D750}" srcOrd="8" destOrd="0" presId="urn:microsoft.com/office/officeart/2005/8/layout/cycle5"/>
    <dgm:cxn modelId="{487AA390-2BBB-48E0-A1B0-FB6FF08365EB}" type="presParOf" srcId="{D7B6E4E6-D527-4631-902D-85FC37F42657}" destId="{B9843996-745E-4D47-82AF-3A95EA496AFF}" srcOrd="9" destOrd="0" presId="urn:microsoft.com/office/officeart/2005/8/layout/cycle5"/>
    <dgm:cxn modelId="{1731BA76-33F2-4862-B2A6-D69B7E1502EA}" type="presParOf" srcId="{D7B6E4E6-D527-4631-902D-85FC37F42657}" destId="{8188DE05-198A-4115-B9D5-405E9B776425}" srcOrd="10" destOrd="0" presId="urn:microsoft.com/office/officeart/2005/8/layout/cycle5"/>
    <dgm:cxn modelId="{CF3D84C8-9DF3-4B22-9AF1-AADA898FEA8D}" type="presParOf" srcId="{D7B6E4E6-D527-4631-902D-85FC37F42657}" destId="{F6A380F4-E91A-4A7E-B66E-A5F71EE862A2}" srcOrd="11" destOrd="0" presId="urn:microsoft.com/office/officeart/2005/8/layout/cycle5"/>
    <dgm:cxn modelId="{CA371500-EBCE-420A-9022-9FCB590151DB}" type="presParOf" srcId="{D7B6E4E6-D527-4631-902D-85FC37F42657}" destId="{8BAFE627-440C-466C-9C27-227100708ED3}" srcOrd="12" destOrd="0" presId="urn:microsoft.com/office/officeart/2005/8/layout/cycle5"/>
    <dgm:cxn modelId="{00F50C01-656E-40AC-9F75-6B372AD3392E}" type="presParOf" srcId="{D7B6E4E6-D527-4631-902D-85FC37F42657}" destId="{D2BD669C-B3EA-43BF-A180-461393385752}" srcOrd="13" destOrd="0" presId="urn:microsoft.com/office/officeart/2005/8/layout/cycle5"/>
    <dgm:cxn modelId="{F4A339D8-6990-4BE1-A66B-665FA84BDEC1}" type="presParOf" srcId="{D7B6E4E6-D527-4631-902D-85FC37F42657}" destId="{5EE5C904-4CFF-4011-9712-44D8A7A26835}"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AFD44-9E50-4872-9607-24469F9B18E4}">
      <dsp:nvSpPr>
        <dsp:cNvPr id="0" name=""/>
        <dsp:cNvSpPr/>
      </dsp:nvSpPr>
      <dsp:spPr>
        <a:xfrm>
          <a:off x="246298" y="872328"/>
          <a:ext cx="763453" cy="763453"/>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63785CA2-873D-4BAA-B539-CB7834432CCE}">
      <dsp:nvSpPr>
        <dsp:cNvPr id="0" name=""/>
        <dsp:cNvSpPr/>
      </dsp:nvSpPr>
      <dsp:spPr>
        <a:xfrm>
          <a:off x="409001" y="1035031"/>
          <a:ext cx="438046" cy="438046"/>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DD9DFF-4DA4-4F34-80D3-62B01DDEFE42}">
      <dsp:nvSpPr>
        <dsp:cNvPr id="0" name=""/>
        <dsp:cNvSpPr/>
      </dsp:nvSpPr>
      <dsp:spPr>
        <a:xfrm>
          <a:off x="2243" y="1873578"/>
          <a:ext cx="1251562" cy="50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solidFill>
                <a:schemeClr val="tx1"/>
              </a:solidFill>
            </a:rPr>
            <a:t>Video Camera</a:t>
          </a:r>
        </a:p>
      </dsp:txBody>
      <dsp:txXfrm>
        <a:off x="2243" y="1873578"/>
        <a:ext cx="1251562" cy="500625"/>
      </dsp:txXfrm>
    </dsp:sp>
    <dsp:sp modelId="{0FEC4682-0BEC-455A-A57B-AAAF1F5BE313}">
      <dsp:nvSpPr>
        <dsp:cNvPr id="0" name=""/>
        <dsp:cNvSpPr/>
      </dsp:nvSpPr>
      <dsp:spPr>
        <a:xfrm>
          <a:off x="1716884" y="872328"/>
          <a:ext cx="763453" cy="763453"/>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0D4F232B-AB31-4D5F-A327-26018515E5D7}">
      <dsp:nvSpPr>
        <dsp:cNvPr id="0" name=""/>
        <dsp:cNvSpPr/>
      </dsp:nvSpPr>
      <dsp:spPr>
        <a:xfrm>
          <a:off x="1879587" y="1035031"/>
          <a:ext cx="438046" cy="438046"/>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a:outerShdw blurRad="50800" dist="50800" dir="5400000" algn="ctr" rotWithShape="0">
            <a:schemeClr val="tx2"/>
          </a:outerShdw>
        </a:effectLst>
      </dsp:spPr>
      <dsp:style>
        <a:lnRef idx="2">
          <a:scrgbClr r="0" g="0" b="0"/>
        </a:lnRef>
        <a:fillRef idx="1">
          <a:scrgbClr r="0" g="0" b="0"/>
        </a:fillRef>
        <a:effectRef idx="0">
          <a:scrgbClr r="0" g="0" b="0"/>
        </a:effectRef>
        <a:fontRef idx="minor">
          <a:schemeClr val="lt1"/>
        </a:fontRef>
      </dsp:style>
    </dsp:sp>
    <dsp:sp modelId="{C9A127DF-14A0-424A-AF5D-821259A7E286}">
      <dsp:nvSpPr>
        <dsp:cNvPr id="0" name=""/>
        <dsp:cNvSpPr/>
      </dsp:nvSpPr>
      <dsp:spPr>
        <a:xfrm>
          <a:off x="1472829" y="1873578"/>
          <a:ext cx="1251562" cy="50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Mute/</a:t>
          </a:r>
        </a:p>
        <a:p>
          <a:pPr marL="0" lvl="0" indent="0" algn="ctr" defTabSz="622300">
            <a:lnSpc>
              <a:spcPct val="100000"/>
            </a:lnSpc>
            <a:spcBef>
              <a:spcPct val="0"/>
            </a:spcBef>
            <a:spcAft>
              <a:spcPct val="35000"/>
            </a:spcAft>
            <a:buNone/>
            <a:defRPr cap="all"/>
          </a:pPr>
          <a:r>
            <a:rPr lang="en-US" sz="1400" kern="1200" dirty="0"/>
            <a:t>Unmute</a:t>
          </a:r>
        </a:p>
      </dsp:txBody>
      <dsp:txXfrm>
        <a:off x="1472829" y="1873578"/>
        <a:ext cx="1251562" cy="500625"/>
      </dsp:txXfrm>
    </dsp:sp>
    <dsp:sp modelId="{0E25B28F-72DF-402C-9878-8201089FF1A7}">
      <dsp:nvSpPr>
        <dsp:cNvPr id="0" name=""/>
        <dsp:cNvSpPr/>
      </dsp:nvSpPr>
      <dsp:spPr>
        <a:xfrm>
          <a:off x="3187469" y="872328"/>
          <a:ext cx="763453" cy="763453"/>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941B32B7-5E81-479E-B48B-71F1BC44B4B3}">
      <dsp:nvSpPr>
        <dsp:cNvPr id="0" name=""/>
        <dsp:cNvSpPr/>
      </dsp:nvSpPr>
      <dsp:spPr>
        <a:xfrm>
          <a:off x="3350173" y="1035031"/>
          <a:ext cx="438046" cy="438046"/>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ACD2F-124B-4425-95A0-0CC9E7333843}">
      <dsp:nvSpPr>
        <dsp:cNvPr id="0" name=""/>
        <dsp:cNvSpPr/>
      </dsp:nvSpPr>
      <dsp:spPr>
        <a:xfrm>
          <a:off x="2943415" y="1873578"/>
          <a:ext cx="1251562" cy="50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Chat Box</a:t>
          </a:r>
        </a:p>
      </dsp:txBody>
      <dsp:txXfrm>
        <a:off x="2943415" y="1873578"/>
        <a:ext cx="1251562" cy="500625"/>
      </dsp:txXfrm>
    </dsp:sp>
    <dsp:sp modelId="{1E599E1D-638F-48FD-9ABD-5582A5213156}">
      <dsp:nvSpPr>
        <dsp:cNvPr id="0" name=""/>
        <dsp:cNvSpPr/>
      </dsp:nvSpPr>
      <dsp:spPr>
        <a:xfrm>
          <a:off x="4658055" y="872328"/>
          <a:ext cx="763453" cy="763453"/>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BAE25160-C99C-457A-8992-DC4A566B7FF0}">
      <dsp:nvSpPr>
        <dsp:cNvPr id="0" name=""/>
        <dsp:cNvSpPr/>
      </dsp:nvSpPr>
      <dsp:spPr>
        <a:xfrm>
          <a:off x="4820759" y="1035031"/>
          <a:ext cx="438046" cy="438046"/>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7FDA2-0F03-48C0-9ADB-48821C9F95FC}">
      <dsp:nvSpPr>
        <dsp:cNvPr id="0" name=""/>
        <dsp:cNvSpPr/>
      </dsp:nvSpPr>
      <dsp:spPr>
        <a:xfrm>
          <a:off x="4414001" y="1873578"/>
          <a:ext cx="1251562" cy="50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Emojis and Icons</a:t>
          </a:r>
        </a:p>
      </dsp:txBody>
      <dsp:txXfrm>
        <a:off x="4414001" y="1873578"/>
        <a:ext cx="1251562" cy="500625"/>
      </dsp:txXfrm>
    </dsp:sp>
    <dsp:sp modelId="{29CB544F-DBA3-4C78-B90C-60594B9BB420}">
      <dsp:nvSpPr>
        <dsp:cNvPr id="0" name=""/>
        <dsp:cNvSpPr/>
      </dsp:nvSpPr>
      <dsp:spPr>
        <a:xfrm>
          <a:off x="6128641" y="872328"/>
          <a:ext cx="763453" cy="763453"/>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3B84B113-6451-48C9-9080-572B8D39A0F6}">
      <dsp:nvSpPr>
        <dsp:cNvPr id="0" name=""/>
        <dsp:cNvSpPr/>
      </dsp:nvSpPr>
      <dsp:spPr>
        <a:xfrm>
          <a:off x="6291344" y="1035031"/>
          <a:ext cx="438046" cy="438046"/>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1ACA2E-0125-44C5-8717-8C61A43D3415}">
      <dsp:nvSpPr>
        <dsp:cNvPr id="0" name=""/>
        <dsp:cNvSpPr/>
      </dsp:nvSpPr>
      <dsp:spPr>
        <a:xfrm>
          <a:off x="5884587" y="1873578"/>
          <a:ext cx="1251562" cy="50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If you need to step away</a:t>
          </a:r>
        </a:p>
      </dsp:txBody>
      <dsp:txXfrm>
        <a:off x="5884587" y="1873578"/>
        <a:ext cx="1251562" cy="500625"/>
      </dsp:txXfrm>
    </dsp:sp>
    <dsp:sp modelId="{1DE00BD6-4D5B-47F8-A111-5FF6B96780C2}">
      <dsp:nvSpPr>
        <dsp:cNvPr id="0" name=""/>
        <dsp:cNvSpPr/>
      </dsp:nvSpPr>
      <dsp:spPr>
        <a:xfrm>
          <a:off x="7599227" y="831729"/>
          <a:ext cx="763453" cy="763453"/>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9924D6C2-FE60-4408-8DF8-F68156E0C46C}">
      <dsp:nvSpPr>
        <dsp:cNvPr id="0" name=""/>
        <dsp:cNvSpPr/>
      </dsp:nvSpPr>
      <dsp:spPr>
        <a:xfrm>
          <a:off x="7761930" y="994432"/>
          <a:ext cx="438046" cy="438046"/>
        </a:xfrm>
        <a:prstGeom prst="rect">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0F9779-13FC-4F42-B6B4-CDD940456C7F}">
      <dsp:nvSpPr>
        <dsp:cNvPr id="0" name=""/>
        <dsp:cNvSpPr/>
      </dsp:nvSpPr>
      <dsp:spPr>
        <a:xfrm>
          <a:off x="7276287" y="1828559"/>
          <a:ext cx="1251562" cy="66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Potential technical glitches </a:t>
          </a:r>
        </a:p>
      </dsp:txBody>
      <dsp:txXfrm>
        <a:off x="7276287" y="1828559"/>
        <a:ext cx="1251562" cy="663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2533B-F966-4B30-AC0C-0F6D0C0B6391}">
      <dsp:nvSpPr>
        <dsp:cNvPr id="0" name=""/>
        <dsp:cNvSpPr/>
      </dsp:nvSpPr>
      <dsp:spPr>
        <a:xfrm>
          <a:off x="0" y="374523"/>
          <a:ext cx="5307706"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F4B352-8CFE-4FE3-B445-5E10397E9D63}">
      <dsp:nvSpPr>
        <dsp:cNvPr id="0" name=""/>
        <dsp:cNvSpPr/>
      </dsp:nvSpPr>
      <dsp:spPr>
        <a:xfrm>
          <a:off x="244958" y="264923"/>
          <a:ext cx="5062747"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433" tIns="0" rIns="140433" bIns="0" numCol="1" spcCol="1270" anchor="ctr" anchorCtr="0">
          <a:noAutofit/>
        </a:bodyPr>
        <a:lstStyle/>
        <a:p>
          <a:pPr marL="0" lvl="0" indent="0" algn="l" defTabSz="1111250">
            <a:lnSpc>
              <a:spcPct val="90000"/>
            </a:lnSpc>
            <a:spcBef>
              <a:spcPct val="0"/>
            </a:spcBef>
            <a:spcAft>
              <a:spcPct val="35000"/>
            </a:spcAft>
            <a:buNone/>
          </a:pPr>
          <a:r>
            <a:rPr lang="en-US" sz="2500" b="1" kern="1200" dirty="0"/>
            <a:t>Decreased burnout &amp; turnover</a:t>
          </a:r>
          <a:endParaRPr lang="en-US" sz="2500" kern="1200" dirty="0"/>
        </a:p>
      </dsp:txBody>
      <dsp:txXfrm>
        <a:off x="280984" y="300949"/>
        <a:ext cx="4990695" cy="665948"/>
      </dsp:txXfrm>
    </dsp:sp>
    <dsp:sp modelId="{ACE54D62-777B-4167-BB06-680CC954ECEC}">
      <dsp:nvSpPr>
        <dsp:cNvPr id="0" name=""/>
        <dsp:cNvSpPr/>
      </dsp:nvSpPr>
      <dsp:spPr>
        <a:xfrm>
          <a:off x="0" y="1508523"/>
          <a:ext cx="5307706"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6A2D40-F56B-4991-894B-BFE23DF72704}">
      <dsp:nvSpPr>
        <dsp:cNvPr id="0" name=""/>
        <dsp:cNvSpPr/>
      </dsp:nvSpPr>
      <dsp:spPr>
        <a:xfrm>
          <a:off x="285610" y="1367720"/>
          <a:ext cx="4910525"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433" tIns="0" rIns="140433" bIns="0" numCol="1" spcCol="1270" anchor="ctr" anchorCtr="0">
          <a:noAutofit/>
        </a:bodyPr>
        <a:lstStyle/>
        <a:p>
          <a:pPr marL="0" lvl="0" indent="0" algn="ctr" defTabSz="1111250">
            <a:lnSpc>
              <a:spcPct val="90000"/>
            </a:lnSpc>
            <a:spcBef>
              <a:spcPct val="0"/>
            </a:spcBef>
            <a:spcAft>
              <a:spcPct val="35000"/>
            </a:spcAft>
            <a:buNone/>
          </a:pPr>
          <a:r>
            <a:rPr lang="en-US" sz="2500" b="1" kern="1200" dirty="0"/>
            <a:t>Increased Motivation</a:t>
          </a:r>
          <a:endParaRPr lang="en-US" sz="2500" kern="1200" dirty="0"/>
        </a:p>
      </dsp:txBody>
      <dsp:txXfrm>
        <a:off x="321636" y="1403746"/>
        <a:ext cx="4838473" cy="665948"/>
      </dsp:txXfrm>
    </dsp:sp>
    <dsp:sp modelId="{1425C79B-5CA7-475A-8662-6A555BD5DAB6}">
      <dsp:nvSpPr>
        <dsp:cNvPr id="0" name=""/>
        <dsp:cNvSpPr/>
      </dsp:nvSpPr>
      <dsp:spPr>
        <a:xfrm>
          <a:off x="0" y="2642523"/>
          <a:ext cx="5307706"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FC5CF3-DBAF-4252-BA50-53A316F5B84B}">
      <dsp:nvSpPr>
        <dsp:cNvPr id="0" name=""/>
        <dsp:cNvSpPr/>
      </dsp:nvSpPr>
      <dsp:spPr>
        <a:xfrm>
          <a:off x="253987" y="2550922"/>
          <a:ext cx="505371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433" tIns="0" rIns="140433" bIns="0" numCol="1" spcCol="1270" anchor="ctr" anchorCtr="0">
          <a:noAutofit/>
        </a:bodyPr>
        <a:lstStyle/>
        <a:p>
          <a:pPr marL="0" lvl="0" indent="0" algn="ctr" defTabSz="1111250">
            <a:lnSpc>
              <a:spcPct val="90000"/>
            </a:lnSpc>
            <a:spcBef>
              <a:spcPct val="0"/>
            </a:spcBef>
            <a:spcAft>
              <a:spcPct val="35000"/>
            </a:spcAft>
            <a:buNone/>
          </a:pPr>
          <a:r>
            <a:rPr lang="en-US" sz="2500" b="1" kern="1200" dirty="0"/>
            <a:t>Better Managed Workload</a:t>
          </a:r>
          <a:endParaRPr lang="en-US" sz="2500" kern="1200" dirty="0"/>
        </a:p>
      </dsp:txBody>
      <dsp:txXfrm>
        <a:off x="290013" y="2586948"/>
        <a:ext cx="4981666" cy="665948"/>
      </dsp:txXfrm>
    </dsp:sp>
    <dsp:sp modelId="{DF5910A8-8D83-4F3C-A3A8-47DC69033721}">
      <dsp:nvSpPr>
        <dsp:cNvPr id="0" name=""/>
        <dsp:cNvSpPr/>
      </dsp:nvSpPr>
      <dsp:spPr>
        <a:xfrm>
          <a:off x="0" y="3776523"/>
          <a:ext cx="5307706"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35BF65-5E75-4B19-B309-3D5A3A6B4F3C}">
      <dsp:nvSpPr>
        <dsp:cNvPr id="0" name=""/>
        <dsp:cNvSpPr/>
      </dsp:nvSpPr>
      <dsp:spPr>
        <a:xfrm>
          <a:off x="253987" y="3705402"/>
          <a:ext cx="505371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433" tIns="0" rIns="140433" bIns="0" numCol="1" spcCol="1270" anchor="ctr" anchorCtr="0">
          <a:noAutofit/>
        </a:bodyPr>
        <a:lstStyle/>
        <a:p>
          <a:pPr marL="0" lvl="0" indent="0" algn="ctr" defTabSz="1111250">
            <a:lnSpc>
              <a:spcPct val="90000"/>
            </a:lnSpc>
            <a:spcBef>
              <a:spcPct val="0"/>
            </a:spcBef>
            <a:spcAft>
              <a:spcPct val="35000"/>
            </a:spcAft>
            <a:buNone/>
          </a:pPr>
          <a:r>
            <a:rPr lang="en-US" sz="2500" b="1" kern="1200" dirty="0"/>
            <a:t>Increased Productivity </a:t>
          </a:r>
          <a:endParaRPr lang="en-US" sz="2500" kern="1200" dirty="0"/>
        </a:p>
      </dsp:txBody>
      <dsp:txXfrm>
        <a:off x="290013" y="3741428"/>
        <a:ext cx="4981666" cy="665948"/>
      </dsp:txXfrm>
    </dsp:sp>
    <dsp:sp modelId="{658E07D5-FDFE-4B80-9379-37AF06FA7C7C}">
      <dsp:nvSpPr>
        <dsp:cNvPr id="0" name=""/>
        <dsp:cNvSpPr/>
      </dsp:nvSpPr>
      <dsp:spPr>
        <a:xfrm>
          <a:off x="0" y="4910523"/>
          <a:ext cx="5307706"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C7D2C-3210-4376-B8B9-5A9145775D26}">
      <dsp:nvSpPr>
        <dsp:cNvPr id="0" name=""/>
        <dsp:cNvSpPr/>
      </dsp:nvSpPr>
      <dsp:spPr>
        <a:xfrm>
          <a:off x="253987" y="4808047"/>
          <a:ext cx="505371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433" tIns="0" rIns="140433" bIns="0" numCol="1" spcCol="1270" anchor="ctr" anchorCtr="0">
          <a:noAutofit/>
        </a:bodyPr>
        <a:lstStyle/>
        <a:p>
          <a:pPr marL="0" lvl="0" indent="0" algn="l" defTabSz="1111250">
            <a:lnSpc>
              <a:spcPct val="90000"/>
            </a:lnSpc>
            <a:spcBef>
              <a:spcPct val="0"/>
            </a:spcBef>
            <a:spcAft>
              <a:spcPct val="35000"/>
            </a:spcAft>
            <a:buNone/>
          </a:pPr>
          <a:r>
            <a:rPr lang="en-US" sz="2500" b="1" kern="1200" dirty="0"/>
            <a:t>Improved Team Performance</a:t>
          </a:r>
          <a:endParaRPr lang="en-US" sz="2500" kern="1200" dirty="0"/>
        </a:p>
      </dsp:txBody>
      <dsp:txXfrm>
        <a:off x="290013" y="4844073"/>
        <a:ext cx="4981666"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E6B66-4D2C-4F95-8415-09CCEC791E3C}">
      <dsp:nvSpPr>
        <dsp:cNvPr id="0" name=""/>
        <dsp:cNvSpPr/>
      </dsp:nvSpPr>
      <dsp:spPr>
        <a:xfrm>
          <a:off x="1847427" y="1397"/>
          <a:ext cx="1752600" cy="780968"/>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Engaging</a:t>
          </a:r>
        </a:p>
      </dsp:txBody>
      <dsp:txXfrm>
        <a:off x="1885551" y="39521"/>
        <a:ext cx="1676352" cy="704720"/>
      </dsp:txXfrm>
    </dsp:sp>
    <dsp:sp modelId="{5CFC691E-3A6F-41D9-9BD0-256625019800}">
      <dsp:nvSpPr>
        <dsp:cNvPr id="0" name=""/>
        <dsp:cNvSpPr/>
      </dsp:nvSpPr>
      <dsp:spPr>
        <a:xfrm>
          <a:off x="1163937" y="391882"/>
          <a:ext cx="3119580" cy="3119580"/>
        </a:xfrm>
        <a:custGeom>
          <a:avLst/>
          <a:gdLst/>
          <a:ahLst/>
          <a:cxnLst/>
          <a:rect l="0" t="0" r="0" b="0"/>
          <a:pathLst>
            <a:path>
              <a:moveTo>
                <a:pt x="2531124" y="339357"/>
              </a:moveTo>
              <a:arcTo wR="1559790" hR="1559790" stAng="18510964" swAng="7882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EB31351-587A-428D-B119-7C44F11AB137}">
      <dsp:nvSpPr>
        <dsp:cNvPr id="0" name=""/>
        <dsp:cNvSpPr/>
      </dsp:nvSpPr>
      <dsp:spPr>
        <a:xfrm>
          <a:off x="3295227" y="1079186"/>
          <a:ext cx="1823897" cy="780968"/>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solidFill>
                <a:schemeClr val="bg1"/>
              </a:solidFill>
            </a:rPr>
            <a:t>Evoking</a:t>
          </a:r>
        </a:p>
      </dsp:txBody>
      <dsp:txXfrm>
        <a:off x="3333351" y="1117310"/>
        <a:ext cx="1747649" cy="704720"/>
      </dsp:txXfrm>
    </dsp:sp>
    <dsp:sp modelId="{FA656D2F-514B-4B4F-906C-CB3EA06E68CC}">
      <dsp:nvSpPr>
        <dsp:cNvPr id="0" name=""/>
        <dsp:cNvSpPr/>
      </dsp:nvSpPr>
      <dsp:spPr>
        <a:xfrm>
          <a:off x="1272097" y="877868"/>
          <a:ext cx="3119580" cy="3119580"/>
        </a:xfrm>
        <a:custGeom>
          <a:avLst/>
          <a:gdLst/>
          <a:ahLst/>
          <a:cxnLst/>
          <a:rect l="0" t="0" r="0" b="0"/>
          <a:pathLst>
            <a:path>
              <a:moveTo>
                <a:pt x="3066036" y="1154615"/>
              </a:moveTo>
              <a:arcTo wR="1559790" hR="1559790" stAng="20696643" swAng="12309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56F266C-5AAD-42FA-AEBF-7FDF952ED654}">
      <dsp:nvSpPr>
        <dsp:cNvPr id="0" name=""/>
        <dsp:cNvSpPr/>
      </dsp:nvSpPr>
      <dsp:spPr>
        <a:xfrm>
          <a:off x="2988796" y="2765520"/>
          <a:ext cx="2211365" cy="780968"/>
        </a:xfrm>
        <a:prstGeom prst="roundRect">
          <a:avLst/>
        </a:prstGeom>
        <a:solidFill>
          <a:srgbClr val="9D9D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rPr>
            <a:t>Exploring</a:t>
          </a:r>
        </a:p>
      </dsp:txBody>
      <dsp:txXfrm>
        <a:off x="3026920" y="2803644"/>
        <a:ext cx="2135117" cy="704720"/>
      </dsp:txXfrm>
    </dsp:sp>
    <dsp:sp modelId="{1657504E-296A-47EF-9B8D-127220C7D750}">
      <dsp:nvSpPr>
        <dsp:cNvPr id="0" name=""/>
        <dsp:cNvSpPr/>
      </dsp:nvSpPr>
      <dsp:spPr>
        <a:xfrm>
          <a:off x="1279929" y="630522"/>
          <a:ext cx="3119580" cy="3119580"/>
        </a:xfrm>
        <a:custGeom>
          <a:avLst/>
          <a:gdLst/>
          <a:ahLst/>
          <a:cxnLst/>
          <a:rect l="0" t="0" r="0" b="0"/>
          <a:pathLst>
            <a:path>
              <a:moveTo>
                <a:pt x="2049092" y="3040846"/>
              </a:moveTo>
              <a:arcTo wR="1559790" hR="1559790" stAng="4303068" swAng="219387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9843996-745E-4D47-82AF-3A95EA496AFF}">
      <dsp:nvSpPr>
        <dsp:cNvPr id="0" name=""/>
        <dsp:cNvSpPr/>
      </dsp:nvSpPr>
      <dsp:spPr>
        <a:xfrm>
          <a:off x="238577" y="2765517"/>
          <a:ext cx="2503351" cy="780968"/>
        </a:xfrm>
        <a:prstGeom prst="round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Establishing</a:t>
          </a:r>
        </a:p>
      </dsp:txBody>
      <dsp:txXfrm>
        <a:off x="276701" y="2803641"/>
        <a:ext cx="2427103" cy="704720"/>
      </dsp:txXfrm>
    </dsp:sp>
    <dsp:sp modelId="{F6A380F4-E91A-4A7E-B66E-A5F71EE862A2}">
      <dsp:nvSpPr>
        <dsp:cNvPr id="0" name=""/>
        <dsp:cNvSpPr/>
      </dsp:nvSpPr>
      <dsp:spPr>
        <a:xfrm>
          <a:off x="1116798" y="691457"/>
          <a:ext cx="3119580" cy="3119580"/>
        </a:xfrm>
        <a:custGeom>
          <a:avLst/>
          <a:gdLst/>
          <a:ahLst/>
          <a:cxnLst/>
          <a:rect l="0" t="0" r="0" b="0"/>
          <a:pathLst>
            <a:path>
              <a:moveTo>
                <a:pt x="37528" y="1899883"/>
              </a:moveTo>
              <a:arcTo wR="1559790" hR="1559790" stAng="10044370" swAng="122746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BAFE627-440C-466C-9C27-227100708ED3}">
      <dsp:nvSpPr>
        <dsp:cNvPr id="0" name=""/>
        <dsp:cNvSpPr/>
      </dsp:nvSpPr>
      <dsp:spPr>
        <a:xfrm>
          <a:off x="138675" y="1079186"/>
          <a:ext cx="2203207" cy="780968"/>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Evaluating</a:t>
          </a:r>
        </a:p>
      </dsp:txBody>
      <dsp:txXfrm>
        <a:off x="176799" y="1117310"/>
        <a:ext cx="2126959" cy="704720"/>
      </dsp:txXfrm>
    </dsp:sp>
    <dsp:sp modelId="{5EE5C904-4CFF-4011-9712-44D8A7A26835}">
      <dsp:nvSpPr>
        <dsp:cNvPr id="0" name=""/>
        <dsp:cNvSpPr/>
      </dsp:nvSpPr>
      <dsp:spPr>
        <a:xfrm>
          <a:off x="1163937" y="391882"/>
          <a:ext cx="3119580" cy="3119580"/>
        </a:xfrm>
        <a:custGeom>
          <a:avLst/>
          <a:gdLst/>
          <a:ahLst/>
          <a:cxnLst/>
          <a:rect l="0" t="0" r="0" b="0"/>
          <a:pathLst>
            <a:path>
              <a:moveTo>
                <a:pt x="336494" y="592064"/>
              </a:moveTo>
              <a:arcTo wR="1559790" hR="1559790" stAng="13100811" swAng="78822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5138"/>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sz="quarter" idx="1"/>
          </p:nvPr>
        </p:nvSpPr>
        <p:spPr>
          <a:xfrm>
            <a:off x="3884028" y="1"/>
            <a:ext cx="2972421" cy="465138"/>
          </a:xfrm>
          <a:prstGeom prst="rect">
            <a:avLst/>
          </a:prstGeom>
        </p:spPr>
        <p:txBody>
          <a:bodyPr vert="horz" lIns="91221" tIns="45610" rIns="91221" bIns="45610" rtlCol="0"/>
          <a:lstStyle>
            <a:lvl1pPr algn="r">
              <a:defRPr sz="1200"/>
            </a:lvl1pPr>
          </a:lstStyle>
          <a:p>
            <a:r>
              <a:rPr lang="en-US"/>
              <a:t>NSO/2019-2020</a:t>
            </a:r>
          </a:p>
        </p:txBody>
      </p:sp>
      <p:sp>
        <p:nvSpPr>
          <p:cNvPr id="4" name="Footer Placeholder 3"/>
          <p:cNvSpPr>
            <a:spLocks noGrp="1"/>
          </p:cNvSpPr>
          <p:nvPr>
            <p:ph type="ftr" sz="quarter" idx="2"/>
          </p:nvPr>
        </p:nvSpPr>
        <p:spPr>
          <a:xfrm>
            <a:off x="2" y="8829675"/>
            <a:ext cx="2972421" cy="465138"/>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3884028" y="8829675"/>
            <a:ext cx="2972421" cy="465138"/>
          </a:xfrm>
          <a:prstGeom prst="rect">
            <a:avLst/>
          </a:prstGeom>
        </p:spPr>
        <p:txBody>
          <a:bodyPr vert="horz" lIns="91221" tIns="45610" rIns="91221" bIns="45610" rtlCol="0" anchor="b"/>
          <a:lstStyle>
            <a:lvl1pPr algn="r">
              <a:defRPr sz="1200"/>
            </a:lvl1pPr>
          </a:lstStyle>
          <a:p>
            <a:fld id="{6194804F-CC47-44FC-87C1-D992D7036BAD}" type="slidenum">
              <a:rPr lang="en-US" smtClean="0"/>
              <a:pPr/>
              <a:t>‹#›</a:t>
            </a:fld>
            <a:endParaRPr lang="en-US"/>
          </a:p>
        </p:txBody>
      </p:sp>
    </p:spTree>
    <p:extLst>
      <p:ext uri="{BB962C8B-B14F-4D97-AF65-F5344CB8AC3E}">
        <p14:creationId xmlns:p14="http://schemas.microsoft.com/office/powerpoint/2010/main" val="3366328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884614" y="1"/>
            <a:ext cx="2971800" cy="464820"/>
          </a:xfrm>
          <a:prstGeom prst="rect">
            <a:avLst/>
          </a:prstGeom>
        </p:spPr>
        <p:txBody>
          <a:bodyPr vert="horz" lIns="92953" tIns="46477" rIns="92953" bIns="46477" rtlCol="0"/>
          <a:lstStyle>
            <a:lvl1pPr algn="r">
              <a:defRPr sz="1200"/>
            </a:lvl1pPr>
          </a:lstStyle>
          <a:p>
            <a:r>
              <a:rPr lang="en-US"/>
              <a:t>NSO/2019-2020</a:t>
            </a:r>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953" tIns="46477" rIns="92953" bIns="46477" rtlCol="0" anchor="b"/>
          <a:lstStyle>
            <a:lvl1pPr algn="r">
              <a:defRPr sz="1200"/>
            </a:lvl1pPr>
          </a:lstStyle>
          <a:p>
            <a:fld id="{C538C9E4-3DEA-4FC3-8D93-C5D81FB1D3D4}" type="slidenum">
              <a:rPr lang="en-US" smtClean="0"/>
              <a:pPr/>
              <a:t>‹#›</a:t>
            </a:fld>
            <a:endParaRPr lang="en-US"/>
          </a:p>
        </p:txBody>
      </p:sp>
    </p:spTree>
    <p:extLst>
      <p:ext uri="{BB962C8B-B14F-4D97-AF65-F5344CB8AC3E}">
        <p14:creationId xmlns:p14="http://schemas.microsoft.com/office/powerpoint/2010/main" val="160470237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hbr.org/2018/01/why-do-so-many-managers-forget-theyre-human-being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achesinsider.com/track-x-country/articles-track-x-country/coaching-articles-track-x-country/identifying-and-coaching-to-your-strengths-6/#:~:text=By%20focusing%20on%20their%20strengths,greater%20happiness%2C%20and%20more%20optimis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hrq.gov/sites/default/files/wysiwyg/teamstepps/longtermcare/module9/ts2-0ltc_module9_coaching_selfasst.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a:t>
            </a:fld>
            <a:endParaRPr lang="en-US"/>
          </a:p>
        </p:txBody>
      </p:sp>
    </p:spTree>
    <p:extLst>
      <p:ext uri="{BB962C8B-B14F-4D97-AF65-F5344CB8AC3E}">
        <p14:creationId xmlns:p14="http://schemas.microsoft.com/office/powerpoint/2010/main" val="2173392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Times New Roman" panose="02020603050405020304" pitchFamily="18" charset="0"/>
              </a:rPr>
              <a:t>(Facilitator directs participants to: Take a minute or two to read over comparison chart.  Facilitator summarizes each of the subjects on the chart.)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rPr>
              <a:t>The Facilitator states in regards to </a:t>
            </a:r>
            <a:r>
              <a:rPr lang="en-US" sz="1800" b="1" i="1" dirty="0">
                <a:effectLst/>
              </a:rPr>
              <a:t>Focus:  </a:t>
            </a:r>
            <a:r>
              <a:rPr lang="en-US" sz="1800" i="1" dirty="0">
                <a:effectLst/>
              </a:rPr>
              <a:t>Coaching tends to address more immediate topics related to skill development and performance. Goals are clarified and a plan is developed of how to get there.  The coach helps the individual learn how to achieve the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rPr>
              <a:t>Mentoring is generally focused on long-term career development.  Clarifies where the individual wants to go with their career and a plan is developed of how to get there often with the mentor’s input.  The mentor is available for the individual to use as a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Timeframe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With Coaching relationship maybe more short-term 6 months to a year with Mentoring is a longer relationship a year or longer.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Structure:  </a:t>
            </a:r>
            <a:r>
              <a:rPr lang="en-US" sz="1800" b="0" i="1" dirty="0">
                <a:effectLst/>
                <a:latin typeface="Calibri" panose="020F0502020204030204" pitchFamily="34" charset="0"/>
                <a:ea typeface="Calibri" panose="020F0502020204030204" pitchFamily="34" charset="0"/>
                <a:cs typeface="Times New Roman" panose="02020603050405020304" pitchFamily="18" charset="0"/>
              </a:rPr>
              <a:t>Coaching has more structure with regularly scheduled meeting.  Coach more likely to drive the meetings with the individual.  With mentoring meetings tend to be more informal and mentee is more likely to drive the meetings with the mentor.</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Agenda:  </a:t>
            </a:r>
            <a:r>
              <a:rPr lang="en-US" sz="1800" b="0" i="1" dirty="0">
                <a:effectLst/>
                <a:latin typeface="Calibri" panose="020F0502020204030204" pitchFamily="34" charset="0"/>
                <a:ea typeface="Calibri" panose="020F0502020204030204" pitchFamily="34" charset="0"/>
                <a:cs typeface="Times New Roman" panose="02020603050405020304" pitchFamily="18" charset="0"/>
              </a:rPr>
              <a:t>Coaching is more structured and the agenda is co-created.  In mentoring the mentee sets the agenda and the mentor supports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Interaction Structure:  </a:t>
            </a:r>
            <a:r>
              <a:rPr lang="en-US" sz="1800" b="0" i="1" dirty="0">
                <a:effectLst/>
                <a:latin typeface="Calibri" panose="020F0502020204030204" pitchFamily="34" charset="0"/>
                <a:ea typeface="Calibri" panose="020F0502020204030204" pitchFamily="34" charset="0"/>
                <a:cs typeface="Times New Roman" panose="02020603050405020304" pitchFamily="18" charset="0"/>
              </a:rPr>
              <a:t>Coaching assists the individual with finding their own solutions rather than offering advice or opinions.  Mentoring assists the individual with finding their own solutions but may share advise or their own personal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Evaluation:  </a:t>
            </a:r>
            <a:r>
              <a:rPr lang="en-US" sz="1800" b="0" i="1" dirty="0">
                <a:effectLst/>
                <a:latin typeface="Calibri" panose="020F0502020204030204" pitchFamily="34" charset="0"/>
                <a:ea typeface="Calibri" panose="020F0502020204030204" pitchFamily="34" charset="0"/>
                <a:cs typeface="Times New Roman" panose="02020603050405020304" pitchFamily="18" charset="0"/>
              </a:rPr>
              <a:t>Is specific and measurable.  Goals are defined in advance.  Demonstrates improvement and change in the desired area.  Mentoring involves the overall development of the mentee.  Difficult to measure.</a:t>
            </a:r>
            <a:endParaRPr lang="en-US" sz="1800" b="0" i="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Times New Roman" panose="02020603050405020304" pitchFamily="18" charset="0"/>
              <a:ea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11</a:t>
            </a:fld>
            <a:endParaRPr lang="en-US"/>
          </a:p>
        </p:txBody>
      </p:sp>
    </p:spTree>
    <p:extLst>
      <p:ext uri="{BB962C8B-B14F-4D97-AF65-F5344CB8AC3E}">
        <p14:creationId xmlns:p14="http://schemas.microsoft.com/office/powerpoint/2010/main" val="2424380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0000"/>
              </a:lnSpc>
              <a:spcBef>
                <a:spcPts val="0"/>
              </a:spcBef>
              <a:spcAft>
                <a:spcPts val="600"/>
              </a:spcAft>
              <a:buClrTx/>
              <a:buSzTx/>
              <a:buFont typeface="Symbol" panose="05050102010706020507" pitchFamily="18" charset="2"/>
              <a:buChar char=""/>
              <a:tabLst/>
              <a:defRPr/>
            </a:pPr>
            <a:r>
              <a:rPr lang="en-US" sz="1200" i="1" dirty="0">
                <a:effectLst/>
                <a:latin typeface="Calibri" panose="020F0502020204030204" pitchFamily="34" charset="0"/>
                <a:ea typeface="Times New Roman" panose="02020603050405020304" pitchFamily="18" charset="0"/>
              </a:rPr>
              <a:t>(Facilitator states “Now that we have established an understanding of the definition of coaching and mentoring and their similarities and differences we will explore how these roles could apply specifically to your role as an APS supervisor).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600"/>
              </a:spcAft>
              <a:buFont typeface="Symbol" panose="05050102010706020507" pitchFamily="18" charset="2"/>
              <a:buChar char=""/>
            </a:pPr>
            <a:endParaRPr lang="en-US" sz="1000" i="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ea typeface="Times New Roman" panose="02020603050405020304" pitchFamily="18" charset="0"/>
              </a:rPr>
              <a:t>(</a:t>
            </a:r>
            <a:r>
              <a:rPr lang="en-US" sz="1800" i="1" dirty="0">
                <a:solidFill>
                  <a:srgbClr val="222222"/>
                </a:solidFill>
                <a:effectLst/>
                <a:latin typeface="Calibri" panose="020F0502020204030204" pitchFamily="34" charset="0"/>
                <a:ea typeface="Times New Roman" panose="02020603050405020304" pitchFamily="18" charset="0"/>
              </a:rPr>
              <a:t>The role of the APS supervisor especially with onboarding new staff is that of more of a Mentor, a teacher, doing more of the talking, geared toward developing staff knowledge, competency, and skill sets as they become oriented to their position.  Often as a Mentor you may share your own previous case experiences and lessons learned.  You may also conduct case reviews or assign new staff to Peer Mentors on your team to assist new staff with building their knowledge and skills by shadowing Peer Mentors for the opportunity to be exposed to different investigation and interviewing styles.  As staff’s knowledge and skills develop and they demonstrate they can handle cases independently with less frequent check-ins, the supervisor’s role shifts into more of a Coach than a Mentor.  The conversation shifts from information sharing to asking questions to prompt the use of staff’s critical thinking skills to further facilitate growth, development, and learning.</a:t>
            </a:r>
            <a:endParaRPr lang="en-US" sz="1800" i="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13</a:t>
            </a:fld>
            <a:endParaRPr lang="en-US"/>
          </a:p>
        </p:txBody>
      </p:sp>
    </p:spTree>
    <p:extLst>
      <p:ext uri="{BB962C8B-B14F-4D97-AF65-F5344CB8AC3E}">
        <p14:creationId xmlns:p14="http://schemas.microsoft.com/office/powerpoint/2010/main" val="146158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spcBef>
                <a:spcPts val="0"/>
              </a:spcBef>
              <a:spcAft>
                <a:spcPts val="600"/>
              </a:spcAft>
              <a:buFont typeface="Symbol" panose="05050102010706020507" pitchFamily="18" charset="2"/>
              <a:buChar char=""/>
            </a:pPr>
            <a:endParaRPr lang="en-US" sz="1200" i="1" dirty="0">
              <a:effectLst/>
              <a:latin typeface="Calibri" panose="020F0502020204030204" pitchFamily="34" charset="0"/>
              <a:ea typeface="Times New Roman" panose="02020603050405020304" pitchFamily="18" charset="0"/>
            </a:endParaRPr>
          </a:p>
          <a:p>
            <a:pPr marL="342900" marR="0" lvl="0" indent="-342900" fontAlgn="base">
              <a:spcBef>
                <a:spcPts val="0"/>
              </a:spcBef>
              <a:spcAft>
                <a:spcPts val="600"/>
              </a:spcAft>
              <a:buFont typeface="Symbol" panose="05050102010706020507" pitchFamily="18" charset="2"/>
              <a:buChar char=""/>
            </a:pPr>
            <a:r>
              <a:rPr lang="en-US" sz="1200" i="1" dirty="0">
                <a:effectLst/>
                <a:latin typeface="Calibri" panose="020F0502020204030204" pitchFamily="34" charset="0"/>
                <a:ea typeface="Times New Roman" panose="02020603050405020304" pitchFamily="18" charset="0"/>
              </a:rPr>
              <a:t>(</a:t>
            </a:r>
            <a:r>
              <a:rPr lang="en-US" sz="1800" i="1" dirty="0">
                <a:solidFill>
                  <a:srgbClr val="222222"/>
                </a:solidFill>
                <a:effectLst/>
                <a:latin typeface="Calibri" panose="020F0502020204030204" pitchFamily="34" charset="0"/>
                <a:ea typeface="Times New Roman" panose="02020603050405020304" pitchFamily="18" charset="0"/>
              </a:rPr>
              <a:t>In your role as a Coach, the supervisor acts as a “facilitator” rather than a teacher. The supervisor can use guided questions (i.e. for the purpose of building interviewing skills) that encourage critical thinking that helps the learner realize their own potential to explore, analyze, reflect, and problem-solve.</a:t>
            </a:r>
            <a:endParaRPr lang="en-US" sz="1800" i="1" dirty="0">
              <a:effectLst/>
              <a:latin typeface="Times New Roman" panose="02020603050405020304" pitchFamily="18" charset="0"/>
              <a:ea typeface="Times New Roman" panose="02020603050405020304" pitchFamily="18" charset="0"/>
            </a:endParaRPr>
          </a:p>
          <a:p>
            <a:pPr marL="742950" marR="0" fontAlgn="base">
              <a:spcBef>
                <a:spcPts val="0"/>
              </a:spcBef>
              <a:spcAft>
                <a:spcPts val="600"/>
              </a:spcAft>
            </a:pPr>
            <a:r>
              <a:rPr lang="en-US" sz="1800" dirty="0">
                <a:solidFill>
                  <a:srgbClr val="222222"/>
                </a:solidFill>
                <a:effectLst/>
                <a:latin typeface="Calibri" panose="020F0502020204030204" pitchFamily="34" charset="0"/>
                <a:ea typeface="Times New Roman" panose="02020603050405020304" pitchFamily="18" charset="0"/>
              </a:rPr>
              <a:t> 	</a:t>
            </a:r>
            <a:r>
              <a:rPr lang="en-US" sz="1800" i="1" dirty="0">
                <a:effectLst/>
                <a:latin typeface="Calibri" panose="020F0502020204030204" pitchFamily="34" charset="0"/>
                <a:ea typeface="Times New Roman" panose="02020603050405020304" pitchFamily="18" charset="0"/>
              </a:rPr>
              <a:t>(Facilitators states:  There is a large repository of information on both coaching and mentoring.  Facilitator lets participants know that they have been provided a resource list of articles, websites, books, and video clips to enhance and build on the concepts you receive today.  However, for today’s training, the content will be more focused on the role of the APS supervisor as a coach).</a:t>
            </a:r>
          </a:p>
          <a:p>
            <a:pPr marL="742950" marR="0" fontAlgn="base">
              <a:spcBef>
                <a:spcPts val="0"/>
              </a:spcBef>
              <a:spcAft>
                <a:spcPts val="600"/>
              </a:spcAft>
            </a:pPr>
            <a:endParaRPr lang="en-US" sz="1800" i="1" dirty="0">
              <a:effectLst/>
              <a:latin typeface="Calibri" panose="020F0502020204030204" pitchFamily="34" charset="0"/>
              <a:ea typeface="Times New Roman" panose="02020603050405020304" pitchFamily="18" charset="0"/>
            </a:endParaRPr>
          </a:p>
          <a:p>
            <a:pPr marL="0" marR="0" fontAlgn="base">
              <a:spcBef>
                <a:spcPts val="0"/>
              </a:spcBef>
              <a:spcAft>
                <a:spcPts val="600"/>
              </a:spcAft>
            </a:pPr>
            <a:r>
              <a:rPr lang="en-US" sz="1800" b="1" dirty="0">
                <a:solidFill>
                  <a:srgbClr val="222222"/>
                </a:solidFill>
                <a:effectLst/>
                <a:latin typeface="Calibri" panose="020F0502020204030204" pitchFamily="34" charset="0"/>
                <a:ea typeface="Times New Roman" panose="02020603050405020304" pitchFamily="18" charset="0"/>
              </a:rPr>
              <a:t>Participants refer to Participant Guide for a list of coaching questions and mentoring resources.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600"/>
              </a:spcAft>
            </a:pPr>
            <a:r>
              <a:rPr lang="en-US" sz="1800" i="1" dirty="0">
                <a:solidFill>
                  <a:srgbClr val="222222"/>
                </a:solidFill>
                <a:effectLst/>
                <a:latin typeface="Calibri" panose="020F0502020204030204" pitchFamily="34" charset="0"/>
                <a:ea typeface="Times New Roman" panose="02020603050405020304" pitchFamily="18" charset="0"/>
              </a:rPr>
              <a:t>		(Facilitator states, “Now that we’ve discussed what the role of the APS supervisor 		as a coach or mentor might look like we can specifically explore the value of 			coaching.</a:t>
            </a:r>
            <a:endParaRPr lang="en-US" sz="1800" dirty="0">
              <a:effectLst/>
              <a:latin typeface="Times New Roman" panose="02020603050405020304" pitchFamily="18" charset="0"/>
              <a:ea typeface="Times New Roman" panose="02020603050405020304" pitchFamily="18" charset="0"/>
            </a:endParaRPr>
          </a:p>
          <a:p>
            <a:pPr marL="742950" marR="0" fontAlgn="base">
              <a:spcBef>
                <a:spcPts val="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14</a:t>
            </a:fld>
            <a:endParaRPr lang="en-US"/>
          </a:p>
        </p:txBody>
      </p:sp>
    </p:spTree>
    <p:extLst>
      <p:ext uri="{BB962C8B-B14F-4D97-AF65-F5344CB8AC3E}">
        <p14:creationId xmlns:p14="http://schemas.microsoft.com/office/powerpoint/2010/main" val="438359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base">
              <a:spcBef>
                <a:spcPts val="0"/>
              </a:spcBef>
              <a:spcAft>
                <a:spcPts val="600"/>
              </a:spcAft>
              <a:buFont typeface="Symbol" panose="05050102010706020507" pitchFamily="18" charset="2"/>
              <a:buChar char=""/>
            </a:pPr>
            <a:r>
              <a:rPr lang="en-US" sz="1200" i="1" dirty="0">
                <a:effectLst/>
                <a:latin typeface="Calibri" panose="020F0502020204030204" pitchFamily="34" charset="0"/>
                <a:ea typeface="Times New Roman" panose="02020603050405020304" pitchFamily="18" charset="0"/>
              </a:rPr>
              <a:t>(</a:t>
            </a:r>
            <a:r>
              <a:rPr lang="en-US" sz="1800" dirty="0">
                <a:solidFill>
                  <a:srgbClr val="202124"/>
                </a:solidFill>
                <a:effectLst/>
                <a:latin typeface="Calibri" panose="020F0502020204030204" pitchFamily="34" charset="0"/>
                <a:ea typeface="Times New Roman" panose="02020603050405020304" pitchFamily="18" charset="0"/>
                <a:cs typeface="Times New Roman" panose="02020603050405020304" pitchFamily="18" charset="0"/>
              </a:rPr>
              <a:t>Research indicates that coaching benefits employees in numerous ways.  Coaching has been linked to influencing employee skills, motivation, and performance at work. Coaching has been identified as an effective tool to use with providing feedback.  According to research conducted by the International Coach Federation, 79% of their workers surveyed value coaching however many companies do not practice coaching.  This is a common issue and can result in low employee engagement, performance, and retention.  A supervisor or leader who uses coaching skills supports an environment of collaboration between the employee and the supervisor while at the same time maintaining the boundaries of the supervisory relationship.  Coaching aims to elevate an employee’s satisfaction and level of engagement.  Some of the benefits of coaching are: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Greater Accountability- When an employee takes ownership it means that they are aware of their contribution and the part they have played in the achieved results.  An employee who takes responsibility for their performance, can self-identify past mistakes and how they can improve their performance in the future.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More Self-Awareness- Coaching facilitates greater self-awareness.  As employee’s increase their self-awareness results include improved critical thinking, strengthened/open communication, and enhanced emotional intelligence.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Increased Engagement-   Companies that use a collaborative approach support an environment where employees are satisfied, engaged, and productive.</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Prepared Workforce- Especially with onboarding new employees it is essential that you are coaching, developing, engaging, using emotional intelligence, and inspiring individuals.  This facilitates competence and confidence when the employee performs their job as well as prepares the worker for future roles and advancements.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Clarity with Goals and Objectives – Coaching can be used to discern what may be vague to the worker to ensure they have clarity on the goals and objectives of the position. </a:t>
            </a:r>
            <a:endParaRPr lang="en-US" sz="1800" dirty="0">
              <a:effectLst/>
              <a:latin typeface="Times New Roman" panose="02020603050405020304" pitchFamily="18" charset="0"/>
              <a:ea typeface="Times New Roman" panose="02020603050405020304" pitchFamily="18" charset="0"/>
            </a:endParaRPr>
          </a:p>
          <a:p>
            <a:pPr marL="1143000" marR="0" fontAlgn="base">
              <a:spcBef>
                <a:spcPts val="0"/>
              </a:spcBef>
              <a:spcAft>
                <a:spcPts val="600"/>
              </a:spcAft>
            </a:pPr>
            <a:r>
              <a:rPr lang="en-US" sz="1800" i="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57200" marR="0" fontAlgn="base">
              <a:spcBef>
                <a:spcPts val="0"/>
              </a:spcBef>
              <a:spcAft>
                <a:spcPts val="600"/>
              </a:spcAft>
            </a:pPr>
            <a:r>
              <a:rPr lang="en-US" sz="1800" i="1" u="sng" dirty="0">
                <a:solidFill>
                  <a:srgbClr val="0563C1"/>
                </a:solidFill>
                <a:effectLst/>
                <a:latin typeface="Calibri" panose="020F0502020204030204" pitchFamily="34" charset="0"/>
                <a:ea typeface="Times New Roman" panose="02020603050405020304" pitchFamily="18" charset="0"/>
              </a:rPr>
              <a:t>(Facilitator states the information below:  According to Forbes.com post 7/04/2019 in an article by Chris Westfall </a:t>
            </a:r>
            <a:endParaRPr lang="en-US" sz="1800" dirty="0">
              <a:effectLst/>
              <a:latin typeface="Times New Roman" panose="02020603050405020304" pitchFamily="18" charset="0"/>
              <a:ea typeface="Times New Roman" panose="02020603050405020304" pitchFamily="18" charset="0"/>
            </a:endParaRPr>
          </a:p>
          <a:p>
            <a:pPr marL="685800" marR="0" fontAlgn="base">
              <a:spcBef>
                <a:spcPts val="0"/>
              </a:spcBef>
              <a:spcAft>
                <a:spcPts val="600"/>
              </a:spcAft>
            </a:pPr>
            <a:r>
              <a:rPr lang="en-US" sz="1800" dirty="0">
                <a:solidFill>
                  <a:srgbClr val="333333"/>
                </a:solidFill>
                <a:effectLst/>
                <a:latin typeface="Calibri" panose="020F0502020204030204" pitchFamily="34" charset="0"/>
                <a:ea typeface="Calibri" panose="020F0502020204030204" pitchFamily="34" charset="0"/>
              </a:rPr>
              <a:t>When executed properly, coaching provides greater </a:t>
            </a:r>
            <a:r>
              <a:rPr lang="en-US" sz="1800" i="1" dirty="0">
                <a:solidFill>
                  <a:srgbClr val="333333"/>
                </a:solidFill>
                <a:effectLst/>
                <a:latin typeface="Calibri" panose="020F0502020204030204" pitchFamily="34" charset="0"/>
                <a:ea typeface="Calibri" panose="020F0502020204030204" pitchFamily="34" charset="0"/>
              </a:rPr>
              <a:t>intrinsic motivation</a:t>
            </a:r>
            <a:r>
              <a:rPr lang="en-US" sz="1800" dirty="0">
                <a:solidFill>
                  <a:srgbClr val="333333"/>
                </a:solidFill>
                <a:effectLst/>
                <a:latin typeface="Calibri" panose="020F0502020204030204" pitchFamily="34" charset="0"/>
                <a:ea typeface="Calibri" panose="020F0502020204030204" pitchFamily="34" charset="0"/>
              </a:rPr>
              <a:t> - in other words, inspiring the self-directed willingness to try new things and make new discoveries. According </a:t>
            </a:r>
            <a:r>
              <a:rPr lang="en-US" sz="1800" dirty="0">
                <a:solidFill>
                  <a:srgbClr val="000000"/>
                </a:solidFill>
                <a:effectLst/>
                <a:latin typeface="Calibri" panose="020F0502020204030204" pitchFamily="34" charset="0"/>
                <a:ea typeface="Calibri" panose="020F0502020204030204" pitchFamily="34" charset="0"/>
              </a:rPr>
              <a:t>to data from McKinsey’s Organizational Health index published in 2013</a:t>
            </a:r>
            <a:r>
              <a:rPr lang="en-US" sz="1800" dirty="0">
                <a:solidFill>
                  <a:srgbClr val="333333"/>
                </a:solidFill>
                <a:effectLst/>
                <a:latin typeface="Calibri" panose="020F0502020204030204" pitchFamily="34" charset="0"/>
                <a:ea typeface="Calibri" panose="020F0502020204030204" pitchFamily="34" charset="0"/>
              </a:rPr>
              <a:t> when employees find greater intrinsic motivation, they are 32% more committed to their work and 46% </a:t>
            </a:r>
            <a:r>
              <a:rPr lang="en-US" sz="1800" u="none" strike="noStrike" dirty="0">
                <a:solidFill>
                  <a:srgbClr val="000000"/>
                </a:solidFill>
                <a:effectLst/>
                <a:latin typeface="Calibri" panose="020F0502020204030204" pitchFamily="34" charset="0"/>
                <a:ea typeface="Calibri" panose="020F0502020204030204" pitchFamily="34" charset="0"/>
                <a:hlinkClick r:id="rId3"/>
              </a:rPr>
              <a:t>more satisfied</a:t>
            </a:r>
            <a:r>
              <a:rPr lang="en-US" sz="1800" dirty="0">
                <a:solidFill>
                  <a:srgbClr val="333333"/>
                </a:solidFill>
                <a:effectLst/>
                <a:latin typeface="Calibri" panose="020F0502020204030204" pitchFamily="34" charset="0"/>
                <a:ea typeface="Calibri" panose="020F0502020204030204" pitchFamily="34" charset="0"/>
              </a:rPr>
              <a:t> with their jobs.</a:t>
            </a:r>
            <a:endParaRPr lang="en-US" sz="1800" dirty="0">
              <a:effectLst/>
              <a:latin typeface="Times New Roman" panose="02020603050405020304" pitchFamily="18" charset="0"/>
              <a:ea typeface="Times New Roman" panose="02020603050405020304" pitchFamily="18" charset="0"/>
            </a:endParaRPr>
          </a:p>
          <a:p>
            <a:pPr marL="685800" marR="0" fontAlgn="base">
              <a:spcBef>
                <a:spcPts val="0"/>
              </a:spcBef>
              <a:spcAft>
                <a:spcPts val="600"/>
              </a:spcAft>
            </a:pPr>
            <a:r>
              <a:rPr lang="en-US" sz="1800" i="1" dirty="0">
                <a:solidFill>
                  <a:srgbClr val="333333"/>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685800" marR="0" fontAlgn="base">
              <a:spcBef>
                <a:spcPts val="0"/>
              </a:spcBef>
              <a:spcAft>
                <a:spcPts val="600"/>
              </a:spcAft>
            </a:pPr>
            <a:r>
              <a:rPr lang="en-US" sz="1800" i="1" dirty="0">
                <a:solidFill>
                  <a:srgbClr val="333333"/>
                </a:solidFill>
                <a:effectLst/>
                <a:latin typeface="Calibri" panose="020F0502020204030204" pitchFamily="34" charset="0"/>
                <a:ea typeface="Calibri" panose="020F0502020204030204" pitchFamily="34" charset="0"/>
              </a:rPr>
              <a:t>(Facilitator states “Now that we’ve determined why coaching is a value-added activity to engage in routinely with staff, we can explore possible opportunities or situations that lend themselves to coaching conversations.”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15</a:t>
            </a:fld>
            <a:endParaRPr lang="en-US"/>
          </a:p>
        </p:txBody>
      </p:sp>
    </p:spTree>
    <p:extLst>
      <p:ext uri="{BB962C8B-B14F-4D97-AF65-F5344CB8AC3E}">
        <p14:creationId xmlns:p14="http://schemas.microsoft.com/office/powerpoint/2010/main" val="3431597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effectLst/>
                <a:latin typeface="Calibri" panose="020F0502020204030204" pitchFamily="34" charset="0"/>
                <a:ea typeface="Times New Roman" panose="02020603050405020304" pitchFamily="18" charset="0"/>
              </a:rPr>
              <a:t>Facilitator asks participants to post in the chat or raise their hand to unmute themselves to report out their responses to this question) Producer or Facilitator reads participants responses. Facilitator posts bullets after participants post their responses. </a:t>
            </a:r>
            <a:endParaRPr lang="en-US" b="0" dirty="0"/>
          </a:p>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16</a:t>
            </a:fld>
            <a:endParaRPr lang="en-US"/>
          </a:p>
        </p:txBody>
      </p:sp>
    </p:spTree>
    <p:extLst>
      <p:ext uri="{BB962C8B-B14F-4D97-AF65-F5344CB8AC3E}">
        <p14:creationId xmlns:p14="http://schemas.microsoft.com/office/powerpoint/2010/main" val="339747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333333"/>
                </a:solidFill>
                <a:effectLst/>
                <a:latin typeface="Calibri" panose="020F0502020204030204" pitchFamily="34" charset="0"/>
                <a:ea typeface="Calibri" panose="020F0502020204030204" pitchFamily="34" charset="0"/>
              </a:rPr>
              <a:t>(Facilitator refers participants to </a:t>
            </a:r>
            <a:r>
              <a:rPr lang="en-US" sz="1800" b="1" i="1" dirty="0">
                <a:solidFill>
                  <a:srgbClr val="333333"/>
                </a:solidFill>
                <a:effectLst/>
                <a:latin typeface="Calibri" panose="020F0502020204030204" pitchFamily="34" charset="0"/>
                <a:ea typeface="Calibri" panose="020F0502020204030204" pitchFamily="34" charset="0"/>
              </a:rPr>
              <a:t>Participant Guide</a:t>
            </a:r>
            <a:r>
              <a:rPr lang="en-US" sz="1800" i="1" dirty="0">
                <a:solidFill>
                  <a:srgbClr val="333333"/>
                </a:solidFill>
                <a:effectLst/>
                <a:latin typeface="Calibri" panose="020F0502020204030204" pitchFamily="34" charset="0"/>
                <a:ea typeface="Calibri" panose="020F0502020204030204" pitchFamily="34" charset="0"/>
              </a:rPr>
              <a:t> regarding handout of article </a:t>
            </a:r>
            <a:r>
              <a:rPr lang="en-US" sz="1800" b="1" i="1" dirty="0">
                <a:solidFill>
                  <a:srgbClr val="333333"/>
                </a:solidFill>
                <a:effectLst/>
                <a:latin typeface="Calibri" panose="020F0502020204030204" pitchFamily="34" charset="0"/>
                <a:ea typeface="Calibri" panose="020F0502020204030204" pitchFamily="34" charset="0"/>
              </a:rPr>
              <a:t>“How Coaching Can Change Your Work” </a:t>
            </a:r>
            <a:r>
              <a:rPr lang="en-US" sz="1800" b="0" i="1" dirty="0">
                <a:solidFill>
                  <a:srgbClr val="333333"/>
                </a:solidFill>
                <a:effectLst/>
                <a:latin typeface="Calibri" panose="020F0502020204030204" pitchFamily="34" charset="0"/>
                <a:ea typeface="Calibri" panose="020F0502020204030204" pitchFamily="34" charset="0"/>
              </a:rPr>
              <a:t>(Developed by Coach Approach Partners)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17</a:t>
            </a:fld>
            <a:endParaRPr lang="en-US"/>
          </a:p>
        </p:txBody>
      </p:sp>
    </p:spTree>
    <p:extLst>
      <p:ext uri="{BB962C8B-B14F-4D97-AF65-F5344CB8AC3E}">
        <p14:creationId xmlns:p14="http://schemas.microsoft.com/office/powerpoint/2010/main" val="2236847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33333"/>
                </a:solidFill>
                <a:effectLst/>
                <a:latin typeface="Calibri" panose="020F0502020204030204" pitchFamily="34" charset="0"/>
                <a:ea typeface="Calibri" panose="020F0502020204030204" pitchFamily="34" charset="0"/>
              </a:rPr>
              <a:t>When a supervisor engages in a coaching conversation the employee leaves feeling better challenged, motivated, and inspired.  They also may be thinking of a new way to reframe or approach a problem with a fresh perspective.</a:t>
            </a:r>
            <a:endParaRPr lang="en-US" sz="1800" dirty="0">
              <a:effectLst/>
              <a:latin typeface="Times New Roman" panose="02020603050405020304" pitchFamily="18" charset="0"/>
              <a:ea typeface="Times New Roman" panose="02020603050405020304" pitchFamily="18" charset="0"/>
            </a:endParaRP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latin typeface="Calibri" panose="020F0502020204030204" pitchFamily="34" charset="0"/>
                <a:ea typeface="Calibri" panose="020F0502020204030204" pitchFamily="34" charset="0"/>
                <a:cs typeface="Calibri" panose="020F0502020204030204" pitchFamily="34" charset="0"/>
              </a:rPr>
              <a:t>(Facilitator states Being totally present and in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latin typeface="Calibri" panose="020F0502020204030204" pitchFamily="34" charset="0"/>
                <a:ea typeface="Calibri" panose="020F0502020204030204" pitchFamily="34" charset="0"/>
                <a:cs typeface="Calibri" panose="020F0502020204030204" pitchFamily="34" charset="0"/>
              </a:rPr>
              <a:t>Preparing your thoughts to listen rather than speak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latin typeface="Calibri" panose="020F0502020204030204" pitchFamily="34" charset="0"/>
                <a:ea typeface="Calibri" panose="020F0502020204030204" pitchFamily="34" charset="0"/>
                <a:cs typeface="Calibri" panose="020F0502020204030204" pitchFamily="34" charset="0"/>
              </a:rPr>
              <a:t>Listen beyond the words, what is being said and not said.  Non-verbal cues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latin typeface="Calibri" panose="020F0502020204030204" pitchFamily="34" charset="0"/>
                <a:ea typeface="Calibri" panose="020F0502020204030204" pitchFamily="34" charset="0"/>
                <a:cs typeface="Calibri" panose="020F0502020204030204" pitchFamily="34" charset="0"/>
              </a:rPr>
              <a:t>Listen to the emotions, strengths, values, and 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latin typeface="Calibri" panose="020F0502020204030204" pitchFamily="34" charset="0"/>
              <a:ea typeface="Calibri" panose="020F0502020204030204" pitchFamily="34" charset="0"/>
              <a:cs typeface="Calibri" panose="020F0502020204030204" pitchFamily="34" charset="0"/>
            </a:endParaRPr>
          </a:p>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itchFamily="34" charset="0"/>
              </a:defRPr>
            </a:lvl1pPr>
            <a:lvl2pPr marL="741119" indent="-285045">
              <a:defRPr sz="2000">
                <a:solidFill>
                  <a:schemeClr val="tx1"/>
                </a:solidFill>
                <a:latin typeface="Tahoma" pitchFamily="34" charset="0"/>
              </a:defRPr>
            </a:lvl2pPr>
            <a:lvl3pPr marL="1140182" indent="-228036">
              <a:defRPr sz="2000">
                <a:solidFill>
                  <a:schemeClr val="tx1"/>
                </a:solidFill>
                <a:latin typeface="Tahoma" pitchFamily="34" charset="0"/>
              </a:defRPr>
            </a:lvl3pPr>
            <a:lvl4pPr marL="1596254" indent="-228036">
              <a:defRPr sz="2000">
                <a:solidFill>
                  <a:schemeClr val="tx1"/>
                </a:solidFill>
                <a:latin typeface="Tahoma" pitchFamily="34" charset="0"/>
              </a:defRPr>
            </a:lvl4pPr>
            <a:lvl5pPr marL="2052328" indent="-228036">
              <a:defRPr sz="2000">
                <a:solidFill>
                  <a:schemeClr val="tx1"/>
                </a:solidFill>
                <a:latin typeface="Tahoma" pitchFamily="34" charset="0"/>
              </a:defRPr>
            </a:lvl5pPr>
            <a:lvl6pPr marL="2508401" indent="-228036" eaLnBrk="0" fontAlgn="base" hangingPunct="0">
              <a:spcBef>
                <a:spcPct val="0"/>
              </a:spcBef>
              <a:spcAft>
                <a:spcPct val="0"/>
              </a:spcAft>
              <a:defRPr sz="2000">
                <a:solidFill>
                  <a:schemeClr val="tx1"/>
                </a:solidFill>
                <a:latin typeface="Tahoma" pitchFamily="34" charset="0"/>
              </a:defRPr>
            </a:lvl6pPr>
            <a:lvl7pPr marL="2964472" indent="-228036" eaLnBrk="0" fontAlgn="base" hangingPunct="0">
              <a:spcBef>
                <a:spcPct val="0"/>
              </a:spcBef>
              <a:spcAft>
                <a:spcPct val="0"/>
              </a:spcAft>
              <a:defRPr sz="2000">
                <a:solidFill>
                  <a:schemeClr val="tx1"/>
                </a:solidFill>
                <a:latin typeface="Tahoma" pitchFamily="34" charset="0"/>
              </a:defRPr>
            </a:lvl7pPr>
            <a:lvl8pPr marL="3420546" indent="-228036" eaLnBrk="0" fontAlgn="base" hangingPunct="0">
              <a:spcBef>
                <a:spcPct val="0"/>
              </a:spcBef>
              <a:spcAft>
                <a:spcPct val="0"/>
              </a:spcAft>
              <a:defRPr sz="2000">
                <a:solidFill>
                  <a:schemeClr val="tx1"/>
                </a:solidFill>
                <a:latin typeface="Tahoma" pitchFamily="34" charset="0"/>
              </a:defRPr>
            </a:lvl8pPr>
            <a:lvl9pPr marL="3876618" indent="-228036" eaLnBrk="0" fontAlgn="base" hangingPunct="0">
              <a:spcBef>
                <a:spcPct val="0"/>
              </a:spcBef>
              <a:spcAft>
                <a:spcPct val="0"/>
              </a:spcAft>
              <a:defRPr sz="2000">
                <a:solidFill>
                  <a:schemeClr val="tx1"/>
                </a:solidFill>
                <a:latin typeface="Tahoma" pitchFamily="34" charset="0"/>
              </a:defRPr>
            </a:lvl9pPr>
          </a:lstStyle>
          <a:p>
            <a:fld id="{D0865D8A-51F5-4D5A-9EE6-527685935D90}" type="slidenum">
              <a:rPr lang="en-US" altLang="en-US" sz="1200">
                <a:latin typeface="Calibri" pitchFamily="34" charset="0"/>
              </a:rPr>
              <a:pPr/>
              <a:t>18</a:t>
            </a:fld>
            <a:endParaRPr lang="en-US" altLang="en-US" sz="1200">
              <a:latin typeface="Calibri" pitchFamily="34" charset="0"/>
            </a:endParaRPr>
          </a:p>
        </p:txBody>
      </p:sp>
      <p:sp>
        <p:nvSpPr>
          <p:cNvPr id="2" name="Date Placeholder 1"/>
          <p:cNvSpPr>
            <a:spLocks noGrp="1"/>
          </p:cNvSpPr>
          <p:nvPr>
            <p:ph type="dt" idx="10"/>
          </p:nvPr>
        </p:nvSpPr>
        <p:spPr/>
        <p:txBody>
          <a:bodyPr/>
          <a:lstStyle/>
          <a:p>
            <a:r>
              <a:rPr lang="en-US"/>
              <a:t>2018/2019</a:t>
            </a:r>
          </a:p>
        </p:txBody>
      </p:sp>
    </p:spTree>
    <p:extLst>
      <p:ext uri="{BB962C8B-B14F-4D97-AF65-F5344CB8AC3E}">
        <p14:creationId xmlns:p14="http://schemas.microsoft.com/office/powerpoint/2010/main" val="152790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latin typeface="Calibri" panose="020F0502020204030204" pitchFamily="34" charset="0"/>
                <a:ea typeface="Calibri" panose="020F0502020204030204" pitchFamily="34" charset="0"/>
                <a:cs typeface="Calibri" panose="020F0502020204030204" pitchFamily="34" charset="0"/>
              </a:rPr>
              <a:t>(Facilitator states Thinking like a coach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333333"/>
                </a:solidFill>
                <a:effectLst/>
                <a:latin typeface="Calibri" panose="020F0502020204030204" pitchFamily="34" charset="0"/>
                <a:ea typeface="Calibri" panose="020F0502020204030204" pitchFamily="34" charset="0"/>
              </a:rPr>
              <a:t>Temporarily removing my agenda and utilizing my strengths to develop my staff.</a:t>
            </a:r>
            <a:endParaRPr lang="en-US" sz="1800" i="1" dirty="0">
              <a:effectLst/>
              <a:latin typeface="Times New Roman" panose="02020603050405020304" pitchFamily="18" charset="0"/>
              <a:ea typeface="Times New Roman" panose="02020603050405020304" pitchFamily="18" charset="0"/>
            </a:endParaRPr>
          </a:p>
          <a:p>
            <a:pPr marL="0" marR="0" lvl="0" indent="0" fontAlgn="base">
              <a:spcBef>
                <a:spcPts val="0"/>
              </a:spcBef>
              <a:spcAft>
                <a:spcPts val="600"/>
              </a:spcAft>
              <a:buFont typeface="Courier New" panose="02070309020205020404" pitchFamily="49" charset="0"/>
              <a:buNone/>
            </a:pPr>
            <a:r>
              <a:rPr lang="en-US" sz="1800" i="1" dirty="0">
                <a:solidFill>
                  <a:srgbClr val="333333"/>
                </a:solidFill>
                <a:effectLst/>
                <a:latin typeface="Calibri" panose="020F0502020204030204" pitchFamily="34" charset="0"/>
                <a:ea typeface="Calibri" panose="020F0502020204030204" pitchFamily="34" charset="0"/>
              </a:rPr>
              <a:t>Partnering with my staff to help them take the steps to learn how to unlock their potential to maximize their performance and success.</a:t>
            </a:r>
            <a:endParaRPr lang="en-US" sz="1800" i="1" dirty="0">
              <a:effectLst/>
              <a:latin typeface="Times New Roman" panose="02020603050405020304" pitchFamily="18" charset="0"/>
              <a:ea typeface="Times New Roman" panose="02020603050405020304" pitchFamily="18" charset="0"/>
            </a:endParaRPr>
          </a:p>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itchFamily="34" charset="0"/>
              </a:defRPr>
            </a:lvl1pPr>
            <a:lvl2pPr marL="741119" indent="-285045">
              <a:defRPr sz="2000">
                <a:solidFill>
                  <a:schemeClr val="tx1"/>
                </a:solidFill>
                <a:latin typeface="Tahoma" pitchFamily="34" charset="0"/>
              </a:defRPr>
            </a:lvl2pPr>
            <a:lvl3pPr marL="1140182" indent="-228036">
              <a:defRPr sz="2000">
                <a:solidFill>
                  <a:schemeClr val="tx1"/>
                </a:solidFill>
                <a:latin typeface="Tahoma" pitchFamily="34" charset="0"/>
              </a:defRPr>
            </a:lvl3pPr>
            <a:lvl4pPr marL="1596254" indent="-228036">
              <a:defRPr sz="2000">
                <a:solidFill>
                  <a:schemeClr val="tx1"/>
                </a:solidFill>
                <a:latin typeface="Tahoma" pitchFamily="34" charset="0"/>
              </a:defRPr>
            </a:lvl4pPr>
            <a:lvl5pPr marL="2052328" indent="-228036">
              <a:defRPr sz="2000">
                <a:solidFill>
                  <a:schemeClr val="tx1"/>
                </a:solidFill>
                <a:latin typeface="Tahoma" pitchFamily="34" charset="0"/>
              </a:defRPr>
            </a:lvl5pPr>
            <a:lvl6pPr marL="2508401" indent="-228036" eaLnBrk="0" fontAlgn="base" hangingPunct="0">
              <a:spcBef>
                <a:spcPct val="0"/>
              </a:spcBef>
              <a:spcAft>
                <a:spcPct val="0"/>
              </a:spcAft>
              <a:defRPr sz="2000">
                <a:solidFill>
                  <a:schemeClr val="tx1"/>
                </a:solidFill>
                <a:latin typeface="Tahoma" pitchFamily="34" charset="0"/>
              </a:defRPr>
            </a:lvl6pPr>
            <a:lvl7pPr marL="2964472" indent="-228036" eaLnBrk="0" fontAlgn="base" hangingPunct="0">
              <a:spcBef>
                <a:spcPct val="0"/>
              </a:spcBef>
              <a:spcAft>
                <a:spcPct val="0"/>
              </a:spcAft>
              <a:defRPr sz="2000">
                <a:solidFill>
                  <a:schemeClr val="tx1"/>
                </a:solidFill>
                <a:latin typeface="Tahoma" pitchFamily="34" charset="0"/>
              </a:defRPr>
            </a:lvl7pPr>
            <a:lvl8pPr marL="3420546" indent="-228036" eaLnBrk="0" fontAlgn="base" hangingPunct="0">
              <a:spcBef>
                <a:spcPct val="0"/>
              </a:spcBef>
              <a:spcAft>
                <a:spcPct val="0"/>
              </a:spcAft>
              <a:defRPr sz="2000">
                <a:solidFill>
                  <a:schemeClr val="tx1"/>
                </a:solidFill>
                <a:latin typeface="Tahoma" pitchFamily="34" charset="0"/>
              </a:defRPr>
            </a:lvl8pPr>
            <a:lvl9pPr marL="3876618" indent="-228036" eaLnBrk="0" fontAlgn="base" hangingPunct="0">
              <a:spcBef>
                <a:spcPct val="0"/>
              </a:spcBef>
              <a:spcAft>
                <a:spcPct val="0"/>
              </a:spcAft>
              <a:defRPr sz="2000">
                <a:solidFill>
                  <a:schemeClr val="tx1"/>
                </a:solidFill>
                <a:latin typeface="Tahoma" pitchFamily="34" charset="0"/>
              </a:defRPr>
            </a:lvl9pPr>
          </a:lstStyle>
          <a:p>
            <a:fld id="{D0865D8A-51F5-4D5A-9EE6-527685935D90}" type="slidenum">
              <a:rPr lang="en-US" altLang="en-US" sz="1200">
                <a:latin typeface="Calibri" pitchFamily="34" charset="0"/>
              </a:rPr>
              <a:pPr/>
              <a:t>19</a:t>
            </a:fld>
            <a:endParaRPr lang="en-US" altLang="en-US" sz="1200">
              <a:latin typeface="Calibri" pitchFamily="34" charset="0"/>
            </a:endParaRPr>
          </a:p>
        </p:txBody>
      </p:sp>
      <p:sp>
        <p:nvSpPr>
          <p:cNvPr id="2" name="Date Placeholder 1"/>
          <p:cNvSpPr>
            <a:spLocks noGrp="1"/>
          </p:cNvSpPr>
          <p:nvPr>
            <p:ph type="dt" idx="10"/>
          </p:nvPr>
        </p:nvSpPr>
        <p:spPr/>
        <p:txBody>
          <a:bodyPr/>
          <a:lstStyle/>
          <a:p>
            <a:r>
              <a:rPr lang="en-US"/>
              <a:t>2018/2019</a:t>
            </a:r>
          </a:p>
        </p:txBody>
      </p:sp>
    </p:spTree>
    <p:extLst>
      <p:ext uri="{BB962C8B-B14F-4D97-AF65-F5344CB8AC3E}">
        <p14:creationId xmlns:p14="http://schemas.microsoft.com/office/powerpoint/2010/main" val="2310686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marR="0" indent="-285750" fontAlgn="base">
              <a:spcBef>
                <a:spcPts val="0"/>
              </a:spcBef>
              <a:spcAft>
                <a:spcPts val="600"/>
              </a:spcAft>
            </a:pPr>
            <a:r>
              <a:rPr lang="en-US" sz="1800" b="1" dirty="0">
                <a:effectLst/>
                <a:latin typeface="Calibri" panose="020F0502020204030204" pitchFamily="34" charset="0"/>
                <a:ea typeface="Times New Roman" panose="02020603050405020304" pitchFamily="18" charset="0"/>
              </a:rPr>
              <a:t>Group Activity</a:t>
            </a:r>
            <a:r>
              <a:rPr lang="en-US" sz="1800" dirty="0">
                <a:effectLst/>
                <a:latin typeface="Calibri" panose="020F0502020204030204" pitchFamily="34" charset="0"/>
                <a:ea typeface="Times New Roman" panose="02020603050405020304" pitchFamily="18" charset="0"/>
              </a:rPr>
              <a:t>:</a:t>
            </a:r>
            <a:r>
              <a:rPr lang="en-US" sz="1800" i="1" dirty="0">
                <a:effectLst/>
                <a:latin typeface="Calibri" panose="020F0502020204030204" pitchFamily="34" charset="0"/>
                <a:ea typeface="Times New Roman" panose="02020603050405020304" pitchFamily="18" charset="0"/>
              </a:rPr>
              <a:t>  </a:t>
            </a:r>
            <a:r>
              <a:rPr lang="en-US" sz="1800" b="1" i="1" dirty="0">
                <a:effectLst/>
                <a:latin typeface="Calibri" panose="020F0502020204030204" pitchFamily="34" charset="0"/>
                <a:ea typeface="Times New Roman" panose="02020603050405020304" pitchFamily="18" charset="0"/>
              </a:rPr>
              <a:t>Discuss a Difficult Conversation – 20 min.</a:t>
            </a:r>
            <a:endParaRPr lang="en-US" sz="1800" dirty="0">
              <a:effectLst/>
              <a:latin typeface="Times New Roman" panose="02020603050405020304" pitchFamily="18" charset="0"/>
              <a:ea typeface="Times New Roman" panose="02020603050405020304" pitchFamily="18" charset="0"/>
            </a:endParaRPr>
          </a:p>
          <a:p>
            <a:pPr marL="514350" marR="0" fontAlgn="base">
              <a:spcBef>
                <a:spcPts val="0"/>
              </a:spcBef>
              <a:spcAft>
                <a:spcPts val="600"/>
              </a:spcAft>
            </a:pPr>
            <a:r>
              <a:rPr lang="en-US" sz="1800" i="1" dirty="0">
                <a:effectLst/>
                <a:latin typeface="Calibri" panose="020F0502020204030204" pitchFamily="34" charset="0"/>
                <a:ea typeface="Times New Roman" panose="02020603050405020304" pitchFamily="18" charset="0"/>
              </a:rPr>
              <a:t>(Facilitator breaks participants into small groups. Each participant in small group is tasked with responding to the question below.  The participant whose birthday is the closest to today’s date will lead the other participants in the discussion.  The participant whose last name begins with the letter “</a:t>
            </a:r>
            <a:r>
              <a:rPr lang="en-US" sz="1800" dirty="0">
                <a:effectLst/>
                <a:latin typeface="Calibri" panose="020F0502020204030204" pitchFamily="34" charset="0"/>
                <a:ea typeface="Times New Roman" panose="02020603050405020304" pitchFamily="18" charset="0"/>
              </a:rPr>
              <a:t>Z” </a:t>
            </a:r>
            <a:r>
              <a:rPr lang="en-US" sz="1800" i="1" dirty="0">
                <a:effectLst/>
                <a:latin typeface="Calibri" panose="020F0502020204030204" pitchFamily="34" charset="0"/>
                <a:ea typeface="Times New Roman" panose="02020603050405020304" pitchFamily="18" charset="0"/>
              </a:rPr>
              <a:t>or is the closest in the alphabet to Z will be the scribe and report back to the larger group if called on during the debrief.  The Facilitator gives participants 3 minutes to respond to 4 questions below before breaking participants into small groups.)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600"/>
              </a:spcAft>
              <a:buFont typeface="+mj-lt"/>
              <a:buAutoNum type="arabicPeriod"/>
            </a:pPr>
            <a:r>
              <a:rPr lang="en-US" sz="1800" i="1" dirty="0">
                <a:effectLst/>
                <a:latin typeface="Calibri" panose="020F0502020204030204" pitchFamily="34" charset="0"/>
                <a:ea typeface="Times New Roman" panose="02020603050405020304" pitchFamily="18" charset="0"/>
              </a:rPr>
              <a:t>What was a difficult conversation you have had with a supervisor?  What would you have wanted more of to make it effective?  What would you have wanted less of?</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600"/>
              </a:spcAft>
              <a:buFont typeface="+mj-lt"/>
              <a:buAutoNum type="arabicPeriod"/>
            </a:pPr>
            <a:r>
              <a:rPr lang="en-US" sz="1800" i="1" dirty="0">
                <a:effectLst/>
                <a:latin typeface="Calibri" panose="020F0502020204030204" pitchFamily="34" charset="0"/>
                <a:ea typeface="Times New Roman" panose="02020603050405020304" pitchFamily="18" charset="0"/>
              </a:rPr>
              <a:t>As a supervisor discuss a difficult conversation you’ve had with one of your staff.  What would you have wanted more of to make it effective?  What would you have wanted less of?</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600"/>
              </a:spcAft>
              <a:buFont typeface="+mj-lt"/>
              <a:buAutoNum type="arabicPeriod"/>
            </a:pPr>
            <a:r>
              <a:rPr lang="en-US" sz="1800" i="1" dirty="0">
                <a:effectLst/>
                <a:latin typeface="Calibri" panose="020F0502020204030204" pitchFamily="34" charset="0"/>
                <a:ea typeface="Times New Roman" panose="02020603050405020304" pitchFamily="18" charset="0"/>
              </a:rPr>
              <a:t>Are you and others avoiding accountability discussions and working around the real issues?  </a:t>
            </a:r>
          </a:p>
          <a:p>
            <a:pPr marL="342900" marR="0" lvl="0" indent="-342900" fontAlgn="base">
              <a:spcBef>
                <a:spcPts val="0"/>
              </a:spcBef>
              <a:spcAft>
                <a:spcPts val="600"/>
              </a:spcAft>
              <a:buFont typeface="+mj-lt"/>
              <a:buAutoNum type="arabicPeriod"/>
            </a:pPr>
            <a:r>
              <a:rPr lang="en-US" sz="1800" i="1" dirty="0">
                <a:effectLst/>
                <a:latin typeface="Calibri" panose="020F0502020204030204" pitchFamily="34" charset="0"/>
                <a:ea typeface="Times New Roman" panose="02020603050405020304" pitchFamily="18" charset="0"/>
              </a:rPr>
              <a:t>What issues are people avoiding?  What are the consequences?</a:t>
            </a:r>
            <a:endParaRPr lang="en-US" sz="1800" dirty="0">
              <a:effectLst/>
              <a:latin typeface="Times New Roman" panose="02020603050405020304" pitchFamily="18" charset="0"/>
              <a:ea typeface="Times New Roman" panose="02020603050405020304" pitchFamily="18" charset="0"/>
            </a:endParaRPr>
          </a:p>
          <a:p>
            <a:pPr marL="514350" marR="0" fontAlgn="base">
              <a:spcBef>
                <a:spcPts val="0"/>
              </a:spcBef>
              <a:spcAft>
                <a:spcPts val="600"/>
              </a:spcAft>
            </a:pPr>
            <a:r>
              <a:rPr lang="en-US" sz="1800" b="1" dirty="0">
                <a:solidFill>
                  <a:srgbClr val="333333"/>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514350" marR="0" fontAlgn="base">
              <a:spcBef>
                <a:spcPts val="0"/>
              </a:spcBef>
              <a:spcAft>
                <a:spcPts val="600"/>
              </a:spcAft>
            </a:pPr>
            <a:r>
              <a:rPr lang="en-US" sz="1800" b="1" dirty="0">
                <a:solidFill>
                  <a:srgbClr val="333333"/>
                </a:solidFill>
                <a:effectLst/>
                <a:latin typeface="Calibri" panose="020F0502020204030204" pitchFamily="34" charset="0"/>
                <a:ea typeface="Calibri" panose="020F0502020204030204" pitchFamily="34" charset="0"/>
              </a:rPr>
              <a:t>(</a:t>
            </a:r>
            <a:r>
              <a:rPr lang="en-US" sz="1800" i="1" dirty="0">
                <a:effectLst/>
                <a:latin typeface="Calibri" panose="020F0502020204030204" pitchFamily="34" charset="0"/>
                <a:ea typeface="Times New Roman" panose="02020603050405020304" pitchFamily="18" charset="0"/>
              </a:rPr>
              <a:t>Facilitator debriefs exercise with participants by asking 1-2 participants to share with the group or unmute themselves and share their responses to questions 1,2, and 3)</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22</a:t>
            </a:fld>
            <a:endParaRPr lang="en-US"/>
          </a:p>
        </p:txBody>
      </p:sp>
    </p:spTree>
    <p:extLst>
      <p:ext uri="{BB962C8B-B14F-4D97-AF65-F5344CB8AC3E}">
        <p14:creationId xmlns:p14="http://schemas.microsoft.com/office/powerpoint/2010/main" val="4189210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gn="l" fontAlgn="base">
              <a:spcBef>
                <a:spcPts val="0"/>
              </a:spcBef>
              <a:spcAft>
                <a:spcPts val="600"/>
              </a:spcAft>
            </a:pPr>
            <a:r>
              <a:rPr lang="en-US" sz="1200" b="1" dirty="0">
                <a:effectLst/>
                <a:latin typeface="Calibri Light" panose="020F0302020204030204" pitchFamily="34" charset="0"/>
                <a:ea typeface="Times New Roman" panose="02020603050405020304" pitchFamily="18" charset="0"/>
                <a:cs typeface="Calibri Light" panose="020F0302020204030204" pitchFamily="34" charset="0"/>
              </a:rPr>
              <a:t>What is a Strengths-Based Approach?</a:t>
            </a:r>
            <a:endParaRPr lang="en-US" sz="12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457200" marR="0" algn="l" fontAlgn="base">
              <a:spcBef>
                <a:spcPts val="0"/>
              </a:spcBef>
              <a:spcAft>
                <a:spcPts val="600"/>
              </a:spcAft>
            </a:pPr>
            <a:r>
              <a:rPr lang="en-US" sz="1200" i="1" dirty="0">
                <a:effectLst/>
                <a:latin typeface="Calibri Light" panose="020F0302020204030204" pitchFamily="34" charset="0"/>
                <a:ea typeface="Times New Roman" panose="02020603050405020304" pitchFamily="18" charset="0"/>
                <a:cs typeface="Calibri Light" panose="020F0302020204030204" pitchFamily="34" charset="0"/>
              </a:rPr>
              <a:t>(This is the “T” up to the exercise prior to addressing the points on the slides Facilitator states, “Let's see where we are currently as a group in terms of our understanding of what strengths are. What comes to mind when you think of the word “Strength”? It could be a word or phrase. Go ahead and type your answer into the chat box, but don't press "Enter" yet. We will have everyone press "Enter" together. Okay everyone, go ahead and press "Enter" now.  Producer or Facilitator read responses in the chat box.) Facilitator shares that the following information came from a Strength-Based Development Training from the Adult Protective Services Workforce Innovation (APSWI) Academy.  Some of you may recall this training</a:t>
            </a:r>
            <a:r>
              <a:rPr lang="en-US" sz="1200" b="1" i="1" dirty="0">
                <a:effectLst/>
                <a:latin typeface="Calibri Light" panose="020F0302020204030204" pitchFamily="34" charset="0"/>
                <a:ea typeface="Times New Roman" panose="02020603050405020304" pitchFamily="18" charset="0"/>
                <a:cs typeface="Calibri Light" panose="020F0302020204030204" pitchFamily="34" charset="0"/>
              </a:rPr>
              <a:t>. Refer to Participant Guide for APSWI Resource information.</a:t>
            </a:r>
            <a:endParaRPr lang="en-US" sz="1200" dirty="0">
              <a:effectLst/>
              <a:latin typeface="Calibri Light" panose="020F0302020204030204" pitchFamily="34" charset="0"/>
              <a:ea typeface="Times New Roman" panose="02020603050405020304" pitchFamily="18" charset="0"/>
              <a:cs typeface="Calibri Light" panose="020F0302020204030204" pitchFamily="34" charset="0"/>
            </a:endParaRPr>
          </a:p>
          <a:p>
            <a:pPr algn="l" eaLnBrk="1" hangingPunct="1">
              <a:lnSpc>
                <a:spcPct val="80000"/>
              </a:lnSpc>
            </a:pPr>
            <a:endParaRPr lang="en-US" altLang="en-US" sz="1200" dirty="0">
              <a:latin typeface="Calibri Light" panose="020F0302020204030204" pitchFamily="34" charset="0"/>
              <a:cs typeface="Calibri Light" panose="020F0302020204030204" pitchFamily="34" charset="0"/>
            </a:endParaRPr>
          </a:p>
          <a:p>
            <a:endParaRPr lang="en-US" dirty="0"/>
          </a:p>
        </p:txBody>
      </p:sp>
      <p:sp>
        <p:nvSpPr>
          <p:cNvPr id="4" name="Date Placeholder 3"/>
          <p:cNvSpPr>
            <a:spLocks noGrp="1"/>
          </p:cNvSpPr>
          <p:nvPr>
            <p:ph type="dt" idx="10"/>
          </p:nvPr>
        </p:nvSpPr>
        <p:spPr/>
        <p:txBody>
          <a:bodyPr/>
          <a:lstStyle/>
          <a:p>
            <a:r>
              <a:rPr lang="en-US"/>
              <a:t>2018/2019</a:t>
            </a:r>
          </a:p>
        </p:txBody>
      </p:sp>
      <p:sp>
        <p:nvSpPr>
          <p:cNvPr id="5" name="Slide Number Placeholder 4"/>
          <p:cNvSpPr>
            <a:spLocks noGrp="1"/>
          </p:cNvSpPr>
          <p:nvPr>
            <p:ph type="sldNum" sz="quarter" idx="11"/>
          </p:nvPr>
        </p:nvSpPr>
        <p:spPr/>
        <p:txBody>
          <a:bodyPr/>
          <a:lstStyle/>
          <a:p>
            <a:fld id="{66AF323E-A6A1-4956-A2EA-8154613849B6}" type="slidenum">
              <a:rPr lang="en-US" smtClean="0"/>
              <a:t>24</a:t>
            </a:fld>
            <a:endParaRPr lang="en-US"/>
          </a:p>
        </p:txBody>
      </p:sp>
    </p:spTree>
    <p:extLst>
      <p:ext uri="{BB962C8B-B14F-4D97-AF65-F5344CB8AC3E}">
        <p14:creationId xmlns:p14="http://schemas.microsoft.com/office/powerpoint/2010/main" val="64971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Hide this slide if presenting this training in-person.</a:t>
            </a:r>
          </a:p>
        </p:txBody>
      </p:sp>
      <p:sp>
        <p:nvSpPr>
          <p:cNvPr id="4" name="Slide Number Placeholder 3"/>
          <p:cNvSpPr>
            <a:spLocks noGrp="1"/>
          </p:cNvSpPr>
          <p:nvPr>
            <p:ph type="sldNum" sz="quarter" idx="5"/>
          </p:nvPr>
        </p:nvSpPr>
        <p:spPr/>
        <p:txBody>
          <a:bodyPr/>
          <a:lstStyle/>
          <a:p>
            <a:fld id="{DFFAEB55-2183-4D32-BDF6-2EE06DE3469A}" type="slidenum">
              <a:rPr lang="en-US" smtClean="0"/>
              <a:t>2</a:t>
            </a:fld>
            <a:endParaRPr lang="en-US"/>
          </a:p>
        </p:txBody>
      </p:sp>
    </p:spTree>
    <p:extLst>
      <p:ext uri="{BB962C8B-B14F-4D97-AF65-F5344CB8AC3E}">
        <p14:creationId xmlns:p14="http://schemas.microsoft.com/office/powerpoint/2010/main" val="1294488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fontAlgn="base">
              <a:spcBef>
                <a:spcPts val="0"/>
              </a:spcBef>
              <a:spcAft>
                <a:spcPts val="600"/>
              </a:spcAft>
            </a:pPr>
            <a:r>
              <a:rPr lang="en-US" sz="1800" b="1" dirty="0">
                <a:solidFill>
                  <a:srgbClr val="333333"/>
                </a:solidFill>
                <a:effectLst/>
                <a:latin typeface="Calibri Light" panose="020F0302020204030204" pitchFamily="34" charset="0"/>
                <a:ea typeface="Calibri" panose="020F0502020204030204" pitchFamily="34" charset="0"/>
                <a:cs typeface="Calibri Light" panose="020F0302020204030204" pitchFamily="34" charset="0"/>
              </a:rPr>
              <a:t>Coaching Using a Strengths-based Approach</a:t>
            </a:r>
            <a:r>
              <a:rPr lang="en-US" sz="1800" b="1" i="0" dirty="0">
                <a:solidFill>
                  <a:srgbClr val="333333"/>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800" i="1" dirty="0">
                <a:effectLst/>
                <a:latin typeface="Calibri Light" panose="020F0302020204030204" pitchFamily="34" charset="0"/>
                <a:ea typeface="Calibri" panose="020F0502020204030204" pitchFamily="34" charset="0"/>
                <a:cs typeface="Calibri Light" panose="020F0302020204030204" pitchFamily="34" charset="0"/>
              </a:rPr>
              <a:t>(Facilitator states the following:  </a:t>
            </a:r>
            <a:r>
              <a:rPr lang="en-US" sz="1800" i="1" dirty="0">
                <a:solidFill>
                  <a:srgbClr val="333333"/>
                </a:solidFill>
                <a:effectLst/>
                <a:latin typeface="Calibri Light" panose="020F0302020204030204" pitchFamily="34" charset="0"/>
                <a:ea typeface="Calibri" panose="020F0502020204030204" pitchFamily="34" charset="0"/>
                <a:cs typeface="Calibri Light" panose="020F0302020204030204" pitchFamily="34" charset="0"/>
              </a:rPr>
              <a:t>" Although coaches should certainly work toward closing performance gaps, the most successful people focus more on knowing and growing the things they are good at, referred to as a strengths-based approach to coaching. </a:t>
            </a:r>
            <a:r>
              <a:rPr lang="en-US" sz="1800" b="1" dirty="0">
                <a:solidFill>
                  <a:srgbClr val="333333"/>
                </a:solidFill>
                <a:effectLst/>
                <a:latin typeface="Calibri Light" panose="020F0302020204030204" pitchFamily="34" charset="0"/>
                <a:ea typeface="Calibri" panose="020F0502020204030204" pitchFamily="34" charset="0"/>
                <a:cs typeface="Calibri Light" panose="020F0302020204030204" pitchFamily="34" charset="0"/>
              </a:rPr>
              <a:t>Source:  </a:t>
            </a:r>
            <a:r>
              <a:rPr lang="en-US" sz="1800"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hlinkClick r:id="rId3"/>
              </a:rPr>
              <a:t>Identifying and Coaching to Your Strengths – Coaches Insider</a:t>
            </a:r>
            <a:endParaRPr lang="en-US" sz="1800"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endParaRPr>
          </a:p>
          <a:p>
            <a:pPr marL="228600" marR="0" fontAlgn="base">
              <a:spcBef>
                <a:spcPts val="0"/>
              </a:spcBef>
              <a:spcAft>
                <a:spcPts val="600"/>
              </a:spcAft>
            </a:pPr>
            <a:endParaRPr lang="en-US" sz="1800"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endParaRPr>
          </a:p>
          <a:p>
            <a:pPr marL="228600" marR="0" fontAlgn="base">
              <a:spcBef>
                <a:spcPts val="0"/>
              </a:spcBef>
              <a:spcAft>
                <a:spcPts val="600"/>
              </a:spcAft>
            </a:pPr>
            <a:r>
              <a:rPr lang="en-US" sz="1800" b="0" i="1"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rPr>
              <a:t>Facilitator States these are some of the benefits of a strengths based approach</a:t>
            </a:r>
          </a:p>
          <a:p>
            <a:pPr marL="403225" marR="0" lvl="0" indent="-403225" fontAlgn="base">
              <a:spcBef>
                <a:spcPts val="0"/>
              </a:spcBef>
              <a:spcAft>
                <a:spcPts val="600"/>
              </a:spcAft>
              <a:buClr>
                <a:srgbClr val="002060"/>
              </a:buClr>
              <a:buFont typeface="Wingdings" panose="05000000000000000000" pitchFamily="2" charset="2"/>
              <a:buChar char="§"/>
            </a:pPr>
            <a:r>
              <a:rPr lang="en-US" sz="1800" b="0" i="1" dirty="0">
                <a:effectLst/>
                <a:ea typeface="Calibri" panose="020F0502020204030204" pitchFamily="34" charset="0"/>
              </a:rPr>
              <a:t>Decrease burnout &amp; turnover</a:t>
            </a:r>
            <a:endParaRPr lang="en-US" sz="1800" b="0" i="1" dirty="0">
              <a:effectLst/>
              <a:ea typeface="Times New Roman" panose="02020603050405020304" pitchFamily="18" charset="0"/>
            </a:endParaRPr>
          </a:p>
          <a:p>
            <a:pPr marL="403225" marR="0" lvl="0" indent="-403225" fontAlgn="base">
              <a:spcBef>
                <a:spcPts val="0"/>
              </a:spcBef>
              <a:spcAft>
                <a:spcPts val="600"/>
              </a:spcAft>
              <a:buClr>
                <a:srgbClr val="002060"/>
              </a:buClr>
              <a:buFont typeface="Wingdings" panose="05000000000000000000" pitchFamily="2" charset="2"/>
              <a:buChar char="§"/>
            </a:pPr>
            <a:r>
              <a:rPr lang="en-US" sz="1800" b="0" i="1" dirty="0">
                <a:effectLst/>
                <a:ea typeface="Calibri" panose="020F0502020204030204" pitchFamily="34" charset="0"/>
              </a:rPr>
              <a:t>Motivation</a:t>
            </a:r>
            <a:endParaRPr lang="en-US" sz="1800" b="0" i="1" dirty="0">
              <a:effectLst/>
              <a:ea typeface="Times New Roman" panose="02020603050405020304" pitchFamily="18" charset="0"/>
            </a:endParaRPr>
          </a:p>
          <a:p>
            <a:pPr marL="403225" marR="0" lvl="0" indent="-403225" fontAlgn="base">
              <a:spcBef>
                <a:spcPts val="0"/>
              </a:spcBef>
              <a:spcAft>
                <a:spcPts val="600"/>
              </a:spcAft>
              <a:buClr>
                <a:srgbClr val="002060"/>
              </a:buClr>
              <a:buFont typeface="Wingdings" panose="05000000000000000000" pitchFamily="2" charset="2"/>
              <a:buChar char="§"/>
            </a:pPr>
            <a:r>
              <a:rPr lang="en-US" sz="1800" b="0" i="1" dirty="0">
                <a:effectLst/>
                <a:ea typeface="Calibri" panose="020F0502020204030204" pitchFamily="34" charset="0"/>
              </a:rPr>
              <a:t>Managing workload</a:t>
            </a:r>
            <a:endParaRPr lang="en-US" sz="1800" b="0" i="1" dirty="0">
              <a:effectLst/>
              <a:ea typeface="Times New Roman" panose="02020603050405020304" pitchFamily="18" charset="0"/>
            </a:endParaRPr>
          </a:p>
          <a:p>
            <a:pPr marL="403225" marR="0" lvl="0" indent="-403225" fontAlgn="base">
              <a:spcBef>
                <a:spcPts val="0"/>
              </a:spcBef>
              <a:spcAft>
                <a:spcPts val="600"/>
              </a:spcAft>
              <a:buClr>
                <a:srgbClr val="002060"/>
              </a:buClr>
              <a:buFont typeface="Wingdings" panose="05000000000000000000" pitchFamily="2" charset="2"/>
              <a:buChar char="§"/>
            </a:pPr>
            <a:r>
              <a:rPr lang="en-US" sz="1800" b="0" i="1" dirty="0">
                <a:effectLst/>
                <a:ea typeface="Calibri" panose="020F0502020204030204" pitchFamily="34" charset="0"/>
              </a:rPr>
              <a:t>Productivity </a:t>
            </a:r>
            <a:endParaRPr lang="en-US" sz="1800" b="0" i="1" dirty="0">
              <a:effectLst/>
              <a:ea typeface="Times New Roman" panose="02020603050405020304" pitchFamily="18" charset="0"/>
            </a:endParaRPr>
          </a:p>
          <a:p>
            <a:pPr marL="403225" marR="0" lvl="0" indent="-403225" fontAlgn="base">
              <a:spcBef>
                <a:spcPts val="0"/>
              </a:spcBef>
              <a:spcAft>
                <a:spcPts val="600"/>
              </a:spcAft>
              <a:buClr>
                <a:srgbClr val="002060"/>
              </a:buClr>
              <a:buFont typeface="Wingdings" panose="05000000000000000000" pitchFamily="2" charset="2"/>
              <a:buChar char="§"/>
            </a:pPr>
            <a:r>
              <a:rPr lang="en-US" sz="1800" b="0" i="1" dirty="0">
                <a:effectLst/>
                <a:ea typeface="Calibri" panose="020F0502020204030204" pitchFamily="34" charset="0"/>
              </a:rPr>
              <a:t>Team performance</a:t>
            </a:r>
            <a:endParaRPr lang="en-US" sz="1800" b="0" i="1" dirty="0">
              <a:effectLst/>
              <a:ea typeface="Times New Roman" panose="02020603050405020304" pitchFamily="18" charset="0"/>
            </a:endParaRPr>
          </a:p>
          <a:p>
            <a:pPr marL="228600" marR="0" fontAlgn="base">
              <a:spcBef>
                <a:spcPts val="0"/>
              </a:spcBef>
              <a:spcAft>
                <a:spcPts val="600"/>
              </a:spcAft>
            </a:pPr>
            <a:endParaRPr lang="en-US" sz="1800"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endParaRPr>
          </a:p>
          <a:p>
            <a:pPr marL="228600" marR="0" fontAlgn="base">
              <a:spcBef>
                <a:spcPts val="0"/>
              </a:spcBef>
              <a:spcAft>
                <a:spcPts val="600"/>
              </a:spcAft>
            </a:pPr>
            <a:endParaRPr lang="en-US" sz="18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25</a:t>
            </a:fld>
            <a:endParaRPr lang="en-US"/>
          </a:p>
        </p:txBody>
      </p:sp>
    </p:spTree>
    <p:extLst>
      <p:ext uri="{BB962C8B-B14F-4D97-AF65-F5344CB8AC3E}">
        <p14:creationId xmlns:p14="http://schemas.microsoft.com/office/powerpoint/2010/main" val="556867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spcBef>
                <a:spcPts val="1200"/>
              </a:spcBef>
              <a:spcAft>
                <a:spcPts val="600"/>
              </a:spcAft>
            </a:pPr>
            <a:r>
              <a:rPr lang="en-US" sz="1800" b="0" i="1" dirty="0">
                <a:effectLst/>
                <a:latin typeface="Calibri" panose="020F0502020204030204" pitchFamily="34" charset="0"/>
                <a:ea typeface="Calibri" panose="020F0502020204030204" pitchFamily="34" charset="0"/>
                <a:cs typeface="Calibri" panose="020F0502020204030204" pitchFamily="34" charset="0"/>
              </a:rPr>
              <a:t>(Facilitator states T</a:t>
            </a:r>
            <a:r>
              <a:rPr lang="en-US" sz="1800" b="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he strengths-based approach is founded on five core principles:</a:t>
            </a:r>
            <a:endParaRPr lang="en-US" sz="1800" b="0" i="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725"/>
              </a:lnSpc>
              <a:spcBef>
                <a:spcPts val="0"/>
              </a:spcBef>
              <a:spcAft>
                <a:spcPts val="600"/>
              </a:spcAft>
              <a:buFont typeface="+mj-lt"/>
              <a:buAutoNum type="arabicPeriod"/>
              <a:tabLst>
                <a:tab pos="457200" algn="l"/>
              </a:tabLst>
            </a:pPr>
            <a:r>
              <a:rPr lang="en-US" sz="1800" b="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It focuses on what is right, what is working, and what is strong.</a:t>
            </a:r>
            <a:endParaRPr lang="en-US" sz="1800" b="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725"/>
              </a:lnSpc>
              <a:spcBef>
                <a:spcPts val="0"/>
              </a:spcBef>
              <a:spcAft>
                <a:spcPts val="600"/>
              </a:spcAft>
              <a:buFont typeface="+mj-lt"/>
              <a:buAutoNum type="arabicPeriod"/>
              <a:tabLst>
                <a:tab pos="457200" algn="l"/>
              </a:tabLst>
            </a:pPr>
            <a:r>
              <a:rPr lang="en-US" sz="1800" b="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Strengths are part of our basic human nature; every person in the world has strengths and deserves respect and acknowledgement for those strengths.</a:t>
            </a:r>
            <a:endParaRPr lang="en-US" sz="1800" b="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725"/>
              </a:lnSpc>
              <a:spcBef>
                <a:spcPts val="0"/>
              </a:spcBef>
              <a:spcAft>
                <a:spcPts val="600"/>
              </a:spcAft>
              <a:buFont typeface="+mj-lt"/>
              <a:buAutoNum type="arabicPeriod"/>
              <a:tabLst>
                <a:tab pos="457200" algn="l"/>
              </a:tabLst>
            </a:pPr>
            <a:r>
              <a:rPr lang="en-US" sz="1800" b="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Our areas of greatest potential are in the areas of our greatest strengths.  (i.e. this is where we do our best/greatest work…for example if I’m an empathic person with others I can leverage my strength of empathy by helping my staff know they are cared about, respected, and supported thereby facilitating them to do their best work)</a:t>
            </a:r>
            <a:endParaRPr lang="en-US" sz="1800" b="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725"/>
              </a:lnSpc>
              <a:spcBef>
                <a:spcPts val="0"/>
              </a:spcBef>
              <a:spcAft>
                <a:spcPts val="600"/>
              </a:spcAft>
              <a:buFont typeface="+mj-lt"/>
              <a:buAutoNum type="arabicPeriod"/>
              <a:tabLst>
                <a:tab pos="457200" algn="l"/>
              </a:tabLst>
            </a:pPr>
            <a:r>
              <a:rPr lang="en-US" sz="1800" b="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We succeed by fixing our weaknesses only when we are also making the most of our strengths. (i.e. my desire to not give up and master learning something new really helps me with staying the course of learning and applying new technical skills which is really not my strength)</a:t>
            </a:r>
            <a:endParaRPr lang="en-US" sz="1800" b="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725"/>
              </a:lnSpc>
              <a:spcBef>
                <a:spcPts val="0"/>
              </a:spcBef>
              <a:spcAft>
                <a:spcPts val="600"/>
              </a:spcAft>
              <a:buFont typeface="+mj-lt"/>
              <a:buAutoNum type="arabicPeriod"/>
              <a:tabLst>
                <a:tab pos="457200" algn="l"/>
              </a:tabLst>
            </a:pPr>
            <a:r>
              <a:rPr lang="en-US" sz="1800" b="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Using our strengths is the smallest thing we can do to make the biggest difference.</a:t>
            </a:r>
            <a:endParaRPr lang="en-US" sz="1800" b="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26</a:t>
            </a:fld>
            <a:endParaRPr lang="en-US"/>
          </a:p>
        </p:txBody>
      </p:sp>
    </p:spTree>
    <p:extLst>
      <p:ext uri="{BB962C8B-B14F-4D97-AF65-F5344CB8AC3E}">
        <p14:creationId xmlns:p14="http://schemas.microsoft.com/office/powerpoint/2010/main" val="4262317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0" algn="l" defTabSz="914400" rtl="0" eaLnBrk="1" fontAlgn="base" latinLnBrk="0" hangingPunct="1">
              <a:lnSpc>
                <a:spcPct val="100000"/>
              </a:lnSpc>
              <a:spcBef>
                <a:spcPts val="0"/>
              </a:spcBef>
              <a:spcAft>
                <a:spcPts val="600"/>
              </a:spcAft>
              <a:buClrTx/>
              <a:buSzTx/>
              <a:buFontTx/>
              <a:buNone/>
              <a:tabLst/>
              <a:defRPr/>
            </a:pPr>
            <a:r>
              <a:rPr lang="en-US" sz="1200" i="1" dirty="0">
                <a:effectLst/>
                <a:latin typeface="+mj-lt"/>
              </a:rPr>
              <a:t>(Facilitator States:</a:t>
            </a:r>
          </a:p>
          <a:p>
            <a:pPr marL="342900" marR="0" lvl="0" indent="-342900" fontAlgn="base">
              <a:spcBef>
                <a:spcPts val="0"/>
              </a:spcBef>
              <a:spcAft>
                <a:spcPts val="600"/>
              </a:spcAft>
              <a:buFont typeface="+mj-lt"/>
              <a:buAutoNum type="arabicPeriod"/>
            </a:pPr>
            <a:r>
              <a:rPr lang="en-US" sz="1800" i="1" dirty="0">
                <a:effectLst/>
                <a:latin typeface="Calibri" panose="020F0502020204030204" pitchFamily="34" charset="0"/>
                <a:ea typeface="Times New Roman" panose="02020603050405020304" pitchFamily="18" charset="0"/>
              </a:rPr>
              <a:t>Looking at the behaviors you identified as your strengths, prioritize and list your top 2-3 strengths </a:t>
            </a:r>
            <a:endParaRPr lang="en-US" sz="1800" i="1"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600"/>
              </a:spcAft>
              <a:buFont typeface="+mj-lt"/>
              <a:buAutoNum type="arabicPeriod"/>
            </a:pPr>
            <a:r>
              <a:rPr lang="en-US" sz="1800" i="1" dirty="0">
                <a:effectLst/>
                <a:latin typeface="Calibri" panose="020F0502020204030204" pitchFamily="34" charset="0"/>
                <a:ea typeface="Times New Roman" panose="02020603050405020304" pitchFamily="18" charset="0"/>
              </a:rPr>
              <a:t>How can you leverage these strengths to coach your staff?</a:t>
            </a:r>
            <a:endParaRPr lang="en-US" sz="1800" i="1"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600"/>
              </a:spcAft>
              <a:buFont typeface="+mj-lt"/>
              <a:buAutoNum type="arabicPeriod"/>
            </a:pPr>
            <a:r>
              <a:rPr lang="en-US" sz="1800" i="1" dirty="0">
                <a:effectLst/>
                <a:latin typeface="Calibri" panose="020F0502020204030204" pitchFamily="34" charset="0"/>
                <a:ea typeface="Times New Roman" panose="02020603050405020304" pitchFamily="18" charset="0"/>
              </a:rPr>
              <a:t>Looking at the behaviors you indicated as lacking this skill, prioritize in the order you think are the most important to improve to better coach your staff and list the 3 most important below</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685800" marR="0" fontAlgn="base">
              <a:spcBef>
                <a:spcPts val="0"/>
              </a:spcBef>
              <a:spcAft>
                <a:spcPts val="600"/>
              </a:spcAft>
            </a:pPr>
            <a:endParaRPr lang="en-US" sz="1200" i="1" dirty="0">
              <a:effectLst/>
              <a:latin typeface="+mj-lt"/>
              <a:ea typeface="Times New Roman" panose="02020603050405020304" pitchFamily="18" charset="0"/>
            </a:endParaRPr>
          </a:p>
          <a:p>
            <a:pPr marL="685800" marR="0" fontAlgn="base">
              <a:spcBef>
                <a:spcPts val="0"/>
              </a:spcBef>
              <a:spcAft>
                <a:spcPts val="600"/>
              </a:spcAft>
            </a:pPr>
            <a:endParaRPr lang="en-US" sz="1200" i="1" dirty="0">
              <a:effectLst/>
              <a:latin typeface="+mj-lt"/>
              <a:ea typeface="Times New Roman" panose="02020603050405020304" pitchFamily="18" charset="0"/>
            </a:endParaRPr>
          </a:p>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fld id="{7421D5B0-F4C4-4CA2-ABAF-B0F8CEB88F50}" type="slidenum">
              <a:rPr lang="en-US" smtClean="0"/>
              <a:pPr/>
              <a:t>28</a:t>
            </a:fld>
            <a:endParaRPr lang="en-US" dirty="0"/>
          </a:p>
        </p:txBody>
      </p:sp>
      <p:sp>
        <p:nvSpPr>
          <p:cNvPr id="5" name="Date Placeholder 4"/>
          <p:cNvSpPr>
            <a:spLocks noGrp="1"/>
          </p:cNvSpPr>
          <p:nvPr>
            <p:ph type="dt" idx="11"/>
          </p:nvPr>
        </p:nvSpPr>
        <p:spPr/>
        <p:txBody>
          <a:bodyPr/>
          <a:lstStyle/>
          <a:p>
            <a:r>
              <a:rPr lang="en-US"/>
              <a:t>NSO/2019-2020</a:t>
            </a:r>
            <a:endParaRPr lang="en-US" dirty="0"/>
          </a:p>
        </p:txBody>
      </p:sp>
    </p:spTree>
    <p:extLst>
      <p:ext uri="{BB962C8B-B14F-4D97-AF65-F5344CB8AC3E}">
        <p14:creationId xmlns:p14="http://schemas.microsoft.com/office/powerpoint/2010/main" val="194005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7030A0"/>
              </a:buClr>
              <a:buSzPct val="100000"/>
              <a:buFont typeface="Wingdings" panose="05000000000000000000" pitchFamily="2" charset="2"/>
              <a:buNone/>
              <a:tabLst/>
              <a:defRPr/>
            </a:pPr>
            <a:r>
              <a:rPr lang="en-US" sz="1200" i="1" dirty="0">
                <a:effectLst/>
                <a:latin typeface="Calibri Light" panose="020F0302020204030204" pitchFamily="34" charset="0"/>
                <a:ea typeface="Calibri" panose="020F0502020204030204" pitchFamily="34" charset="0"/>
                <a:cs typeface="Calibri Light" panose="020F0302020204030204" pitchFamily="34" charset="0"/>
              </a:rPr>
              <a:t>(Facilitator states that this was part of pre-work supervisors were sent to complete prior to the training.  Facilitator asks participants to pull out ASTD Coaching Assessment Form and review </a:t>
            </a:r>
            <a:r>
              <a:rPr lang="en-US" dirty="0">
                <a:hlinkClick r:id="rId3"/>
              </a:rPr>
              <a:t>Self-Assessment Form (ahrq.gov)</a:t>
            </a:r>
            <a:r>
              <a:rPr lang="en-US" sz="1200" i="1" dirty="0">
                <a:effectLst/>
                <a:latin typeface="Calibri Light" panose="020F0302020204030204" pitchFamily="34" charset="0"/>
                <a:ea typeface="Calibri" panose="020F0502020204030204" pitchFamily="34" charset="0"/>
                <a:cs typeface="Calibri Light" panose="020F0302020204030204" pitchFamily="34" charset="0"/>
              </a:rPr>
              <a:t>If you have not completed the assessment, go ahead and complete it now.  In your Participant Guide you will find the worksheet, </a:t>
            </a:r>
            <a:r>
              <a:rPr lang="en-US" sz="1200" b="1" i="1" dirty="0">
                <a:effectLst/>
                <a:latin typeface="Calibri Light" panose="020F0302020204030204" pitchFamily="34" charset="0"/>
                <a:ea typeface="Calibri" panose="020F0502020204030204" pitchFamily="34" charset="0"/>
                <a:cs typeface="Calibri Light" panose="020F0302020204030204" pitchFamily="34" charset="0"/>
              </a:rPr>
              <a:t>“Coaching Assessment Planner”</a:t>
            </a:r>
            <a:r>
              <a:rPr lang="en-US" sz="1200" i="1" dirty="0">
                <a:effectLst/>
                <a:latin typeface="Calibri Light" panose="020F0302020204030204" pitchFamily="34" charset="0"/>
                <a:ea typeface="Calibri" panose="020F0502020204030204" pitchFamily="34" charset="0"/>
                <a:cs typeface="Calibri Light" panose="020F0302020204030204" pitchFamily="34" charset="0"/>
              </a:rPr>
              <a:t>.  Participants will complete the planner by responding to the two questions below.  Participants will have </a:t>
            </a:r>
            <a:r>
              <a:rPr lang="en-US" sz="1200" b="1" i="1" dirty="0">
                <a:effectLst/>
                <a:latin typeface="Calibri Light" panose="020F0302020204030204" pitchFamily="34" charset="0"/>
                <a:ea typeface="Calibri" panose="020F0502020204030204" pitchFamily="34" charset="0"/>
                <a:cs typeface="Calibri Light" panose="020F0302020204030204" pitchFamily="34" charset="0"/>
              </a:rPr>
              <a:t>7 minutes</a:t>
            </a:r>
            <a:r>
              <a:rPr lang="en-US" sz="1200" i="1" dirty="0">
                <a:effectLst/>
                <a:latin typeface="Calibri Light" panose="020F0302020204030204" pitchFamily="34" charset="0"/>
                <a:ea typeface="Calibri" panose="020F0502020204030204" pitchFamily="34" charset="0"/>
                <a:cs typeface="Calibri Light" panose="020F0302020204030204" pitchFamily="34" charset="0"/>
              </a:rPr>
              <a:t> to complete and write out their responses.  Following completion of the written responses, the Facilitator will debrief with the participants and ask volunteers to unmute and verbally share or type their responses in the chat.) </a:t>
            </a: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a:buClr>
                <a:srgbClr val="7030A0"/>
              </a:buClr>
              <a:buSzPct val="100000"/>
              <a:buFont typeface="Wingdings" panose="05000000000000000000" pitchFamily="2" charset="2"/>
              <a:buNone/>
              <a:defRPr/>
            </a:pPr>
            <a:endParaRPr lang="en-US" altLang="en-US" b="1" dirty="0">
              <a:solidFill>
                <a:schemeClr val="accent6">
                  <a:lumMod val="75000"/>
                </a:schemeClr>
              </a:solidFill>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itchFamily="34" charset="0"/>
              </a:defRPr>
            </a:lvl1pPr>
            <a:lvl2pPr marL="741119" indent="-285045">
              <a:defRPr sz="2000">
                <a:solidFill>
                  <a:schemeClr val="tx1"/>
                </a:solidFill>
                <a:latin typeface="Tahoma" pitchFamily="34" charset="0"/>
              </a:defRPr>
            </a:lvl2pPr>
            <a:lvl3pPr marL="1140182" indent="-228036">
              <a:defRPr sz="2000">
                <a:solidFill>
                  <a:schemeClr val="tx1"/>
                </a:solidFill>
                <a:latin typeface="Tahoma" pitchFamily="34" charset="0"/>
              </a:defRPr>
            </a:lvl3pPr>
            <a:lvl4pPr marL="1596254" indent="-228036">
              <a:defRPr sz="2000">
                <a:solidFill>
                  <a:schemeClr val="tx1"/>
                </a:solidFill>
                <a:latin typeface="Tahoma" pitchFamily="34" charset="0"/>
              </a:defRPr>
            </a:lvl4pPr>
            <a:lvl5pPr marL="2052328" indent="-228036">
              <a:defRPr sz="2000">
                <a:solidFill>
                  <a:schemeClr val="tx1"/>
                </a:solidFill>
                <a:latin typeface="Tahoma" pitchFamily="34" charset="0"/>
              </a:defRPr>
            </a:lvl5pPr>
            <a:lvl6pPr marL="2508401" indent="-228036" eaLnBrk="0" fontAlgn="base" hangingPunct="0">
              <a:spcBef>
                <a:spcPct val="0"/>
              </a:spcBef>
              <a:spcAft>
                <a:spcPct val="0"/>
              </a:spcAft>
              <a:defRPr sz="2000">
                <a:solidFill>
                  <a:schemeClr val="tx1"/>
                </a:solidFill>
                <a:latin typeface="Tahoma" pitchFamily="34" charset="0"/>
              </a:defRPr>
            </a:lvl6pPr>
            <a:lvl7pPr marL="2964472" indent="-228036" eaLnBrk="0" fontAlgn="base" hangingPunct="0">
              <a:spcBef>
                <a:spcPct val="0"/>
              </a:spcBef>
              <a:spcAft>
                <a:spcPct val="0"/>
              </a:spcAft>
              <a:defRPr sz="2000">
                <a:solidFill>
                  <a:schemeClr val="tx1"/>
                </a:solidFill>
                <a:latin typeface="Tahoma" pitchFamily="34" charset="0"/>
              </a:defRPr>
            </a:lvl7pPr>
            <a:lvl8pPr marL="3420546" indent="-228036" eaLnBrk="0" fontAlgn="base" hangingPunct="0">
              <a:spcBef>
                <a:spcPct val="0"/>
              </a:spcBef>
              <a:spcAft>
                <a:spcPct val="0"/>
              </a:spcAft>
              <a:defRPr sz="2000">
                <a:solidFill>
                  <a:schemeClr val="tx1"/>
                </a:solidFill>
                <a:latin typeface="Tahoma" pitchFamily="34" charset="0"/>
              </a:defRPr>
            </a:lvl8pPr>
            <a:lvl9pPr marL="3876618" indent="-228036" eaLnBrk="0" fontAlgn="base" hangingPunct="0">
              <a:spcBef>
                <a:spcPct val="0"/>
              </a:spcBef>
              <a:spcAft>
                <a:spcPct val="0"/>
              </a:spcAft>
              <a:defRPr sz="2000">
                <a:solidFill>
                  <a:schemeClr val="tx1"/>
                </a:solidFill>
                <a:latin typeface="Tahoma" pitchFamily="34" charset="0"/>
              </a:defRPr>
            </a:lvl9pPr>
          </a:lstStyle>
          <a:p>
            <a:fld id="{E6998957-332E-41EA-89A1-DE709D76A3D7}" type="slidenum">
              <a:rPr lang="en-US" altLang="en-US" sz="1200">
                <a:latin typeface="Calibri" pitchFamily="34" charset="0"/>
              </a:rPr>
              <a:pPr/>
              <a:t>30</a:t>
            </a:fld>
            <a:endParaRPr lang="en-US" altLang="en-US" sz="1200">
              <a:latin typeface="Calibri" pitchFamily="34" charset="0"/>
            </a:endParaRPr>
          </a:p>
        </p:txBody>
      </p:sp>
      <p:sp>
        <p:nvSpPr>
          <p:cNvPr id="2" name="Date Placeholder 1"/>
          <p:cNvSpPr>
            <a:spLocks noGrp="1"/>
          </p:cNvSpPr>
          <p:nvPr>
            <p:ph type="dt" idx="10"/>
          </p:nvPr>
        </p:nvSpPr>
        <p:spPr/>
        <p:txBody>
          <a:bodyPr/>
          <a:lstStyle/>
          <a:p>
            <a:r>
              <a:rPr lang="en-US"/>
              <a:t>NSO/2019-2020</a:t>
            </a:r>
          </a:p>
        </p:txBody>
      </p:sp>
    </p:spTree>
    <p:extLst>
      <p:ext uri="{BB962C8B-B14F-4D97-AF65-F5344CB8AC3E}">
        <p14:creationId xmlns:p14="http://schemas.microsoft.com/office/powerpoint/2010/main" val="2557151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0"/>
              </a:spcBef>
              <a:spcAft>
                <a:spcPts val="0"/>
              </a:spcAft>
              <a:buFont typeface="Symbol" panose="05050102010706020507" pitchFamily="18" charset="2"/>
              <a:buNone/>
            </a:pPr>
            <a:r>
              <a:rPr lang="en-US" sz="120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A key element for effective coaching is evaluation, monitoring, and documenting staff performance and development at regular intervals [use a metaphor such as football – 4 quarters, including half-time to reassess and rethink strategy] </a:t>
            </a:r>
            <a:endParaRPr lang="en-US" sz="12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457200" marR="0" fontAlgn="base">
              <a:spcBef>
                <a:spcPts val="0"/>
              </a:spcBef>
              <a:spcAft>
                <a:spcPts val="0"/>
              </a:spcAft>
            </a:pPr>
            <a:r>
              <a:rPr lang="en-US" sz="120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12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fontAlgn="base">
              <a:spcBef>
                <a:spcPts val="0"/>
              </a:spcBef>
              <a:spcAft>
                <a:spcPts val="0"/>
              </a:spcAft>
              <a:buFont typeface="Symbol" panose="05050102010706020507" pitchFamily="18" charset="2"/>
              <a:buNone/>
            </a:pPr>
            <a:r>
              <a:rPr lang="en-US" sz="120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Evaluation allows the supervisor to identify key areas for growth that can be used in coaching conversations </a:t>
            </a:r>
            <a:endParaRPr lang="en-US" sz="12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342900" marR="0" lvl="0" indent="-342900">
              <a:spcBef>
                <a:spcPts val="0"/>
              </a:spcBef>
              <a:spcAft>
                <a:spcPts val="600"/>
              </a:spcAft>
              <a:buFont typeface="+mj-lt"/>
              <a:buAutoNum type="arabicPeriod"/>
            </a:pPr>
            <a:r>
              <a:rPr lang="en-US" sz="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Consider setting milestones at regular intervals for evaluating progress of staff. (For example, at monthly intervals for the first year for new staff.) </a:t>
            </a: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spcBef>
                <a:spcPts val="0"/>
              </a:spcBef>
              <a:spcAft>
                <a:spcPts val="0"/>
              </a:spcAft>
              <a:buFont typeface="+mj-lt"/>
              <a:buAutoNum type="arabicPeriod"/>
            </a:pPr>
            <a:r>
              <a:rPr lang="en-US" sz="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Document evaluation sessions in each staff member’s personnel file noting what was discussed (observations of supervisor, accomplishments and strengths identified, areas needing additional support, feedback shared by supervisor and staff member, response to feedback, plans for further development.)  </a:t>
            </a: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32</a:t>
            </a:fld>
            <a:endParaRPr lang="en-US"/>
          </a:p>
        </p:txBody>
      </p:sp>
    </p:spTree>
    <p:extLst>
      <p:ext uri="{BB962C8B-B14F-4D97-AF65-F5344CB8AC3E}">
        <p14:creationId xmlns:p14="http://schemas.microsoft.com/office/powerpoint/2010/main" val="1665462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1"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Facilitator states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Let’s learn about 3 tools that can be used with your staff and the 5-Step Coaching Conversation Process that can lead to results-oriented coaching conversations.  Then we will do an exercise together where you can use the tools and put it into action.  This 5-Step Process can be used for conversations with your staff for performance or development.</a:t>
            </a:r>
            <a:endParaRPr lang="en-US" sz="1200" kern="1200" dirty="0">
              <a:solidFill>
                <a:schemeClr val="tx1"/>
              </a:solidFill>
              <a:effectLst/>
              <a:latin typeface="+mn-lt"/>
              <a:ea typeface="+mn-ea"/>
              <a:cs typeface="+mn-cs"/>
            </a:endParaRPr>
          </a:p>
          <a:p>
            <a:pPr fontAlgn="base"/>
            <a:r>
              <a:rPr lang="en-US" sz="1200" b="1" i="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Refer to Participant Guide as Facilitator reviews each of the tools: The Coaching Conversation Process, The Coaching Conversation:  Sample Statements/Questions, and the Coaching Conversation Planner.  Participants will use these tools in the dyadic break-out activity.</a:t>
            </a:r>
            <a:endParaRPr lang="en-US" sz="1200" kern="1200" dirty="0">
              <a:solidFill>
                <a:schemeClr val="tx1"/>
              </a:solidFill>
              <a:effectLst/>
              <a:latin typeface="+mn-lt"/>
              <a:ea typeface="+mn-ea"/>
              <a:cs typeface="+mn-cs"/>
            </a:endParaRPr>
          </a:p>
          <a:p>
            <a:pPr fontAlgn="base"/>
            <a:endParaRPr lang="en-US" sz="1200" b="1"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The 3 Coaching Tools Using a 5-Step Process</a:t>
            </a: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Coaching Conversation Process</a:t>
            </a:r>
          </a:p>
          <a:p>
            <a:pPr lvl="0" fontAlgn="base"/>
            <a:r>
              <a:rPr lang="en-US" sz="1200" kern="1200" dirty="0">
                <a:solidFill>
                  <a:schemeClr val="tx1"/>
                </a:solidFill>
                <a:effectLst/>
                <a:latin typeface="+mn-lt"/>
                <a:ea typeface="+mn-ea"/>
                <a:cs typeface="+mn-cs"/>
              </a:rPr>
              <a:t>Coaching Conversation:  Sample Statements/Questions</a:t>
            </a:r>
          </a:p>
          <a:p>
            <a:pPr lvl="0" fontAlgn="base"/>
            <a:r>
              <a:rPr lang="en-US" sz="1200" kern="1200" dirty="0">
                <a:solidFill>
                  <a:schemeClr val="tx1"/>
                </a:solidFill>
                <a:effectLst/>
                <a:latin typeface="+mn-lt"/>
                <a:ea typeface="+mn-ea"/>
                <a:cs typeface="+mn-cs"/>
              </a:rPr>
              <a:t>Coaching Conversation Planner</a:t>
            </a:r>
          </a:p>
          <a:p>
            <a:pPr lvl="0" fontAlgn="base"/>
            <a:endParaRPr lang="en-US" sz="1200" kern="1200" dirty="0">
              <a:solidFill>
                <a:schemeClr val="tx1"/>
              </a:solidFill>
              <a:effectLst/>
              <a:latin typeface="+mn-lt"/>
              <a:ea typeface="+mn-ea"/>
              <a:cs typeface="+mn-cs"/>
            </a:endParaRPr>
          </a:p>
          <a:p>
            <a:pPr lvl="0" fontAlgn="base"/>
            <a:r>
              <a:rPr lang="en-US" sz="1200" b="1" kern="1200" dirty="0">
                <a:solidFill>
                  <a:schemeClr val="tx1"/>
                </a:solidFill>
                <a:effectLst/>
                <a:latin typeface="+mn-lt"/>
                <a:ea typeface="+mn-ea"/>
                <a:cs typeface="+mn-cs"/>
              </a:rPr>
              <a:t>Coaching Conversation Process</a:t>
            </a:r>
            <a:endParaRPr lang="en-US" sz="1200" kern="1200" dirty="0">
              <a:solidFill>
                <a:schemeClr val="tx1"/>
              </a:solidFill>
              <a:effectLst/>
              <a:latin typeface="+mn-lt"/>
              <a:ea typeface="+mn-ea"/>
              <a:cs typeface="+mn-cs"/>
            </a:endParaRPr>
          </a:p>
          <a:p>
            <a:pPr lvl="0" fontAlgn="base"/>
            <a:r>
              <a:rPr lang="en-US" sz="1200" b="1" kern="1200" dirty="0">
                <a:solidFill>
                  <a:schemeClr val="tx1"/>
                </a:solidFill>
                <a:effectLst/>
                <a:latin typeface="+mn-lt"/>
                <a:ea typeface="+mn-ea"/>
                <a:cs typeface="+mn-cs"/>
              </a:rPr>
              <a:t>Clarify- </a:t>
            </a:r>
            <a:r>
              <a:rPr lang="en-US" sz="1200" kern="1200" dirty="0">
                <a:solidFill>
                  <a:schemeClr val="tx1"/>
                </a:solidFill>
                <a:effectLst/>
                <a:latin typeface="+mn-lt"/>
                <a:ea typeface="+mn-ea"/>
                <a:cs typeface="+mn-cs"/>
              </a:rPr>
              <a:t>Clarify the Purpose of the discussion.  Identify the importance to the person, team, and organization.  </a:t>
            </a:r>
          </a:p>
          <a:p>
            <a:pPr lvl="0" fontAlgn="base"/>
            <a:r>
              <a:rPr lang="en-US" sz="1200" b="1" kern="1200" dirty="0">
                <a:solidFill>
                  <a:schemeClr val="tx1"/>
                </a:solidFill>
                <a:effectLst/>
                <a:latin typeface="+mn-lt"/>
                <a:ea typeface="+mn-ea"/>
                <a:cs typeface="+mn-cs"/>
              </a:rPr>
              <a:t>Solicit</a:t>
            </a:r>
            <a:r>
              <a:rPr lang="en-US" sz="1200" kern="1200" dirty="0">
                <a:solidFill>
                  <a:schemeClr val="tx1"/>
                </a:solidFill>
                <a:effectLst/>
                <a:latin typeface="+mn-lt"/>
                <a:ea typeface="+mn-ea"/>
                <a:cs typeface="+mn-cs"/>
              </a:rPr>
              <a:t>- Seek and share information about the situation.  Gather information about the employee’s perspective, issues, and concerns.</a:t>
            </a:r>
          </a:p>
          <a:p>
            <a:pPr lvl="0" fontAlgn="base"/>
            <a:r>
              <a:rPr lang="en-US" sz="1200" b="1" kern="1200" dirty="0">
                <a:solidFill>
                  <a:schemeClr val="tx1"/>
                </a:solidFill>
                <a:effectLst/>
                <a:latin typeface="+mn-lt"/>
                <a:ea typeface="+mn-ea"/>
                <a:cs typeface="+mn-cs"/>
              </a:rPr>
              <a:t>Engage</a:t>
            </a:r>
            <a:r>
              <a:rPr lang="en-US" sz="1200" kern="1200" dirty="0">
                <a:solidFill>
                  <a:schemeClr val="tx1"/>
                </a:solidFill>
                <a:effectLst/>
                <a:latin typeface="+mn-lt"/>
                <a:ea typeface="+mn-ea"/>
                <a:cs typeface="+mn-cs"/>
              </a:rPr>
              <a:t>- Seek and discuss ideas together.  Explore needed resources and support.  Involve other people.  Turn ideas into action steps.</a:t>
            </a:r>
          </a:p>
          <a:p>
            <a:pPr lvl="0" fontAlgn="base"/>
            <a:r>
              <a:rPr lang="en-US" sz="1200" b="1" kern="1200" dirty="0">
                <a:solidFill>
                  <a:schemeClr val="tx1"/>
                </a:solidFill>
                <a:effectLst/>
                <a:latin typeface="+mn-lt"/>
                <a:ea typeface="+mn-ea"/>
                <a:cs typeface="+mn-cs"/>
              </a:rPr>
              <a:t>Establish</a:t>
            </a:r>
            <a:r>
              <a:rPr lang="en-US" sz="1200" kern="1200" dirty="0">
                <a:solidFill>
                  <a:schemeClr val="tx1"/>
                </a:solidFill>
                <a:effectLst/>
                <a:latin typeface="+mn-lt"/>
                <a:ea typeface="+mn-ea"/>
                <a:cs typeface="+mn-cs"/>
              </a:rPr>
              <a:t>- Create a plan of action.  What the employee will do.  What you will do to achieve success.  Check for understanding.  Agree on an evaluation process (i.e. we will conference together monthly to review and modify plan or Action Steps as needed).</a:t>
            </a:r>
          </a:p>
          <a:p>
            <a:pPr lvl="0" fontAlgn="base"/>
            <a:r>
              <a:rPr lang="en-US" sz="1200" b="1" kern="1200" dirty="0">
                <a:solidFill>
                  <a:schemeClr val="tx1"/>
                </a:solidFill>
                <a:effectLst/>
                <a:latin typeface="+mn-lt"/>
                <a:ea typeface="+mn-ea"/>
                <a:cs typeface="+mn-cs"/>
              </a:rPr>
              <a:t>Review</a:t>
            </a:r>
            <a:r>
              <a:rPr lang="en-US" sz="1200" kern="1200" dirty="0">
                <a:solidFill>
                  <a:schemeClr val="tx1"/>
                </a:solidFill>
                <a:effectLst/>
                <a:latin typeface="+mn-lt"/>
                <a:ea typeface="+mn-ea"/>
                <a:cs typeface="+mn-cs"/>
              </a:rPr>
              <a:t>- Review plan together to ensure that employee and you have an understanding of plan and what a successful outcome looks like.  Discuss important features of the plan.  Check for understanding.  Convey confidence and commitment.</a:t>
            </a:r>
          </a:p>
          <a:p>
            <a:pPr fontAlgn="base"/>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fontAlgn="base"/>
            <a:endParaRPr lang="en-US" sz="1200" kern="1200" dirty="0">
              <a:solidFill>
                <a:schemeClr val="tx1"/>
              </a:solidFill>
              <a:effectLst/>
              <a:latin typeface="+mn-lt"/>
              <a:ea typeface="+mn-ea"/>
              <a:cs typeface="+mn-cs"/>
            </a:endParaRPr>
          </a:p>
          <a:p>
            <a:pPr marL="0" marR="0" lvl="0" indent="0" fontAlgn="base">
              <a:spcBef>
                <a:spcPts val="0"/>
              </a:spcBef>
              <a:spcAft>
                <a:spcPts val="0"/>
              </a:spcAft>
              <a:buFont typeface="Symbol" panose="05050102010706020507" pitchFamily="18" charset="2"/>
              <a:buNone/>
            </a:pP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33</a:t>
            </a:fld>
            <a:endParaRPr lang="en-US"/>
          </a:p>
        </p:txBody>
      </p:sp>
    </p:spTree>
    <p:extLst>
      <p:ext uri="{BB962C8B-B14F-4D97-AF65-F5344CB8AC3E}">
        <p14:creationId xmlns:p14="http://schemas.microsoft.com/office/powerpoint/2010/main" val="3785503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kern="1200" dirty="0">
                <a:solidFill>
                  <a:schemeClr val="tx1"/>
                </a:solidFill>
                <a:effectLst/>
                <a:latin typeface="+mn-lt"/>
                <a:ea typeface="+mn-ea"/>
                <a:cs typeface="+mn-cs"/>
              </a:rPr>
              <a:t> It’s key to an effective coaching conversation that you think about what you want to say, why you are sharing what you are sharing at this time and the outcomes that you are after.  The Planner is a tool that you can use to plan the conversation prior to your conference.</a:t>
            </a:r>
          </a:p>
          <a:p>
            <a:pPr fontAlgn="base"/>
            <a:endParaRPr lang="en-US" sz="1200" b="1"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r>
              <a:rPr lang="en-US"/>
              <a:t>2018/2019</a:t>
            </a:r>
          </a:p>
        </p:txBody>
      </p:sp>
      <p:sp>
        <p:nvSpPr>
          <p:cNvPr id="5" name="Slide Number Placeholder 4"/>
          <p:cNvSpPr>
            <a:spLocks noGrp="1"/>
          </p:cNvSpPr>
          <p:nvPr>
            <p:ph type="sldNum" sz="quarter" idx="11"/>
          </p:nvPr>
        </p:nvSpPr>
        <p:spPr/>
        <p:txBody>
          <a:bodyPr/>
          <a:lstStyle/>
          <a:p>
            <a:fld id="{66AF323E-A6A1-4956-A2EA-8154613849B6}" type="slidenum">
              <a:rPr lang="en-US" smtClean="0"/>
              <a:t>37</a:t>
            </a:fld>
            <a:endParaRPr lang="en-US"/>
          </a:p>
        </p:txBody>
      </p:sp>
    </p:spTree>
    <p:extLst>
      <p:ext uri="{BB962C8B-B14F-4D97-AF65-F5344CB8AC3E}">
        <p14:creationId xmlns:p14="http://schemas.microsoft.com/office/powerpoint/2010/main" val="3705468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spcBef>
                <a:spcPts val="0"/>
              </a:spcBef>
              <a:spcAft>
                <a:spcPts val="0"/>
              </a:spcAft>
              <a:buFont typeface="Symbol" panose="05050102010706020507" pitchFamily="18" charset="2"/>
              <a:buNone/>
            </a:pPr>
            <a:r>
              <a:rPr lang="en-US" sz="120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A key element for effective coaching is evaluation, monitoring, and documenting staff performance and development at regular intervals [use a metaphor such as football – 4 quarters, including half-time to reassess and rethink strategy] </a:t>
            </a:r>
            <a:endParaRPr lang="en-US" sz="12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457200" marR="0" fontAlgn="base">
              <a:spcBef>
                <a:spcPts val="0"/>
              </a:spcBef>
              <a:spcAft>
                <a:spcPts val="0"/>
              </a:spcAft>
            </a:pPr>
            <a:r>
              <a:rPr lang="en-US" sz="120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12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fontAlgn="base">
              <a:spcBef>
                <a:spcPts val="0"/>
              </a:spcBef>
              <a:spcAft>
                <a:spcPts val="0"/>
              </a:spcAft>
              <a:buFont typeface="Symbol" panose="05050102010706020507" pitchFamily="18" charset="2"/>
              <a:buNone/>
            </a:pPr>
            <a:r>
              <a:rPr lang="en-US" sz="1200" dirty="0">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Evaluation allows the supervisor to identify key areas for growth that can be used in coaching conversations </a:t>
            </a:r>
            <a:endParaRPr lang="en-US" sz="12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342900" marR="0" lvl="0" indent="-342900">
              <a:spcBef>
                <a:spcPts val="0"/>
              </a:spcBef>
              <a:spcAft>
                <a:spcPts val="600"/>
              </a:spcAft>
              <a:buFont typeface="+mj-lt"/>
              <a:buAutoNum type="arabicPeriod"/>
            </a:pPr>
            <a:r>
              <a:rPr lang="en-US" sz="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Consider setting milestones at regular intervals for evaluating progress of staff. (For example, at monthly intervals for the first year for new staff.) </a:t>
            </a: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pPr marL="342900" marR="0" lvl="0" indent="-342900">
              <a:spcBef>
                <a:spcPts val="0"/>
              </a:spcBef>
              <a:spcAft>
                <a:spcPts val="0"/>
              </a:spcAft>
              <a:buFont typeface="+mj-lt"/>
              <a:buAutoNum type="arabicPeriod"/>
            </a:pPr>
            <a:r>
              <a:rPr lang="en-US" sz="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Document evaluation sessions in each staff member’s personnel file noting what was discussed (observations of supervisor, accomplishments and strengths identified, areas needing additional support, feedback shared by supervisor and staff member, response to feedback, plans for further development.)  </a:t>
            </a:r>
            <a:endParaRPr lang="en-US" sz="12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38</a:t>
            </a:fld>
            <a:endParaRPr lang="en-US"/>
          </a:p>
        </p:txBody>
      </p:sp>
    </p:spTree>
    <p:extLst>
      <p:ext uri="{BB962C8B-B14F-4D97-AF65-F5344CB8AC3E}">
        <p14:creationId xmlns:p14="http://schemas.microsoft.com/office/powerpoint/2010/main" val="3391195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39</a:t>
            </a:fld>
            <a:endParaRPr lang="en-US"/>
          </a:p>
        </p:txBody>
      </p:sp>
    </p:spTree>
    <p:extLst>
      <p:ext uri="{BB962C8B-B14F-4D97-AF65-F5344CB8AC3E}">
        <p14:creationId xmlns:p14="http://schemas.microsoft.com/office/powerpoint/2010/main" val="79594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40</a:t>
            </a:fld>
            <a:endParaRPr lang="en-US"/>
          </a:p>
        </p:txBody>
      </p:sp>
    </p:spTree>
    <p:extLst>
      <p:ext uri="{BB962C8B-B14F-4D97-AF65-F5344CB8AC3E}">
        <p14:creationId xmlns:p14="http://schemas.microsoft.com/office/powerpoint/2010/main" val="346297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3</a:t>
            </a:fld>
            <a:endParaRPr lang="en-US"/>
          </a:p>
        </p:txBody>
      </p:sp>
    </p:spTree>
    <p:extLst>
      <p:ext uri="{BB962C8B-B14F-4D97-AF65-F5344CB8AC3E}">
        <p14:creationId xmlns:p14="http://schemas.microsoft.com/office/powerpoint/2010/main" val="5119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fontAlgn="base">
              <a:spcBef>
                <a:spcPts val="0"/>
              </a:spcBef>
              <a:spcAft>
                <a:spcPts val="600"/>
              </a:spcAft>
            </a:pPr>
            <a:r>
              <a:rPr lang="en-US" sz="1200" i="1" dirty="0">
                <a:effectLst/>
                <a:latin typeface="+mj-lt"/>
                <a:ea typeface="Times New Roman" panose="02020603050405020304" pitchFamily="18" charset="0"/>
              </a:rPr>
              <a:t>Facilitator asks participants to annotate or type in the chat and share their ideas to this question.  </a:t>
            </a:r>
          </a:p>
          <a:p>
            <a:pPr marL="685800" marR="0" fontAlgn="base">
              <a:spcBef>
                <a:spcPts val="0"/>
              </a:spcBef>
              <a:spcAft>
                <a:spcPts val="600"/>
              </a:spcAft>
            </a:pPr>
            <a:endParaRPr lang="en-US" sz="1200" i="1" dirty="0">
              <a:effectLst/>
              <a:latin typeface="+mj-lt"/>
              <a:ea typeface="Times New Roman" panose="02020603050405020304" pitchFamily="18" charset="0"/>
            </a:endParaRPr>
          </a:p>
          <a:p>
            <a:pPr marL="685800" marR="0" lvl="0" indent="0" algn="l" defTabSz="914400" rtl="0" eaLnBrk="1" fontAlgn="base" latinLnBrk="0" hangingPunct="1">
              <a:lnSpc>
                <a:spcPct val="100000"/>
              </a:lnSpc>
              <a:spcBef>
                <a:spcPts val="0"/>
              </a:spcBef>
              <a:spcAft>
                <a:spcPts val="600"/>
              </a:spcAft>
              <a:buClrTx/>
              <a:buSzTx/>
              <a:buFontTx/>
              <a:buNone/>
              <a:tabLst/>
              <a:defRPr/>
            </a:pPr>
            <a:r>
              <a:rPr lang="en-US" sz="1200" i="1" dirty="0">
                <a:effectLst/>
                <a:latin typeface="+mj-lt"/>
                <a:ea typeface="Times New Roman" panose="02020603050405020304" pitchFamily="18" charset="0"/>
              </a:rPr>
              <a:t>Facilitator asks what are some of the qualities of a coach?  What were some of the qualities or the behaviors of a previous coach you experienced in your life? </a:t>
            </a:r>
          </a:p>
          <a:p>
            <a:pPr marL="685800" marR="0" lvl="0" indent="0" algn="l" defTabSz="914400" rtl="0" eaLnBrk="1" fontAlgn="base" latinLnBrk="0" hangingPunct="1">
              <a:lnSpc>
                <a:spcPct val="100000"/>
              </a:lnSpc>
              <a:spcBef>
                <a:spcPts val="0"/>
              </a:spcBef>
              <a:spcAft>
                <a:spcPts val="600"/>
              </a:spcAft>
              <a:buClrTx/>
              <a:buSzTx/>
              <a:buFontTx/>
              <a:buNone/>
              <a:tabLst/>
              <a:defRPr/>
            </a:pPr>
            <a:endParaRPr lang="en-US" sz="1200" i="1" dirty="0">
              <a:effectLst/>
              <a:latin typeface="+mj-lt"/>
            </a:endParaRPr>
          </a:p>
          <a:p>
            <a:pPr marL="685800" marR="0" fontAlgn="base">
              <a:spcBef>
                <a:spcPts val="0"/>
              </a:spcBef>
              <a:spcAft>
                <a:spcPts val="600"/>
              </a:spcAft>
            </a:pPr>
            <a:endParaRPr lang="en-US" sz="1200" i="1" dirty="0">
              <a:effectLst/>
              <a:latin typeface="+mj-lt"/>
              <a:ea typeface="Times New Roman" panose="02020603050405020304" pitchFamily="18" charset="0"/>
            </a:endParaRPr>
          </a:p>
          <a:p>
            <a:pPr marL="685800" marR="0" fontAlgn="base">
              <a:spcBef>
                <a:spcPts val="0"/>
              </a:spcBef>
              <a:spcAft>
                <a:spcPts val="600"/>
              </a:spcAft>
            </a:pPr>
            <a:endParaRPr lang="en-US" sz="1200" i="1" dirty="0">
              <a:effectLst/>
              <a:latin typeface="+mj-lt"/>
              <a:ea typeface="Times New Roman" panose="02020603050405020304" pitchFamily="18" charset="0"/>
            </a:endParaRPr>
          </a:p>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fld id="{7421D5B0-F4C4-4CA2-ABAF-B0F8CEB88F50}" type="slidenum">
              <a:rPr lang="en-US" smtClean="0"/>
              <a:pPr/>
              <a:t>4</a:t>
            </a:fld>
            <a:endParaRPr lang="en-US" dirty="0"/>
          </a:p>
        </p:txBody>
      </p:sp>
      <p:sp>
        <p:nvSpPr>
          <p:cNvPr id="5" name="Date Placeholder 4"/>
          <p:cNvSpPr>
            <a:spLocks noGrp="1"/>
          </p:cNvSpPr>
          <p:nvPr>
            <p:ph type="dt" idx="11"/>
          </p:nvPr>
        </p:nvSpPr>
        <p:spPr/>
        <p:txBody>
          <a:bodyPr/>
          <a:lstStyle/>
          <a:p>
            <a:r>
              <a:rPr lang="en-US"/>
              <a:t>NSO/2019-2020</a:t>
            </a:r>
            <a:endParaRPr lang="en-US" dirty="0"/>
          </a:p>
        </p:txBody>
      </p:sp>
    </p:spTree>
    <p:extLst>
      <p:ext uri="{BB962C8B-B14F-4D97-AF65-F5344CB8AC3E}">
        <p14:creationId xmlns:p14="http://schemas.microsoft.com/office/powerpoint/2010/main" val="2944383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5</a:t>
            </a:fld>
            <a:endParaRPr lang="en-US"/>
          </a:p>
        </p:txBody>
      </p:sp>
    </p:spTree>
    <p:extLst>
      <p:ext uri="{BB962C8B-B14F-4D97-AF65-F5344CB8AC3E}">
        <p14:creationId xmlns:p14="http://schemas.microsoft.com/office/powerpoint/2010/main" val="264659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marR="0" lvl="0" indent="-17103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effectLst/>
                <a:latin typeface="Calibri" panose="020F0502020204030204" pitchFamily="34" charset="0"/>
                <a:ea typeface="Times New Roman" panose="02020603050405020304" pitchFamily="18" charset="0"/>
              </a:rPr>
              <a:t>(Facilitator says while there are some qualities that are similar, there is a distinction.  Mentor vs coaching conversations are different. Let’s explore each</a:t>
            </a:r>
            <a:endParaRPr lang="en-US" b="0" baseline="0" dirty="0"/>
          </a:p>
          <a:p>
            <a:pPr marL="171039" indent="-171039">
              <a:buFont typeface="Arial" panose="020B0604020202020204" pitchFamily="34" charset="0"/>
              <a:buChar char="•"/>
            </a:pPr>
            <a:endParaRPr lang="en-US" b="0" baseline="0" dirty="0"/>
          </a:p>
          <a:p>
            <a:endParaRPr lang="en-US" dirty="0"/>
          </a:p>
          <a:p>
            <a:pPr marL="0" indent="0">
              <a:buClr>
                <a:schemeClr val="accent6">
                  <a:lumMod val="75000"/>
                </a:schemeClr>
              </a:buClr>
              <a:buSzPct val="100000"/>
              <a:buFont typeface="Wingdings" panose="05000000000000000000" pitchFamily="2" charset="2"/>
              <a:buNone/>
            </a:pPr>
            <a:endParaRPr lang="en-US" sz="1200" b="1" dirty="0">
              <a:solidFill>
                <a:srgbClr val="00B050"/>
              </a:solidFill>
            </a:endParaRPr>
          </a:p>
          <a:p>
            <a:pPr marL="171039" indent="-171039">
              <a:buFont typeface="Arial" panose="020B0604020202020204" pitchFamily="34" charset="0"/>
              <a:buChar char="•"/>
            </a:pPr>
            <a:endParaRPr lang="en-US" b="0" baseline="0" dirty="0"/>
          </a:p>
        </p:txBody>
      </p:sp>
      <p:sp>
        <p:nvSpPr>
          <p:cNvPr id="4" name="Slide Number Placeholder 3"/>
          <p:cNvSpPr>
            <a:spLocks noGrp="1"/>
          </p:cNvSpPr>
          <p:nvPr>
            <p:ph type="sldNum" sz="quarter" idx="10"/>
          </p:nvPr>
        </p:nvSpPr>
        <p:spPr/>
        <p:txBody>
          <a:bodyPr/>
          <a:lstStyle/>
          <a:p>
            <a:fld id="{7421D5B0-F4C4-4CA2-ABAF-B0F8CEB88F50}" type="slidenum">
              <a:rPr lang="en-US" smtClean="0"/>
              <a:pPr/>
              <a:t>7</a:t>
            </a:fld>
            <a:endParaRPr lang="en-US" dirty="0"/>
          </a:p>
        </p:txBody>
      </p:sp>
      <p:sp>
        <p:nvSpPr>
          <p:cNvPr id="5" name="Date Placeholder 4"/>
          <p:cNvSpPr>
            <a:spLocks noGrp="1"/>
          </p:cNvSpPr>
          <p:nvPr>
            <p:ph type="dt" idx="11"/>
          </p:nvPr>
        </p:nvSpPr>
        <p:spPr/>
        <p:txBody>
          <a:bodyPr/>
          <a:lstStyle/>
          <a:p>
            <a:r>
              <a:rPr lang="en-US"/>
              <a:t>NSO/2019-2020</a:t>
            </a:r>
            <a:endParaRPr lang="en-US" dirty="0"/>
          </a:p>
        </p:txBody>
      </p:sp>
    </p:spTree>
    <p:extLst>
      <p:ext uri="{BB962C8B-B14F-4D97-AF65-F5344CB8AC3E}">
        <p14:creationId xmlns:p14="http://schemas.microsoft.com/office/powerpoint/2010/main" val="246680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A coach is someone who provides guidance to a client on their goals and helps them reach their full potential. Coaching is prescriptive by nature, actively participating in strategizing and co-creating successful outcomes with their clients. They partner in a thought- provoking creative process that inspires individuals to maximize their personal and professional potential.  A coach does not need to be a subject matter expert (SME) regarding the topic of conversation.  A coach uses skillful questioning, and structured dialogue, to support the </a:t>
            </a:r>
            <a:r>
              <a:rPr lang="en-US" sz="1800" dirty="0" err="1">
                <a:effectLst/>
                <a:latin typeface="Calibri" panose="020F0502020204030204" pitchFamily="34" charset="0"/>
                <a:ea typeface="Times New Roman" panose="02020603050405020304" pitchFamily="18" charset="0"/>
              </a:rPr>
              <a:t>coachee</a:t>
            </a:r>
            <a:r>
              <a:rPr lang="en-US" sz="1800" dirty="0">
                <a:effectLst/>
                <a:latin typeface="Calibri" panose="020F0502020204030204" pitchFamily="34" charset="0"/>
                <a:ea typeface="Times New Roman" panose="02020603050405020304" pitchFamily="18" charset="0"/>
              </a:rPr>
              <a:t> with using critical thinking skills for self-directed learning.  The </a:t>
            </a:r>
            <a:r>
              <a:rPr lang="en-US" sz="1800" dirty="0" err="1">
                <a:effectLst/>
                <a:latin typeface="Calibri" panose="020F0502020204030204" pitchFamily="34" charset="0"/>
                <a:ea typeface="Times New Roman" panose="02020603050405020304" pitchFamily="18" charset="0"/>
              </a:rPr>
              <a:t>coachee</a:t>
            </a:r>
            <a:r>
              <a:rPr lang="en-US" sz="1800" dirty="0">
                <a:effectLst/>
                <a:latin typeface="Calibri" panose="020F0502020204030204" pitchFamily="34" charset="0"/>
                <a:ea typeface="Times New Roman" panose="02020603050405020304" pitchFamily="18" charset="0"/>
              </a:rPr>
              <a:t> transforms through self-reflection and the discovery of options for thoughtful application and action.  Coaches do not offer solutions.  The coach prompts the individual to expand their capacities to address an issue and to take responsibility for developing a solution.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8</a:t>
            </a:fld>
            <a:endParaRPr lang="en-US"/>
          </a:p>
        </p:txBody>
      </p:sp>
    </p:spTree>
    <p:extLst>
      <p:ext uri="{BB962C8B-B14F-4D97-AF65-F5344CB8AC3E}">
        <p14:creationId xmlns:p14="http://schemas.microsoft.com/office/powerpoint/2010/main" val="408167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A mentor is someone who shares their knowledge, skills and/or experience to help another develop and grow.  “An Experienced and Trusted Advisor.”  They impart their own experience, learning, and advice to those who have less experience in a particular field. A mentor is highly likely to be the “SME” and has senior knowledge and experience that is relevant to the mentee.  They share their experience about how to be successful in a specific position and in future roles.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9</a:t>
            </a:fld>
            <a:endParaRPr lang="en-US"/>
          </a:p>
        </p:txBody>
      </p:sp>
    </p:spTree>
    <p:extLst>
      <p:ext uri="{BB962C8B-B14F-4D97-AF65-F5344CB8AC3E}">
        <p14:creationId xmlns:p14="http://schemas.microsoft.com/office/powerpoint/2010/main" val="1194686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fontAlgn="base">
              <a:spcBef>
                <a:spcPts val="0"/>
              </a:spcBef>
              <a:spcAft>
                <a:spcPts val="600"/>
              </a:spcAft>
            </a:pPr>
            <a:r>
              <a:rPr lang="en-US" sz="1200" dirty="0">
                <a:effectLst/>
                <a:latin typeface="Calibri" panose="020F0502020204030204" pitchFamily="34" charset="0"/>
                <a:ea typeface="Times New Roman" panose="02020603050405020304" pitchFamily="18" charset="0"/>
              </a:rPr>
              <a:t>There are numerous similarities between coaching and mentoring. They both involve a 1:1 relationship between two people for the core purpose of supporting a </a:t>
            </a:r>
            <a:r>
              <a:rPr lang="en-US" sz="1200" dirty="0" err="1">
                <a:effectLst/>
                <a:latin typeface="Calibri" panose="020F0502020204030204" pitchFamily="34" charset="0"/>
                <a:ea typeface="Times New Roman" panose="02020603050405020304" pitchFamily="18" charset="0"/>
              </a:rPr>
              <a:t>coachee</a:t>
            </a:r>
            <a:r>
              <a:rPr lang="en-US" sz="1200" dirty="0">
                <a:effectLst/>
                <a:latin typeface="Calibri" panose="020F0502020204030204" pitchFamily="34" charset="0"/>
                <a:ea typeface="Times New Roman" panose="02020603050405020304" pitchFamily="18" charset="0"/>
              </a:rPr>
              <a:t> or mentee’s development and growth. Typically, the relationship involves several meetings over several months. Both coaching and mentoring can be a component of a leadership development program. Also, both often involve a signed contract or professional development plan that outlines an individual’s professional development objectives/goals, activities associated with achieving the goals, and information about how the goals align with the business goals/objectives.</a:t>
            </a:r>
            <a:endParaRPr lang="en-US" sz="1200" dirty="0">
              <a:effectLst/>
              <a:latin typeface="Times New Roman" panose="02020603050405020304" pitchFamily="18" charset="0"/>
              <a:ea typeface="Times New Roman" panose="02020603050405020304" pitchFamily="18" charset="0"/>
            </a:endParaRPr>
          </a:p>
          <a:p>
            <a:pPr marL="914400" marR="0" fontAlgn="base">
              <a:spcBef>
                <a:spcPts val="0"/>
              </a:spcBef>
              <a:spcAft>
                <a:spcPts val="600"/>
              </a:spcAft>
            </a:pPr>
            <a:r>
              <a:rPr lang="en-US" sz="1200" dirty="0">
                <a:effectLst/>
                <a:latin typeface="Calibri" panose="020F0502020204030204" pitchFamily="34" charset="0"/>
                <a:ea typeface="Times New Roman" panose="02020603050405020304" pitchFamily="18" charset="0"/>
              </a:rPr>
              <a:t>Ideally many may think that mentors strictly give out advice while coaches ask questions.  This is simply not the case.  </a:t>
            </a:r>
            <a:r>
              <a:rPr lang="en-US" sz="1200" dirty="0">
                <a:solidFill>
                  <a:srgbClr val="222222"/>
                </a:solidFill>
                <a:effectLst/>
                <a:latin typeface="Calibri" panose="020F0502020204030204" pitchFamily="34" charset="0"/>
                <a:ea typeface="Times New Roman" panose="02020603050405020304" pitchFamily="18" charset="0"/>
              </a:rPr>
              <a:t>The boundaries between coaching and mentoring are blending as mentors are discovering that integrating a coaching style of asking questions can be more effective than just giving advice. It has become increasingly acceptable for coaches to impart advice</a:t>
            </a:r>
            <a:r>
              <a:rPr lang="en-US" sz="1200" dirty="0">
                <a:effectLst/>
                <a:latin typeface="Calibri" panose="020F0502020204030204" pitchFamily="34" charset="0"/>
                <a:ea typeface="Times New Roman" panose="02020603050405020304" pitchFamily="18" charset="0"/>
              </a:rPr>
              <a:t> although best practice would lend itself to asking the </a:t>
            </a:r>
            <a:r>
              <a:rPr lang="en-US" sz="1200" dirty="0" err="1">
                <a:effectLst/>
                <a:latin typeface="Calibri" panose="020F0502020204030204" pitchFamily="34" charset="0"/>
                <a:ea typeface="Times New Roman" panose="02020603050405020304" pitchFamily="18" charset="0"/>
              </a:rPr>
              <a:t>coachee’s</a:t>
            </a:r>
            <a:r>
              <a:rPr lang="en-US" sz="1200" dirty="0">
                <a:effectLst/>
                <a:latin typeface="Calibri" panose="020F0502020204030204" pitchFamily="34" charset="0"/>
                <a:ea typeface="Times New Roman" panose="02020603050405020304" pitchFamily="18" charset="0"/>
              </a:rPr>
              <a:t> permission first and observing certain guidelines that maintain the principles of coaching</a:t>
            </a:r>
            <a:r>
              <a:rPr lang="en-US" sz="1200" dirty="0">
                <a:solidFill>
                  <a:srgbClr val="222222"/>
                </a:solidFill>
                <a:effectLst/>
                <a:latin typeface="Calibri" panose="020F0502020204030204" pitchFamily="34" charset="0"/>
                <a:ea typeface="Times New Roman" panose="02020603050405020304" pitchFamily="18" charset="0"/>
              </a:rPr>
              <a:t>.  Although the methods between coaching and mentoring might differ, ultimately, both coaching and mentoring are about helping people to get where they want to go by leveraging the experience of the coach or mentor.</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a:t>NSO/2019-2020</a:t>
            </a:r>
          </a:p>
        </p:txBody>
      </p:sp>
      <p:sp>
        <p:nvSpPr>
          <p:cNvPr id="5" name="Slide Number Placeholder 4"/>
          <p:cNvSpPr>
            <a:spLocks noGrp="1"/>
          </p:cNvSpPr>
          <p:nvPr>
            <p:ph type="sldNum" sz="quarter" idx="5"/>
          </p:nvPr>
        </p:nvSpPr>
        <p:spPr/>
        <p:txBody>
          <a:bodyPr/>
          <a:lstStyle/>
          <a:p>
            <a:fld id="{C538C9E4-3DEA-4FC3-8D93-C5D81FB1D3D4}" type="slidenum">
              <a:rPr lang="en-US" smtClean="0"/>
              <a:pPr/>
              <a:t>10</a:t>
            </a:fld>
            <a:endParaRPr lang="en-US"/>
          </a:p>
        </p:txBody>
      </p:sp>
    </p:spTree>
    <p:extLst>
      <p:ext uri="{BB962C8B-B14F-4D97-AF65-F5344CB8AC3E}">
        <p14:creationId xmlns:p14="http://schemas.microsoft.com/office/powerpoint/2010/main" val="341352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7205-049E-4767-939C-E4F6AD9607A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E52E4C2-2FD8-496D-AC59-782E2C09963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4D3E143-4C65-4DFA-97C1-086205B05D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282701D-A992-4225-B756-12C9A84D9C69}"/>
              </a:ext>
            </a:extLst>
          </p:cNvPr>
          <p:cNvSpPr>
            <a:spLocks noGrp="1"/>
          </p:cNvSpPr>
          <p:nvPr>
            <p:ph type="ftr" sz="quarter" idx="11"/>
          </p:nvPr>
        </p:nvSpPr>
        <p:spPr/>
        <p:txBody>
          <a:bodyPr/>
          <a:lstStyle/>
          <a:p>
            <a:r>
              <a:rPr lang="en-US"/>
              <a:t>DAAS - Division of Aging and Adult Services</a:t>
            </a:r>
          </a:p>
        </p:txBody>
      </p:sp>
      <p:sp>
        <p:nvSpPr>
          <p:cNvPr id="6" name="Slide Number Placeholder 5">
            <a:extLst>
              <a:ext uri="{FF2B5EF4-FFF2-40B4-BE49-F238E27FC236}">
                <a16:creationId xmlns:a16="http://schemas.microsoft.com/office/drawing/2014/main" id="{F138AE3E-64EE-4AB7-8CAC-D5233B20E0BB}"/>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148270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DA1A-44B1-41A4-9BCF-ABE492928A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D8773A-BC01-4DBB-9881-DF2A0B89EC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BE715-6478-4ADA-BCAE-3B6DF516E6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35AC8A7-9EEA-4CC4-A4F5-41063AE67167}"/>
              </a:ext>
            </a:extLst>
          </p:cNvPr>
          <p:cNvSpPr>
            <a:spLocks noGrp="1"/>
          </p:cNvSpPr>
          <p:nvPr>
            <p:ph type="ftr" sz="quarter" idx="11"/>
          </p:nvPr>
        </p:nvSpPr>
        <p:spPr/>
        <p:txBody>
          <a:bodyPr/>
          <a:lstStyle/>
          <a:p>
            <a:r>
              <a:rPr lang="en-US"/>
              <a:t>DAAS - Division of Aging and Adult Services</a:t>
            </a:r>
          </a:p>
        </p:txBody>
      </p:sp>
      <p:sp>
        <p:nvSpPr>
          <p:cNvPr id="6" name="Slide Number Placeholder 5">
            <a:extLst>
              <a:ext uri="{FF2B5EF4-FFF2-40B4-BE49-F238E27FC236}">
                <a16:creationId xmlns:a16="http://schemas.microsoft.com/office/drawing/2014/main" id="{DF266970-027F-4430-B218-8AC4AB815A03}"/>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234037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AFD8A7-6CAE-4B84-BE43-BC0B924D97F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5A0347-F25C-4512-97FC-84D998E230C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05B49-C6E5-42F6-849E-C3AC7BFE69E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CB51D5-7E34-4A69-9D62-60E0DAD3E916}"/>
              </a:ext>
            </a:extLst>
          </p:cNvPr>
          <p:cNvSpPr>
            <a:spLocks noGrp="1"/>
          </p:cNvSpPr>
          <p:nvPr>
            <p:ph type="ftr" sz="quarter" idx="11"/>
          </p:nvPr>
        </p:nvSpPr>
        <p:spPr/>
        <p:txBody>
          <a:bodyPr/>
          <a:lstStyle/>
          <a:p>
            <a:r>
              <a:rPr lang="en-US"/>
              <a:t>DAAS - Division of Aging and Adult Services</a:t>
            </a:r>
          </a:p>
        </p:txBody>
      </p:sp>
      <p:sp>
        <p:nvSpPr>
          <p:cNvPr id="6" name="Slide Number Placeholder 5">
            <a:extLst>
              <a:ext uri="{FF2B5EF4-FFF2-40B4-BE49-F238E27FC236}">
                <a16:creationId xmlns:a16="http://schemas.microsoft.com/office/drawing/2014/main" id="{135C7810-F5C0-4938-8C29-D164902A40BE}"/>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312359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3386-237D-41B8-9664-793519EC20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BBC460-565A-4F6F-932E-92FBD49B52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C37F7-EE93-4BC3-8A87-C4A113A779E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57974BB-C97A-4F11-8A2B-275B8303B2EC}"/>
              </a:ext>
            </a:extLst>
          </p:cNvPr>
          <p:cNvSpPr>
            <a:spLocks noGrp="1"/>
          </p:cNvSpPr>
          <p:nvPr>
            <p:ph type="ftr" sz="quarter" idx="11"/>
          </p:nvPr>
        </p:nvSpPr>
        <p:spPr/>
        <p:txBody>
          <a:bodyPr/>
          <a:lstStyle/>
          <a:p>
            <a:r>
              <a:rPr lang="en-US"/>
              <a:t>DAAS - Division of Aging and Adult Services</a:t>
            </a:r>
          </a:p>
        </p:txBody>
      </p:sp>
      <p:sp>
        <p:nvSpPr>
          <p:cNvPr id="6" name="Slide Number Placeholder 5">
            <a:extLst>
              <a:ext uri="{FF2B5EF4-FFF2-40B4-BE49-F238E27FC236}">
                <a16:creationId xmlns:a16="http://schemas.microsoft.com/office/drawing/2014/main" id="{83581B2E-0117-49C8-B986-5B378998BBC0}"/>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216306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EB588-2723-4580-AE72-AF95ECDFB93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BA8898A-B4CE-46F3-AB7F-938654A5D7D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720A3-EB39-4E4D-8518-37F10F3AAB7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B378DA3-DC2A-4F79-AC52-B5C6A4F93796}"/>
              </a:ext>
            </a:extLst>
          </p:cNvPr>
          <p:cNvSpPr>
            <a:spLocks noGrp="1"/>
          </p:cNvSpPr>
          <p:nvPr>
            <p:ph type="ftr" sz="quarter" idx="11"/>
          </p:nvPr>
        </p:nvSpPr>
        <p:spPr/>
        <p:txBody>
          <a:bodyPr/>
          <a:lstStyle/>
          <a:p>
            <a:r>
              <a:rPr lang="en-US"/>
              <a:t>DAAS - Division of Aging and Adult Services</a:t>
            </a:r>
          </a:p>
        </p:txBody>
      </p:sp>
      <p:sp>
        <p:nvSpPr>
          <p:cNvPr id="6" name="Slide Number Placeholder 5">
            <a:extLst>
              <a:ext uri="{FF2B5EF4-FFF2-40B4-BE49-F238E27FC236}">
                <a16:creationId xmlns:a16="http://schemas.microsoft.com/office/drawing/2014/main" id="{696C4807-5659-483E-8580-0B54CCFCCAC6}"/>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78459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4449-46A9-4688-B749-66B4B01053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F0969-604F-431C-8278-2BF40DDD0CD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84EA89-384B-4F5E-9519-19908DC74A8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9DBD6E-CD9B-4B1A-9E0E-28C0F833195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EB80F5-E9F4-4615-8149-2F1FE7E28D09}"/>
              </a:ext>
            </a:extLst>
          </p:cNvPr>
          <p:cNvSpPr>
            <a:spLocks noGrp="1"/>
          </p:cNvSpPr>
          <p:nvPr>
            <p:ph type="ftr" sz="quarter" idx="11"/>
          </p:nvPr>
        </p:nvSpPr>
        <p:spPr/>
        <p:txBody>
          <a:bodyPr/>
          <a:lstStyle/>
          <a:p>
            <a:r>
              <a:rPr lang="en-US"/>
              <a:t>DAAS - Division of Aging and Adult Services</a:t>
            </a:r>
          </a:p>
        </p:txBody>
      </p:sp>
      <p:sp>
        <p:nvSpPr>
          <p:cNvPr id="7" name="Slide Number Placeholder 6">
            <a:extLst>
              <a:ext uri="{FF2B5EF4-FFF2-40B4-BE49-F238E27FC236}">
                <a16:creationId xmlns:a16="http://schemas.microsoft.com/office/drawing/2014/main" id="{D9E866D8-63DC-4692-BD49-F7689E144621}"/>
              </a:ext>
            </a:extLst>
          </p:cNvPr>
          <p:cNvSpPr>
            <a:spLocks noGrp="1"/>
          </p:cNvSpPr>
          <p:nvPr>
            <p:ph type="sldNum" sz="quarter" idx="12"/>
          </p:nvPr>
        </p:nvSpPr>
        <p:spPr/>
        <p:txBody>
          <a:bodyPr/>
          <a:lstStyle/>
          <a:p>
            <a:fld id="{81BA4136-98B3-41CB-9BB0-F4F6A2BD7858}" type="slidenum">
              <a:rPr lang="en-US" smtClean="0"/>
              <a:pPr/>
              <a:t>‹#›</a:t>
            </a:fld>
            <a:endParaRPr lang="en-US" dirty="0"/>
          </a:p>
        </p:txBody>
      </p:sp>
    </p:spTree>
    <p:extLst>
      <p:ext uri="{BB962C8B-B14F-4D97-AF65-F5344CB8AC3E}">
        <p14:creationId xmlns:p14="http://schemas.microsoft.com/office/powerpoint/2010/main" val="178652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1FA5-43F2-4F3C-BA91-536816DC5D1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25BEF5-127B-4D9E-A035-8EE04F66B04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4C9F3-77B9-4FD3-9315-EF7CB749248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1F8E3D-F220-4F4E-9931-B5C9EA82115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6F9EBA0-BF59-4CBF-85B9-E08DD4C6C9F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77F243-44F0-4223-AC80-2F73DA5B2CF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F967691-F1D9-4CB8-99C9-8338ADF93264}"/>
              </a:ext>
            </a:extLst>
          </p:cNvPr>
          <p:cNvSpPr>
            <a:spLocks noGrp="1"/>
          </p:cNvSpPr>
          <p:nvPr>
            <p:ph type="ftr" sz="quarter" idx="11"/>
          </p:nvPr>
        </p:nvSpPr>
        <p:spPr/>
        <p:txBody>
          <a:bodyPr/>
          <a:lstStyle/>
          <a:p>
            <a:r>
              <a:rPr lang="en-US"/>
              <a:t>DAAS - Division of Aging and Adult Services</a:t>
            </a:r>
          </a:p>
        </p:txBody>
      </p:sp>
      <p:sp>
        <p:nvSpPr>
          <p:cNvPr id="9" name="Slide Number Placeholder 8">
            <a:extLst>
              <a:ext uri="{FF2B5EF4-FFF2-40B4-BE49-F238E27FC236}">
                <a16:creationId xmlns:a16="http://schemas.microsoft.com/office/drawing/2014/main" id="{86D7BED4-3C74-4C9F-8559-7B788950945D}"/>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91257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2EFA-C700-4A15-A2E8-7E8938AD48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5FEF17-6876-4F14-8909-311B0F0A54E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0A017ED-A1C2-47D0-BF54-6DF4505E3E48}"/>
              </a:ext>
            </a:extLst>
          </p:cNvPr>
          <p:cNvSpPr>
            <a:spLocks noGrp="1"/>
          </p:cNvSpPr>
          <p:nvPr>
            <p:ph type="ftr" sz="quarter" idx="11"/>
          </p:nvPr>
        </p:nvSpPr>
        <p:spPr/>
        <p:txBody>
          <a:bodyPr/>
          <a:lstStyle/>
          <a:p>
            <a:r>
              <a:rPr lang="en-US"/>
              <a:t>DAAS - Division of Aging and Adult Services</a:t>
            </a:r>
          </a:p>
        </p:txBody>
      </p:sp>
      <p:sp>
        <p:nvSpPr>
          <p:cNvPr id="5" name="Slide Number Placeholder 4">
            <a:extLst>
              <a:ext uri="{FF2B5EF4-FFF2-40B4-BE49-F238E27FC236}">
                <a16:creationId xmlns:a16="http://schemas.microsoft.com/office/drawing/2014/main" id="{854F0D9E-384B-4493-B275-7A922542B5FF}"/>
              </a:ext>
            </a:extLst>
          </p:cNvPr>
          <p:cNvSpPr>
            <a:spLocks noGrp="1"/>
          </p:cNvSpPr>
          <p:nvPr>
            <p:ph type="sldNum" sz="quarter" idx="12"/>
          </p:nvPr>
        </p:nvSpPr>
        <p:spPr/>
        <p:txBody>
          <a:bodyPr/>
          <a:lstStyle/>
          <a:p>
            <a:fld id="{81BA4136-98B3-41CB-9BB0-F4F6A2BD7858}" type="slidenum">
              <a:rPr lang="en-US" smtClean="0"/>
              <a:pPr/>
              <a:t>‹#›</a:t>
            </a:fld>
            <a:endParaRPr lang="en-US" dirty="0"/>
          </a:p>
        </p:txBody>
      </p:sp>
    </p:spTree>
    <p:extLst>
      <p:ext uri="{BB962C8B-B14F-4D97-AF65-F5344CB8AC3E}">
        <p14:creationId xmlns:p14="http://schemas.microsoft.com/office/powerpoint/2010/main" val="370365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404869-8CAB-48E7-953A-C9F0CDADDF2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19C132B-B58B-43C1-95CD-F0DFCF1BCC32}"/>
              </a:ext>
            </a:extLst>
          </p:cNvPr>
          <p:cNvSpPr>
            <a:spLocks noGrp="1"/>
          </p:cNvSpPr>
          <p:nvPr>
            <p:ph type="ftr" sz="quarter" idx="11"/>
          </p:nvPr>
        </p:nvSpPr>
        <p:spPr/>
        <p:txBody>
          <a:bodyPr/>
          <a:lstStyle/>
          <a:p>
            <a:r>
              <a:rPr lang="en-US"/>
              <a:t>DAAS - Division of Aging and Adult Services</a:t>
            </a:r>
          </a:p>
        </p:txBody>
      </p:sp>
      <p:sp>
        <p:nvSpPr>
          <p:cNvPr id="4" name="Slide Number Placeholder 3">
            <a:extLst>
              <a:ext uri="{FF2B5EF4-FFF2-40B4-BE49-F238E27FC236}">
                <a16:creationId xmlns:a16="http://schemas.microsoft.com/office/drawing/2014/main" id="{DDFDAF08-604A-4BCC-9FD6-BAF7A079D3E3}"/>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118467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9A7C2-C168-4C9A-B1A1-DF29FB96D4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F6FEEA2-F26C-46BE-8741-78C37AC9A2D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CD9EEE-A24C-44ED-8C85-AD81FC71EC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DF0B580-1403-486F-AFCD-1D2B784086E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6776E4A-36C1-4478-8AA8-254891C8BD05}"/>
              </a:ext>
            </a:extLst>
          </p:cNvPr>
          <p:cNvSpPr>
            <a:spLocks noGrp="1"/>
          </p:cNvSpPr>
          <p:nvPr>
            <p:ph type="ftr" sz="quarter" idx="11"/>
          </p:nvPr>
        </p:nvSpPr>
        <p:spPr/>
        <p:txBody>
          <a:bodyPr/>
          <a:lstStyle/>
          <a:p>
            <a:r>
              <a:rPr lang="en-US"/>
              <a:t>DAAS - Division of Aging and Adult Services</a:t>
            </a:r>
          </a:p>
        </p:txBody>
      </p:sp>
      <p:sp>
        <p:nvSpPr>
          <p:cNvPr id="7" name="Slide Number Placeholder 6">
            <a:extLst>
              <a:ext uri="{FF2B5EF4-FFF2-40B4-BE49-F238E27FC236}">
                <a16:creationId xmlns:a16="http://schemas.microsoft.com/office/drawing/2014/main" id="{2CA4D1B2-2D6D-4DBB-91C2-3147EEF6DA17}"/>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331428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369C3-3749-42C4-9192-3E29F69464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0936E44-EE36-432B-8D0D-CCDF297A338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370F093-4785-4728-B449-AABA947FC1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5A3E4D9-1E53-438A-A0B2-0DEEE8D3082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0B561E-A7A0-4C47-9178-285BE19ECD54}"/>
              </a:ext>
            </a:extLst>
          </p:cNvPr>
          <p:cNvSpPr>
            <a:spLocks noGrp="1"/>
          </p:cNvSpPr>
          <p:nvPr>
            <p:ph type="ftr" sz="quarter" idx="11"/>
          </p:nvPr>
        </p:nvSpPr>
        <p:spPr/>
        <p:txBody>
          <a:bodyPr/>
          <a:lstStyle/>
          <a:p>
            <a:r>
              <a:rPr lang="en-US"/>
              <a:t>DAAS - Division of Aging and Adult Services</a:t>
            </a:r>
          </a:p>
        </p:txBody>
      </p:sp>
      <p:sp>
        <p:nvSpPr>
          <p:cNvPr id="7" name="Slide Number Placeholder 6">
            <a:extLst>
              <a:ext uri="{FF2B5EF4-FFF2-40B4-BE49-F238E27FC236}">
                <a16:creationId xmlns:a16="http://schemas.microsoft.com/office/drawing/2014/main" id="{5782BB5F-4812-4856-B458-0AAA1AAC59F7}"/>
              </a:ext>
            </a:extLst>
          </p:cNvPr>
          <p:cNvSpPr>
            <a:spLocks noGrp="1"/>
          </p:cNvSpPr>
          <p:nvPr>
            <p:ph type="sldNum" sz="quarter" idx="12"/>
          </p:nvPr>
        </p:nvSpPr>
        <p:spPr/>
        <p:txBody>
          <a:bodyPr/>
          <a:lstStyle/>
          <a:p>
            <a:fld id="{81BA4136-98B3-41CB-9BB0-F4F6A2BD7858}" type="slidenum">
              <a:rPr lang="en-US" smtClean="0"/>
              <a:pPr/>
              <a:t>‹#›</a:t>
            </a:fld>
            <a:endParaRPr lang="en-US"/>
          </a:p>
        </p:txBody>
      </p:sp>
    </p:spTree>
    <p:extLst>
      <p:ext uri="{BB962C8B-B14F-4D97-AF65-F5344CB8AC3E}">
        <p14:creationId xmlns:p14="http://schemas.microsoft.com/office/powerpoint/2010/main" val="11528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792BA-F9C2-4DC5-BD3C-C988CCB92EE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688391-535A-44CB-AE6C-77E4DE325A0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14C38-969C-4080-8126-C5102BCF2F6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17EC9C82-FD9A-49FC-8B6F-21092A9FA56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DAAS - Division of Aging and Adult Services</a:t>
            </a:r>
            <a:endParaRPr lang="en-US" dirty="0"/>
          </a:p>
        </p:txBody>
      </p:sp>
      <p:sp>
        <p:nvSpPr>
          <p:cNvPr id="6" name="Slide Number Placeholder 5">
            <a:extLst>
              <a:ext uri="{FF2B5EF4-FFF2-40B4-BE49-F238E27FC236}">
                <a16:creationId xmlns:a16="http://schemas.microsoft.com/office/drawing/2014/main" id="{07D531D5-7770-4C90-B581-AC07FEA69A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BA4136-98B3-41CB-9BB0-F4F6A2BD7858}" type="slidenum">
              <a:rPr lang="en-US" smtClean="0"/>
              <a:pPr/>
              <a:t>‹#›</a:t>
            </a:fld>
            <a:endParaRPr lang="en-US" dirty="0"/>
          </a:p>
        </p:txBody>
      </p:sp>
    </p:spTree>
    <p:extLst>
      <p:ext uri="{BB962C8B-B14F-4D97-AF65-F5344CB8AC3E}">
        <p14:creationId xmlns:p14="http://schemas.microsoft.com/office/powerpoint/2010/main" val="2638449275"/>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1.sv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4.sv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51B03A-8A88-4AB3-B50B-5E4FC8F4EFDF}"/>
              </a:ext>
            </a:extLst>
          </p:cNvPr>
          <p:cNvSpPr>
            <a:spLocks noGrp="1"/>
          </p:cNvSpPr>
          <p:nvPr>
            <p:ph type="ctrTitle"/>
          </p:nvPr>
        </p:nvSpPr>
        <p:spPr>
          <a:xfrm>
            <a:off x="1469516" y="2641863"/>
            <a:ext cx="8153400" cy="5086331"/>
          </a:xfrm>
        </p:spPr>
        <p:txBody>
          <a:bodyPr vert="horz" lIns="91440" tIns="45720" rIns="91440" bIns="45720" rtlCol="0" anchor="t">
            <a:normAutofit/>
          </a:bodyPr>
          <a:lstStyle/>
          <a:p>
            <a:pPr defTabSz="914400"/>
            <a:r>
              <a:rPr lang="en-US" sz="3600" b="1" dirty="0">
                <a:solidFill>
                  <a:schemeClr val="tx1">
                    <a:lumMod val="85000"/>
                    <a:lumOff val="15000"/>
                  </a:schemeClr>
                </a:solidFill>
              </a:rPr>
              <a:t>  </a:t>
            </a:r>
            <a:br>
              <a:rPr lang="en-US" sz="3600" b="1" dirty="0">
                <a:solidFill>
                  <a:schemeClr val="tx1">
                    <a:lumMod val="85000"/>
                    <a:lumOff val="15000"/>
                  </a:schemeClr>
                </a:solidFill>
              </a:rPr>
            </a:br>
            <a:br>
              <a:rPr lang="en-US" sz="3600" b="1" dirty="0">
                <a:solidFill>
                  <a:schemeClr val="tx1">
                    <a:lumMod val="85000"/>
                    <a:lumOff val="15000"/>
                  </a:schemeClr>
                </a:solidFill>
              </a:rPr>
            </a:br>
            <a:r>
              <a:rPr lang="en-US" sz="4000" b="1" dirty="0">
                <a:solidFill>
                  <a:schemeClr val="tx1">
                    <a:lumMod val="85000"/>
                    <a:lumOff val="15000"/>
                  </a:schemeClr>
                </a:solidFill>
              </a:rPr>
              <a:t> Supervisor as Coach</a:t>
            </a:r>
            <a:br>
              <a:rPr lang="en-US" sz="4000" b="1" dirty="0">
                <a:solidFill>
                  <a:schemeClr val="tx1">
                    <a:lumMod val="85000"/>
                    <a:lumOff val="15000"/>
                  </a:schemeClr>
                </a:solidFill>
              </a:rPr>
            </a:br>
            <a:br>
              <a:rPr lang="en-US" sz="4000" b="1" dirty="0">
                <a:solidFill>
                  <a:schemeClr val="tx1">
                    <a:lumMod val="85000"/>
                    <a:lumOff val="15000"/>
                  </a:schemeClr>
                </a:solidFill>
              </a:rPr>
            </a:br>
            <a:endParaRPr lang="en-US" sz="4000" b="1" kern="1200" dirty="0">
              <a:solidFill>
                <a:schemeClr val="tx1"/>
              </a:solidFill>
              <a:latin typeface="+mn-lt"/>
              <a:ea typeface="+mj-ea"/>
              <a:cs typeface="+mj-cs"/>
            </a:endParaRPr>
          </a:p>
        </p:txBody>
      </p:sp>
      <p:sp>
        <p:nvSpPr>
          <p:cNvPr id="41" name="Rectangle 3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6115048" cy="456772"/>
          </a:xfrm>
          <a:prstGeom prst="rect">
            <a:avLst/>
          </a:prstGeom>
          <a:gradFill>
            <a:gsLst>
              <a:gs pos="0">
                <a:srgbClr val="000000">
                  <a:alpha val="28000"/>
                </a:srgbClr>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AC03006-B0AE-444F-9242-3D853AA041A2}"/>
              </a:ext>
            </a:extLst>
          </p:cNvPr>
          <p:cNvPicPr/>
          <p:nvPr/>
        </p:nvPicPr>
        <p:blipFill>
          <a:blip r:embed="rId3" cstate="email">
            <a:extLst>
              <a:ext uri="{28A0092B-C50C-407E-A947-70E740481C1C}">
                <a14:useLocalDpi xmlns:a14="http://schemas.microsoft.com/office/drawing/2010/main"/>
              </a:ext>
            </a:extLst>
          </a:blip>
          <a:stretch>
            <a:fillRect/>
          </a:stretch>
        </p:blipFill>
        <p:spPr>
          <a:xfrm rot="10800000" flipV="1">
            <a:off x="1443013" y="977586"/>
            <a:ext cx="2095500" cy="1441260"/>
          </a:xfrm>
          <a:prstGeom prst="rect">
            <a:avLst/>
          </a:prstGeom>
        </p:spPr>
      </p:pic>
      <p:pic>
        <p:nvPicPr>
          <p:cNvPr id="8" name="Picture 7">
            <a:extLst>
              <a:ext uri="{FF2B5EF4-FFF2-40B4-BE49-F238E27FC236}">
                <a16:creationId xmlns:a16="http://schemas.microsoft.com/office/drawing/2014/main" id="{61DBCD49-BDC0-496B-8A6C-D4BBF526C1E1}"/>
              </a:ext>
            </a:extLst>
          </p:cNvPr>
          <p:cNvPicPr>
            <a:picLocks noChangeAspect="1"/>
          </p:cNvPicPr>
          <p:nvPr/>
        </p:nvPicPr>
        <p:blipFill>
          <a:blip r:embed="rId4"/>
          <a:stretch>
            <a:fillRect/>
          </a:stretch>
        </p:blipFill>
        <p:spPr>
          <a:xfrm>
            <a:off x="3908626" y="989944"/>
            <a:ext cx="1780976" cy="1441259"/>
          </a:xfrm>
          <a:prstGeom prst="rect">
            <a:avLst/>
          </a:prstGeom>
        </p:spPr>
      </p:pic>
      <p:pic>
        <p:nvPicPr>
          <p:cNvPr id="9" name="Picture 8">
            <a:extLst>
              <a:ext uri="{FF2B5EF4-FFF2-40B4-BE49-F238E27FC236}">
                <a16:creationId xmlns:a16="http://schemas.microsoft.com/office/drawing/2014/main" id="{DFB129F1-CCED-4372-829E-FEFECBD2C272}"/>
              </a:ext>
            </a:extLst>
          </p:cNvPr>
          <p:cNvPicPr>
            <a:picLocks noChangeAspect="1"/>
          </p:cNvPicPr>
          <p:nvPr/>
        </p:nvPicPr>
        <p:blipFill>
          <a:blip r:embed="rId5"/>
          <a:stretch>
            <a:fillRect/>
          </a:stretch>
        </p:blipFill>
        <p:spPr>
          <a:xfrm>
            <a:off x="6059715" y="977586"/>
            <a:ext cx="1943100" cy="1441260"/>
          </a:xfrm>
          <a:prstGeom prst="rect">
            <a:avLst/>
          </a:prstGeom>
        </p:spPr>
      </p:pic>
      <p:pic>
        <p:nvPicPr>
          <p:cNvPr id="10" name="Picture 9">
            <a:extLst>
              <a:ext uri="{FF2B5EF4-FFF2-40B4-BE49-F238E27FC236}">
                <a16:creationId xmlns:a16="http://schemas.microsoft.com/office/drawing/2014/main" id="{11196940-04F2-4090-A625-33551C0831A8}"/>
              </a:ext>
            </a:extLst>
          </p:cNvPr>
          <p:cNvPicPr/>
          <p:nvPr/>
        </p:nvPicPr>
        <p:blipFill>
          <a:blip r:embed="rId6" cstate="email">
            <a:extLst>
              <a:ext uri="{28A0092B-C50C-407E-A947-70E740481C1C}">
                <a14:useLocalDpi xmlns:a14="http://schemas.microsoft.com/office/drawing/2010/main"/>
              </a:ext>
            </a:extLst>
          </a:blip>
          <a:stretch>
            <a:fillRect/>
          </a:stretch>
        </p:blipFill>
        <p:spPr>
          <a:xfrm>
            <a:off x="3733800" y="5185029"/>
            <a:ext cx="5181600" cy="1031163"/>
          </a:xfrm>
          <a:prstGeom prst="rect">
            <a:avLst/>
          </a:prstGeom>
        </p:spPr>
      </p:pic>
      <p:pic>
        <p:nvPicPr>
          <p:cNvPr id="11" name="Picture 10">
            <a:extLst>
              <a:ext uri="{FF2B5EF4-FFF2-40B4-BE49-F238E27FC236}">
                <a16:creationId xmlns:a16="http://schemas.microsoft.com/office/drawing/2014/main" id="{3A6E9056-E02A-4998-89A3-8602B496EA5A}"/>
              </a:ext>
            </a:extLst>
          </p:cNvPr>
          <p:cNvPicPr/>
          <p:nvPr/>
        </p:nvPicPr>
        <p:blipFill>
          <a:blip r:embed="rId7" cstate="email">
            <a:extLst>
              <a:ext uri="{28A0092B-C50C-407E-A947-70E740481C1C}">
                <a14:useLocalDpi xmlns:a14="http://schemas.microsoft.com/office/drawing/2010/main"/>
              </a:ext>
            </a:extLst>
          </a:blip>
          <a:stretch>
            <a:fillRect/>
          </a:stretch>
        </p:blipFill>
        <p:spPr bwMode="auto">
          <a:xfrm>
            <a:off x="1295400" y="4419600"/>
            <a:ext cx="1828800" cy="1888896"/>
          </a:xfrm>
          <a:prstGeom prst="rect">
            <a:avLst/>
          </a:prstGeom>
          <a:noFill/>
        </p:spPr>
      </p:pic>
      <p:sp>
        <p:nvSpPr>
          <p:cNvPr id="13" name="Footer Placeholder 2">
            <a:extLst>
              <a:ext uri="{FF2B5EF4-FFF2-40B4-BE49-F238E27FC236}">
                <a16:creationId xmlns:a16="http://schemas.microsoft.com/office/drawing/2014/main" id="{AD809E80-6974-4348-9A90-2C4EDE82C93D}"/>
              </a:ext>
            </a:extLst>
          </p:cNvPr>
          <p:cNvSpPr>
            <a:spLocks noGrp="1"/>
          </p:cNvSpPr>
          <p:nvPr>
            <p:ph type="ftr" sz="quarter" idx="11"/>
          </p:nvPr>
        </p:nvSpPr>
        <p:spPr>
          <a:xfrm>
            <a:off x="6553200" y="6353893"/>
            <a:ext cx="2362200" cy="381428"/>
          </a:xfrm>
          <a:ln>
            <a:noFill/>
          </a:ln>
        </p:spPr>
        <p:txBody>
          <a:bodyPr/>
          <a:lstStyle/>
          <a:p>
            <a:r>
              <a:rPr lang="en-US" dirty="0">
                <a:solidFill>
                  <a:schemeClr val="bg1"/>
                </a:solidFill>
              </a:rPr>
              <a:t>                  		</a:t>
            </a:r>
          </a:p>
          <a:p>
            <a:r>
              <a:rPr lang="en-US" dirty="0">
                <a:solidFill>
                  <a:schemeClr val="bg1"/>
                </a:solidFill>
              </a:rPr>
              <a:t>   DAAS - Division of Aging and Adult Services</a:t>
            </a:r>
          </a:p>
        </p:txBody>
      </p:sp>
    </p:spTree>
    <p:extLst>
      <p:ext uri="{BB962C8B-B14F-4D97-AF65-F5344CB8AC3E}">
        <p14:creationId xmlns:p14="http://schemas.microsoft.com/office/powerpoint/2010/main" val="186937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B69C-5DCC-43E7-A504-2B9C66C7BE9E}"/>
              </a:ext>
            </a:extLst>
          </p:cNvPr>
          <p:cNvSpPr>
            <a:spLocks noGrp="1"/>
          </p:cNvSpPr>
          <p:nvPr>
            <p:ph type="title"/>
          </p:nvPr>
        </p:nvSpPr>
        <p:spPr>
          <a:xfrm>
            <a:off x="628650" y="365126"/>
            <a:ext cx="8058150" cy="1231895"/>
          </a:xfrm>
          <a:solidFill>
            <a:schemeClr val="accent1">
              <a:lumMod val="40000"/>
              <a:lumOff val="60000"/>
            </a:schemeClr>
          </a:solidFill>
        </p:spPr>
        <p:txBody>
          <a:bodyPr/>
          <a:lstStyle/>
          <a:p>
            <a:r>
              <a:rPr lang="en-US" sz="3200" b="1" kern="1200" dirty="0">
                <a:solidFill>
                  <a:schemeClr val="tx1"/>
                </a:solidFill>
                <a:latin typeface="+mn-lt"/>
                <a:ea typeface="+mj-ea"/>
                <a:cs typeface="+mj-cs"/>
              </a:rPr>
              <a:t>Similarities Between Coaching and Mentoring</a:t>
            </a:r>
            <a:endParaRPr lang="en-US" dirty="0"/>
          </a:p>
        </p:txBody>
      </p:sp>
      <p:sp>
        <p:nvSpPr>
          <p:cNvPr id="3" name="Content Placeholder 2">
            <a:extLst>
              <a:ext uri="{FF2B5EF4-FFF2-40B4-BE49-F238E27FC236}">
                <a16:creationId xmlns:a16="http://schemas.microsoft.com/office/drawing/2014/main" id="{782D584F-9590-44FD-9C23-938156F14D08}"/>
              </a:ext>
            </a:extLst>
          </p:cNvPr>
          <p:cNvSpPr>
            <a:spLocks noGrp="1"/>
          </p:cNvSpPr>
          <p:nvPr>
            <p:ph sz="half" idx="1"/>
          </p:nvPr>
        </p:nvSpPr>
        <p:spPr>
          <a:xfrm>
            <a:off x="600428" y="1676400"/>
            <a:ext cx="3886200" cy="4667249"/>
          </a:xfrm>
          <a:solidFill>
            <a:schemeClr val="accent1">
              <a:lumMod val="60000"/>
              <a:lumOff val="40000"/>
            </a:schemeClr>
          </a:solidFill>
        </p:spPr>
        <p:txBody>
          <a:bodyPr/>
          <a:lstStyle/>
          <a:p>
            <a:pPr marL="1143000" indent="-342900" defTabSz="914400">
              <a:buClr>
                <a:srgbClr val="002060"/>
              </a:buClr>
              <a:buFont typeface="Wingdings" panose="05000000000000000000" pitchFamily="2" charset="2"/>
              <a:buChar char="§"/>
            </a:pPr>
            <a:endParaRPr lang="en-US" sz="2400" dirty="0"/>
          </a:p>
          <a:p>
            <a:pPr marL="1143000" indent="-342900" defTabSz="914400">
              <a:buClr>
                <a:srgbClr val="002060"/>
              </a:buClr>
              <a:buFont typeface="Wingdings" panose="05000000000000000000" pitchFamily="2" charset="2"/>
              <a:buChar char="§"/>
            </a:pPr>
            <a:r>
              <a:rPr lang="en-US" sz="2400" dirty="0"/>
              <a:t>Involve a 1:1 relationship</a:t>
            </a:r>
          </a:p>
          <a:p>
            <a:pPr marL="800100" defTabSz="914400">
              <a:buClr>
                <a:srgbClr val="002060"/>
              </a:buClr>
            </a:pPr>
            <a:endParaRPr lang="en-US" sz="2400" dirty="0"/>
          </a:p>
          <a:p>
            <a:pPr marL="1143000" indent="-342900" defTabSz="914400">
              <a:buClr>
                <a:srgbClr val="002060"/>
              </a:buClr>
              <a:buFont typeface="Wingdings" panose="05000000000000000000" pitchFamily="2" charset="2"/>
              <a:buChar char="§"/>
            </a:pPr>
            <a:r>
              <a:rPr lang="en-US" sz="2400" dirty="0"/>
              <a:t>Core purpose is  development</a:t>
            </a:r>
          </a:p>
          <a:p>
            <a:pPr marL="800100" defTabSz="914400">
              <a:buClr>
                <a:srgbClr val="002060"/>
              </a:buClr>
            </a:pPr>
            <a:endParaRPr lang="en-US" sz="2400" dirty="0"/>
          </a:p>
          <a:p>
            <a:pPr marL="1143000" indent="-342900" defTabSz="914400">
              <a:buClr>
                <a:srgbClr val="002060"/>
              </a:buClr>
              <a:buFont typeface="Wingdings" panose="05000000000000000000" pitchFamily="2" charset="2"/>
              <a:buChar char="§"/>
            </a:pPr>
            <a:r>
              <a:rPr lang="en-US" sz="2400" dirty="0"/>
              <a:t>Can both be a part of a leadership development program</a:t>
            </a:r>
          </a:p>
          <a:p>
            <a:endParaRPr lang="en-US" dirty="0"/>
          </a:p>
        </p:txBody>
      </p:sp>
      <p:sp>
        <p:nvSpPr>
          <p:cNvPr id="4" name="Content Placeholder 3">
            <a:extLst>
              <a:ext uri="{FF2B5EF4-FFF2-40B4-BE49-F238E27FC236}">
                <a16:creationId xmlns:a16="http://schemas.microsoft.com/office/drawing/2014/main" id="{70F6EAF0-CE7C-4E42-8940-88FD9F8E6D51}"/>
              </a:ext>
            </a:extLst>
          </p:cNvPr>
          <p:cNvSpPr>
            <a:spLocks noGrp="1"/>
          </p:cNvSpPr>
          <p:nvPr>
            <p:ph sz="half" idx="2"/>
          </p:nvPr>
        </p:nvSpPr>
        <p:spPr>
          <a:xfrm>
            <a:off x="4572000" y="1676400"/>
            <a:ext cx="4057650" cy="4667249"/>
          </a:xfrm>
          <a:solidFill>
            <a:schemeClr val="accent1">
              <a:lumMod val="60000"/>
              <a:lumOff val="40000"/>
            </a:schemeClr>
          </a:solidFill>
        </p:spPr>
        <p:txBody>
          <a:bodyPr/>
          <a:lstStyle/>
          <a:p>
            <a:pPr marL="1143000" indent="-342900" algn="l" defTabSz="914400">
              <a:buClr>
                <a:srgbClr val="002060"/>
              </a:buClr>
              <a:buFont typeface="Wingdings" panose="05000000000000000000" pitchFamily="2" charset="2"/>
              <a:buChar char="§"/>
            </a:pPr>
            <a:endParaRPr lang="en-US" sz="2400" dirty="0"/>
          </a:p>
          <a:p>
            <a:pPr marL="1143000" indent="-342900" algn="l" defTabSz="914400">
              <a:buClr>
                <a:srgbClr val="002060"/>
              </a:buClr>
              <a:buFont typeface="Wingdings" panose="05000000000000000000" pitchFamily="2" charset="2"/>
              <a:buChar char="§"/>
            </a:pPr>
            <a:r>
              <a:rPr lang="en-US" sz="2400" dirty="0"/>
              <a:t>Involve a development plan/outline of goals</a:t>
            </a:r>
          </a:p>
          <a:p>
            <a:pPr marL="628650" indent="0" algn="l" defTabSz="914400">
              <a:buClr>
                <a:srgbClr val="002060"/>
              </a:buClr>
              <a:buNone/>
            </a:pPr>
            <a:endParaRPr lang="en-US" sz="2400" dirty="0"/>
          </a:p>
          <a:p>
            <a:pPr marL="1143000" indent="-342900" algn="l" defTabSz="914400">
              <a:buClr>
                <a:srgbClr val="002060"/>
              </a:buClr>
              <a:buFont typeface="Wingdings" panose="05000000000000000000" pitchFamily="2" charset="2"/>
              <a:buChar char="§"/>
            </a:pPr>
            <a:r>
              <a:rPr lang="en-US" sz="2400" dirty="0"/>
              <a:t>Some mentors ask questions and coaches share advice</a:t>
            </a:r>
          </a:p>
          <a:p>
            <a:pPr marL="1143000" indent="-342900" algn="l" defTabSz="914400">
              <a:buClr>
                <a:srgbClr val="002060"/>
              </a:buClr>
              <a:buFont typeface="Wingdings" panose="05000000000000000000" pitchFamily="2" charset="2"/>
              <a:buChar char="§"/>
            </a:pPr>
            <a:endParaRPr lang="en-US" sz="2400" dirty="0"/>
          </a:p>
          <a:p>
            <a:pPr marL="1143000" indent="-342900" algn="l" defTabSz="914400">
              <a:buClr>
                <a:srgbClr val="002060"/>
              </a:buClr>
              <a:buFont typeface="Wingdings" panose="05000000000000000000" pitchFamily="2" charset="2"/>
              <a:buChar char="§"/>
            </a:pPr>
            <a:r>
              <a:rPr lang="en-US" sz="2400" dirty="0"/>
              <a:t>Help people get to where they want to go</a:t>
            </a:r>
          </a:p>
          <a:p>
            <a:endParaRPr lang="en-US" dirty="0"/>
          </a:p>
        </p:txBody>
      </p:sp>
      <p:sp>
        <p:nvSpPr>
          <p:cNvPr id="6" name="Footer Placeholder 2">
            <a:extLst>
              <a:ext uri="{FF2B5EF4-FFF2-40B4-BE49-F238E27FC236}">
                <a16:creationId xmlns:a16="http://schemas.microsoft.com/office/drawing/2014/main" id="{21025E1C-F380-4CD4-803D-A243B2893043}"/>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251659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758BAFF-9847-4383-BD2C-F5AFF8490FDC}"/>
              </a:ext>
            </a:extLst>
          </p:cNvPr>
          <p:cNvGraphicFramePr>
            <a:graphicFrameLocks noGrp="1"/>
          </p:cNvGraphicFramePr>
          <p:nvPr>
            <p:extLst>
              <p:ext uri="{D42A27DB-BD31-4B8C-83A1-F6EECF244321}">
                <p14:modId xmlns:p14="http://schemas.microsoft.com/office/powerpoint/2010/main" val="4186177037"/>
              </p:ext>
            </p:extLst>
          </p:nvPr>
        </p:nvGraphicFramePr>
        <p:xfrm>
          <a:off x="1295400" y="241300"/>
          <a:ext cx="7162800" cy="6388605"/>
        </p:xfrm>
        <a:graphic>
          <a:graphicData uri="http://schemas.openxmlformats.org/drawingml/2006/table">
            <a:tbl>
              <a:tblPr firstRow="1" firstCol="1" bandRow="1">
                <a:tableStyleId>{5C22544A-7EE6-4342-B048-85BDC9FD1C3A}</a:tableStyleId>
              </a:tblPr>
              <a:tblGrid>
                <a:gridCol w="2151464">
                  <a:extLst>
                    <a:ext uri="{9D8B030D-6E8A-4147-A177-3AD203B41FA5}">
                      <a16:colId xmlns:a16="http://schemas.microsoft.com/office/drawing/2014/main" val="322419165"/>
                    </a:ext>
                  </a:extLst>
                </a:gridCol>
                <a:gridCol w="2505668">
                  <a:extLst>
                    <a:ext uri="{9D8B030D-6E8A-4147-A177-3AD203B41FA5}">
                      <a16:colId xmlns:a16="http://schemas.microsoft.com/office/drawing/2014/main" val="482449264"/>
                    </a:ext>
                  </a:extLst>
                </a:gridCol>
                <a:gridCol w="2505668">
                  <a:extLst>
                    <a:ext uri="{9D8B030D-6E8A-4147-A177-3AD203B41FA5}">
                      <a16:colId xmlns:a16="http://schemas.microsoft.com/office/drawing/2014/main" val="2269145013"/>
                    </a:ext>
                  </a:extLst>
                </a:gridCol>
              </a:tblGrid>
              <a:tr h="243356">
                <a:tc>
                  <a:txBody>
                    <a:bodyPr/>
                    <a:lstStyle/>
                    <a:p>
                      <a:pPr marL="0" marR="0" algn="ctr">
                        <a:spcBef>
                          <a:spcPts val="0"/>
                        </a:spcBef>
                        <a:spcAft>
                          <a:spcPts val="0"/>
                        </a:spcAft>
                      </a:pPr>
                      <a:r>
                        <a:rPr lang="en-US" sz="1600" dirty="0">
                          <a:effectLst/>
                        </a:rPr>
                        <a:t>Subject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tc>
                  <a:txBody>
                    <a:bodyPr/>
                    <a:lstStyle/>
                    <a:p>
                      <a:pPr marL="0" marR="0" algn="ctr">
                        <a:spcBef>
                          <a:spcPts val="0"/>
                        </a:spcBef>
                        <a:spcAft>
                          <a:spcPts val="0"/>
                        </a:spcAft>
                      </a:pPr>
                      <a:r>
                        <a:rPr lang="en-US" sz="1600" dirty="0">
                          <a:effectLst/>
                        </a:rPr>
                        <a:t>Coaching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tc>
                  <a:txBody>
                    <a:bodyPr/>
                    <a:lstStyle/>
                    <a:p>
                      <a:pPr marL="0" marR="0" algn="ctr">
                        <a:spcBef>
                          <a:spcPts val="0"/>
                        </a:spcBef>
                        <a:spcAft>
                          <a:spcPts val="0"/>
                        </a:spcAft>
                      </a:pPr>
                      <a:r>
                        <a:rPr lang="en-US" sz="1600" dirty="0">
                          <a:effectLst/>
                        </a:rPr>
                        <a:t>Mentoring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extLst>
                  <a:ext uri="{0D108BD9-81ED-4DB2-BD59-A6C34878D82A}">
                    <a16:rowId xmlns:a16="http://schemas.microsoft.com/office/drawing/2014/main" val="2380731460"/>
                  </a:ext>
                </a:extLst>
              </a:tr>
              <a:tr h="1673469">
                <a:tc>
                  <a:txBody>
                    <a:bodyPr/>
                    <a:lstStyle/>
                    <a:p>
                      <a:pPr marL="0" marR="0">
                        <a:spcBef>
                          <a:spcPts val="0"/>
                        </a:spcBef>
                        <a:spcAft>
                          <a:spcPts val="0"/>
                        </a:spcAft>
                      </a:pPr>
                      <a:r>
                        <a:rPr lang="en-US" sz="700" dirty="0">
                          <a:effectLst/>
                        </a:rPr>
                        <a:t> </a:t>
                      </a:r>
                    </a:p>
                    <a:p>
                      <a:pPr marL="0" marR="0">
                        <a:spcBef>
                          <a:spcPts val="0"/>
                        </a:spcBef>
                        <a:spcAft>
                          <a:spcPts val="0"/>
                        </a:spcAft>
                      </a:pPr>
                      <a:r>
                        <a:rPr lang="en-US" sz="1600" dirty="0">
                          <a:effectLst/>
                        </a:rPr>
                        <a:t>Focus</a:t>
                      </a:r>
                    </a:p>
                    <a:p>
                      <a:pPr marL="0" marR="0">
                        <a:spcBef>
                          <a:spcPts val="0"/>
                        </a:spcBef>
                        <a:spcAft>
                          <a:spcPts val="0"/>
                        </a:spcAft>
                      </a:pPr>
                      <a:r>
                        <a:rPr lang="en-US" sz="700" dirty="0">
                          <a:effectLst/>
                        </a:rPr>
                        <a:t> </a:t>
                      </a:r>
                    </a:p>
                    <a:p>
                      <a:pPr marL="0" marR="0" algn="ctr">
                        <a:spcBef>
                          <a:spcPts val="0"/>
                        </a:spcBef>
                        <a:spcAft>
                          <a:spcPts val="0"/>
                        </a:spcAft>
                      </a:pPr>
                      <a:r>
                        <a:rPr lang="en-US" sz="700" dirty="0">
                          <a:effectLst/>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tc>
                  <a:txBody>
                    <a:bodyPr/>
                    <a:lstStyle/>
                    <a:p>
                      <a:pPr marL="0" marR="0">
                        <a:spcBef>
                          <a:spcPts val="0"/>
                        </a:spcBef>
                        <a:spcAft>
                          <a:spcPts val="0"/>
                        </a:spcAft>
                      </a:pPr>
                      <a:r>
                        <a:rPr lang="en-US" sz="1200" dirty="0">
                          <a:effectLst/>
                        </a:rPr>
                        <a:t>Coaching tends to address more immediate topics related to skill development and performance. Goals are clarified and a plan is developed of how to get there.  The coach helps the individual learn how to achieve the goal.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tc>
                  <a:txBody>
                    <a:bodyPr/>
                    <a:lstStyle/>
                    <a:p>
                      <a:pPr marL="0" marR="0">
                        <a:spcBef>
                          <a:spcPts val="0"/>
                        </a:spcBef>
                        <a:spcAft>
                          <a:spcPts val="0"/>
                        </a:spcAft>
                      </a:pPr>
                      <a:r>
                        <a:rPr lang="en-US" sz="1200" dirty="0">
                          <a:effectLst/>
                        </a:rPr>
                        <a:t>Generally focused on long-term career development.  Clarifies where the individual wants to go with their career professionally and what future roles/positions they would like to hold. A plan is developed of how to get there often with the mentor’s input.  The mentor is available for the individual to use as a resource.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extLst>
                  <a:ext uri="{0D108BD9-81ED-4DB2-BD59-A6C34878D82A}">
                    <a16:rowId xmlns:a16="http://schemas.microsoft.com/office/drawing/2014/main" val="2363672928"/>
                  </a:ext>
                </a:extLst>
              </a:tr>
              <a:tr h="688040">
                <a:tc>
                  <a:txBody>
                    <a:bodyPr/>
                    <a:lstStyle/>
                    <a:p>
                      <a:pPr marL="0" marR="0">
                        <a:spcBef>
                          <a:spcPts val="0"/>
                        </a:spcBef>
                        <a:spcAft>
                          <a:spcPts val="0"/>
                        </a:spcAft>
                      </a:pPr>
                      <a:r>
                        <a:rPr lang="en-US" sz="700" dirty="0">
                          <a:effectLst/>
                        </a:rPr>
                        <a:t> </a:t>
                      </a:r>
                      <a:endParaRPr lang="en-US" sz="1600" dirty="0">
                        <a:effectLst/>
                      </a:endParaRPr>
                    </a:p>
                    <a:p>
                      <a:pPr marL="0" marR="0">
                        <a:spcBef>
                          <a:spcPts val="0"/>
                        </a:spcBef>
                        <a:spcAft>
                          <a:spcPts val="0"/>
                        </a:spcAft>
                      </a:pPr>
                      <a:r>
                        <a:rPr lang="en-US" sz="1600" dirty="0">
                          <a:effectLst/>
                        </a:rPr>
                        <a:t>Timeframe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tc>
                  <a:txBody>
                    <a:bodyPr/>
                    <a:lstStyle/>
                    <a:p>
                      <a:pPr marL="0" marR="0">
                        <a:spcBef>
                          <a:spcPts val="0"/>
                        </a:spcBef>
                        <a:spcAft>
                          <a:spcPts val="0"/>
                        </a:spcAft>
                      </a:pPr>
                      <a:r>
                        <a:rPr lang="en-US" sz="1200" dirty="0">
                          <a:effectLst/>
                        </a:rPr>
                        <a:t>Relationship maybe more short-term (approx. 6 months to a year) with a specific goal in mind.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tc>
                  <a:txBody>
                    <a:bodyPr/>
                    <a:lstStyle/>
                    <a:p>
                      <a:pPr marL="0" marR="0">
                        <a:spcBef>
                          <a:spcPts val="0"/>
                        </a:spcBef>
                        <a:spcAft>
                          <a:spcPts val="0"/>
                        </a:spcAft>
                      </a:pPr>
                      <a:r>
                        <a:rPr lang="en-US" sz="1200" dirty="0">
                          <a:effectLst/>
                        </a:rPr>
                        <a:t>More of a long-term relationship lasting a year or longer.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extLst>
                  <a:ext uri="{0D108BD9-81ED-4DB2-BD59-A6C34878D82A}">
                    <a16:rowId xmlns:a16="http://schemas.microsoft.com/office/drawing/2014/main" val="735369149"/>
                  </a:ext>
                </a:extLst>
              </a:tr>
              <a:tr h="870180">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Structure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tc>
                  <a:txBody>
                    <a:bodyPr/>
                    <a:lstStyle/>
                    <a:p>
                      <a:pPr marL="0" marR="0">
                        <a:spcBef>
                          <a:spcPts val="0"/>
                        </a:spcBef>
                        <a:spcAft>
                          <a:spcPts val="0"/>
                        </a:spcAft>
                      </a:pPr>
                      <a:r>
                        <a:rPr lang="en-US" sz="1200" dirty="0">
                          <a:effectLst/>
                        </a:rPr>
                        <a:t>More structured with regularly scheduled meetings; weekly or bi-weekly.  Coach is more likely to drive the sessions with the individual.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tc>
                  <a:txBody>
                    <a:bodyPr/>
                    <a:lstStyle/>
                    <a:p>
                      <a:pPr marL="0" marR="0">
                        <a:spcBef>
                          <a:spcPts val="0"/>
                        </a:spcBef>
                        <a:spcAft>
                          <a:spcPts val="0"/>
                        </a:spcAft>
                      </a:pPr>
                      <a:r>
                        <a:rPr lang="en-US" sz="1200" dirty="0">
                          <a:effectLst/>
                        </a:rPr>
                        <a:t>Meetings tend to be more informal and on an as needed basis as required by the protégé’.  Protégé’ is more likely to drive the sessions with the mentor.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extLst>
                  <a:ext uri="{0D108BD9-81ED-4DB2-BD59-A6C34878D82A}">
                    <a16:rowId xmlns:a16="http://schemas.microsoft.com/office/drawing/2014/main" val="2634190065"/>
                  </a:ext>
                </a:extLst>
              </a:tr>
              <a:tr h="495842">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Agenda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tc>
                  <a:txBody>
                    <a:bodyPr/>
                    <a:lstStyle/>
                    <a:p>
                      <a:pPr marL="0" marR="0">
                        <a:spcBef>
                          <a:spcPts val="0"/>
                        </a:spcBef>
                        <a:spcAft>
                          <a:spcPts val="0"/>
                        </a:spcAft>
                      </a:pPr>
                      <a:r>
                        <a:rPr lang="en-US" sz="1200" dirty="0">
                          <a:effectLst/>
                        </a:rPr>
                        <a:t>It is co-created by coach and </a:t>
                      </a:r>
                      <a:r>
                        <a:rPr lang="en-US" sz="1200" dirty="0" err="1">
                          <a:effectLst/>
                        </a:rPr>
                        <a:t>coachee</a:t>
                      </a:r>
                      <a:r>
                        <a:rPr lang="en-US" sz="1200" dirty="0">
                          <a:effectLst/>
                        </a:rPr>
                        <a:t> to meet the </a:t>
                      </a:r>
                      <a:r>
                        <a:rPr lang="en-US" sz="1200" dirty="0" err="1">
                          <a:effectLst/>
                        </a:rPr>
                        <a:t>coachee’s</a:t>
                      </a:r>
                      <a:r>
                        <a:rPr lang="en-US" sz="1200" dirty="0">
                          <a:effectLst/>
                        </a:rPr>
                        <a:t> specific goals.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tc>
                  <a:txBody>
                    <a:bodyPr/>
                    <a:lstStyle/>
                    <a:p>
                      <a:pPr marL="0" marR="0">
                        <a:spcBef>
                          <a:spcPts val="0"/>
                        </a:spcBef>
                        <a:spcAft>
                          <a:spcPts val="0"/>
                        </a:spcAft>
                      </a:pPr>
                      <a:r>
                        <a:rPr lang="en-US" sz="1200" dirty="0">
                          <a:effectLst/>
                        </a:rPr>
                        <a:t>The agenda is set by the protégé’ and the mentor supports the agenda.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extLst>
                  <a:ext uri="{0D108BD9-81ED-4DB2-BD59-A6C34878D82A}">
                    <a16:rowId xmlns:a16="http://schemas.microsoft.com/office/drawing/2014/main" val="2801445242"/>
                  </a:ext>
                </a:extLst>
              </a:tr>
              <a:tr h="1487528">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Interaction Structure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tc>
                  <a:txBody>
                    <a:bodyPr/>
                    <a:lstStyle/>
                    <a:p>
                      <a:pPr marL="0" marR="0">
                        <a:spcBef>
                          <a:spcPts val="0"/>
                        </a:spcBef>
                        <a:spcAft>
                          <a:spcPts val="0"/>
                        </a:spcAft>
                      </a:pPr>
                      <a:r>
                        <a:rPr lang="en-US" sz="1200" dirty="0">
                          <a:effectLst/>
                        </a:rPr>
                        <a:t>Assists the individual with finding their own solution rather than offering advice or opinions. Coach does not necessarily discuss personal experience. Asks thought provoking questions which helps the </a:t>
                      </a:r>
                      <a:r>
                        <a:rPr lang="en-US" sz="1200" dirty="0" err="1">
                          <a:effectLst/>
                        </a:rPr>
                        <a:t>coachee</a:t>
                      </a:r>
                      <a:r>
                        <a:rPr lang="en-US" sz="1200" dirty="0">
                          <a:effectLst/>
                        </a:rPr>
                        <a:t> make important decisions and develop desired skill sets.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tc>
                  <a:txBody>
                    <a:bodyPr/>
                    <a:lstStyle/>
                    <a:p>
                      <a:pPr marL="0" marR="0">
                        <a:spcBef>
                          <a:spcPts val="0"/>
                        </a:spcBef>
                        <a:spcAft>
                          <a:spcPts val="0"/>
                        </a:spcAft>
                      </a:pPr>
                      <a:r>
                        <a:rPr lang="en-US" sz="1200" dirty="0">
                          <a:effectLst/>
                        </a:rPr>
                        <a:t>Assists the individual with finding their own solutions but may share advice or their own personal experiences.  The protégé’ is likely to ask more questions, tapping into the mentor’s expertise and perspective.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extLst>
                  <a:ext uri="{0D108BD9-81ED-4DB2-BD59-A6C34878D82A}">
                    <a16:rowId xmlns:a16="http://schemas.microsoft.com/office/drawing/2014/main" val="4137655975"/>
                  </a:ext>
                </a:extLst>
              </a:tr>
              <a:tr h="929706">
                <a:tc>
                  <a:txBody>
                    <a:bodyPr/>
                    <a:lstStyle/>
                    <a:p>
                      <a:pPr marL="0" marR="0">
                        <a:spcBef>
                          <a:spcPts val="0"/>
                        </a:spcBef>
                        <a:spcAft>
                          <a:spcPts val="0"/>
                        </a:spcAft>
                      </a:pPr>
                      <a:r>
                        <a:rPr lang="en-US" sz="1600" dirty="0">
                          <a:effectLst/>
                        </a:rPr>
                        <a:t> </a:t>
                      </a:r>
                    </a:p>
                    <a:p>
                      <a:pPr marL="0" marR="0">
                        <a:spcBef>
                          <a:spcPts val="0"/>
                        </a:spcBef>
                        <a:spcAft>
                          <a:spcPts val="0"/>
                        </a:spcAft>
                      </a:pPr>
                      <a:r>
                        <a:rPr lang="en-US" sz="1600" dirty="0">
                          <a:effectLst/>
                        </a:rPr>
                        <a:t>Evaluation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tc>
                  <a:txBody>
                    <a:bodyPr/>
                    <a:lstStyle/>
                    <a:p>
                      <a:pPr marL="0" marR="0">
                        <a:spcBef>
                          <a:spcPts val="0"/>
                        </a:spcBef>
                        <a:spcAft>
                          <a:spcPts val="0"/>
                        </a:spcAft>
                      </a:pPr>
                      <a:r>
                        <a:rPr lang="en-US" sz="1200" dirty="0">
                          <a:effectLst/>
                        </a:rPr>
                        <a:t>Is specific and measurable.  Goals are defined in advance and can be tracked and measured. Demonstrates improvement and change within the desired performance area.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tc>
                  <a:txBody>
                    <a:bodyPr/>
                    <a:lstStyle/>
                    <a:p>
                      <a:pPr marL="0" marR="0">
                        <a:spcBef>
                          <a:spcPts val="0"/>
                        </a:spcBef>
                        <a:spcAft>
                          <a:spcPts val="0"/>
                        </a:spcAft>
                      </a:pPr>
                      <a:r>
                        <a:rPr lang="en-US" sz="1200" dirty="0">
                          <a:effectLst/>
                        </a:rPr>
                        <a:t>Interest is in the overall development of the protégé’.  Benefits can include improved morale and higher staff retention however more difficult to measure key indicators.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3004" marR="43004" marT="0" marB="0"/>
                </a:tc>
                <a:extLst>
                  <a:ext uri="{0D108BD9-81ED-4DB2-BD59-A6C34878D82A}">
                    <a16:rowId xmlns:a16="http://schemas.microsoft.com/office/drawing/2014/main" val="512109761"/>
                  </a:ext>
                </a:extLst>
              </a:tr>
            </a:tbl>
          </a:graphicData>
        </a:graphic>
      </p:graphicFrame>
      <p:sp>
        <p:nvSpPr>
          <p:cNvPr id="3" name="Rectangle 1">
            <a:extLst>
              <a:ext uri="{FF2B5EF4-FFF2-40B4-BE49-F238E27FC236}">
                <a16:creationId xmlns:a16="http://schemas.microsoft.com/office/drawing/2014/main" id="{E89CD849-0498-48D4-8E3E-E96335ACC258}"/>
              </a:ext>
            </a:extLst>
          </p:cNvPr>
          <p:cNvSpPr>
            <a:spLocks noChangeArrowheads="1"/>
          </p:cNvSpPr>
          <p:nvPr/>
        </p:nvSpPr>
        <p:spPr bwMode="auto">
          <a:xfrm flipV="1">
            <a:off x="2133600" y="554077"/>
            <a:ext cx="4876800" cy="6303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04956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3B6C2-E8C3-4752-866C-C6B61FF982D2}"/>
              </a:ext>
            </a:extLst>
          </p:cNvPr>
          <p:cNvSpPr>
            <a:spLocks noGrp="1"/>
          </p:cNvSpPr>
          <p:nvPr>
            <p:ph type="ctrTitle"/>
          </p:nvPr>
        </p:nvSpPr>
        <p:spPr>
          <a:xfrm>
            <a:off x="1219200" y="1103048"/>
            <a:ext cx="6858000" cy="782637"/>
          </a:xfrm>
        </p:spPr>
        <p:txBody>
          <a:bodyPr>
            <a:normAutofit fontScale="90000"/>
          </a:bodyPr>
          <a:lstStyle/>
          <a:p>
            <a:r>
              <a:rPr lang="en-US" sz="3300" dirty="0"/>
              <a:t>Supervisor as Coach</a:t>
            </a:r>
            <a:br>
              <a:rPr lang="en-US" sz="3000" b="1" dirty="0">
                <a:solidFill>
                  <a:schemeClr val="tx1">
                    <a:lumMod val="50000"/>
                    <a:lumOff val="50000"/>
                  </a:schemeClr>
                </a:solidFill>
              </a:rPr>
            </a:br>
            <a:r>
              <a:rPr lang="en-US" sz="3000" b="1" dirty="0"/>
              <a:t>Section 2</a:t>
            </a:r>
            <a:endParaRPr lang="en-US" sz="3000" b="1" dirty="0">
              <a:solidFill>
                <a:schemeClr val="tx1">
                  <a:lumMod val="50000"/>
                  <a:lumOff val="50000"/>
                </a:schemeClr>
              </a:solidFill>
            </a:endParaRPr>
          </a:p>
        </p:txBody>
      </p:sp>
      <p:sp>
        <p:nvSpPr>
          <p:cNvPr id="3" name="Subtitle 2">
            <a:extLst>
              <a:ext uri="{FF2B5EF4-FFF2-40B4-BE49-F238E27FC236}">
                <a16:creationId xmlns:a16="http://schemas.microsoft.com/office/drawing/2014/main" id="{FB78BC7E-0356-49C5-A45B-71FA81083839}"/>
              </a:ext>
            </a:extLst>
          </p:cNvPr>
          <p:cNvSpPr>
            <a:spLocks noGrp="1"/>
          </p:cNvSpPr>
          <p:nvPr>
            <p:ph type="subTitle" idx="1"/>
          </p:nvPr>
        </p:nvSpPr>
        <p:spPr>
          <a:xfrm>
            <a:off x="1143000" y="2133600"/>
            <a:ext cx="6934200" cy="3962400"/>
          </a:xfrm>
          <a:solidFill>
            <a:schemeClr val="accent1">
              <a:lumMod val="75000"/>
            </a:schemeClr>
          </a:solidFill>
        </p:spPr>
        <p:txBody>
          <a:bodyPr>
            <a:normAutofit/>
          </a:bodyPr>
          <a:lstStyle/>
          <a:p>
            <a:endParaRPr lang="en-US" sz="800" b="1" dirty="0">
              <a:solidFill>
                <a:schemeClr val="bg1">
                  <a:lumMod val="85000"/>
                </a:schemeClr>
              </a:solidFill>
            </a:endParaRPr>
          </a:p>
          <a:p>
            <a:r>
              <a:rPr lang="en-US" sz="2800" b="1" dirty="0">
                <a:solidFill>
                  <a:schemeClr val="bg1">
                    <a:lumMod val="85000"/>
                  </a:schemeClr>
                </a:solidFill>
              </a:rPr>
              <a:t>Coaching &amp; Mentoring </a:t>
            </a:r>
          </a:p>
          <a:p>
            <a:r>
              <a:rPr lang="en-US" sz="2800" b="1" dirty="0">
                <a:solidFill>
                  <a:schemeClr val="bg1">
                    <a:lumMod val="85000"/>
                  </a:schemeClr>
                </a:solidFill>
              </a:rPr>
              <a:t>for Staff Development</a:t>
            </a:r>
          </a:p>
          <a:p>
            <a:endParaRPr lang="en-US" sz="2800" dirty="0">
              <a:solidFill>
                <a:schemeClr val="bg1">
                  <a:lumMod val="85000"/>
                </a:schemeClr>
              </a:solidFill>
            </a:endParaRPr>
          </a:p>
        </p:txBody>
      </p:sp>
      <p:sp>
        <p:nvSpPr>
          <p:cNvPr id="4" name="Footer Placeholder 3">
            <a:extLst>
              <a:ext uri="{FF2B5EF4-FFF2-40B4-BE49-F238E27FC236}">
                <a16:creationId xmlns:a16="http://schemas.microsoft.com/office/drawing/2014/main" id="{609B8579-866B-435A-AABB-902485E2959E}"/>
              </a:ext>
            </a:extLst>
          </p:cNvPr>
          <p:cNvSpPr>
            <a:spLocks noGrp="1"/>
          </p:cNvSpPr>
          <p:nvPr>
            <p:ph type="ftr" sz="quarter" idx="11"/>
          </p:nvPr>
        </p:nvSpPr>
        <p:spPr/>
        <p:txBody>
          <a:bodyPr/>
          <a:lstStyle/>
          <a:p>
            <a:r>
              <a:rPr lang="en-US"/>
              <a:t>DAAS - Division of Aging and Adult Services</a:t>
            </a:r>
          </a:p>
        </p:txBody>
      </p:sp>
      <p:pic>
        <p:nvPicPr>
          <p:cNvPr id="8" name="Picture 7" descr="Smiling young man in focus seated with three other people out of focus">
            <a:extLst>
              <a:ext uri="{FF2B5EF4-FFF2-40B4-BE49-F238E27FC236}">
                <a16:creationId xmlns:a16="http://schemas.microsoft.com/office/drawing/2014/main" id="{D92056F1-0446-4913-9D64-8FD99E0605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6500" y="3412067"/>
            <a:ext cx="4267200" cy="1828800"/>
          </a:xfrm>
          <a:prstGeom prst="rect">
            <a:avLst/>
          </a:prstGeom>
        </p:spPr>
      </p:pic>
    </p:spTree>
    <p:extLst>
      <p:ext uri="{BB962C8B-B14F-4D97-AF65-F5344CB8AC3E}">
        <p14:creationId xmlns:p14="http://schemas.microsoft.com/office/powerpoint/2010/main" val="2901535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87607">
              <a:srgbClr val="B3C6E6"/>
            </a:gs>
            <a:gs pos="93804">
              <a:srgbClr val="BDCEEA"/>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B03A-8A88-4AB3-B50B-5E4FC8F4EFDF}"/>
              </a:ext>
            </a:extLst>
          </p:cNvPr>
          <p:cNvSpPr>
            <a:spLocks noGrp="1"/>
          </p:cNvSpPr>
          <p:nvPr>
            <p:ph type="ctrTitle"/>
          </p:nvPr>
        </p:nvSpPr>
        <p:spPr>
          <a:xfrm>
            <a:off x="205294" y="736739"/>
            <a:ext cx="8507341" cy="971926"/>
          </a:xfrm>
          <a:noFill/>
        </p:spPr>
        <p:txBody>
          <a:bodyPr vert="horz" lIns="91440" tIns="45720" rIns="91440" bIns="45720" rtlCol="0" anchor="t">
            <a:normAutofit/>
          </a:bodyPr>
          <a:lstStyle/>
          <a:p>
            <a:pPr defTabSz="914400"/>
            <a:r>
              <a:rPr lang="en-US" sz="3600" b="1" dirty="0">
                <a:latin typeface="+mn-lt"/>
              </a:rPr>
              <a:t>Role of APS Supervisor as a Mentor</a:t>
            </a:r>
          </a:p>
        </p:txBody>
      </p:sp>
      <p:sp>
        <p:nvSpPr>
          <p:cNvPr id="3" name="Subtitle 2">
            <a:extLst>
              <a:ext uri="{FF2B5EF4-FFF2-40B4-BE49-F238E27FC236}">
                <a16:creationId xmlns:a16="http://schemas.microsoft.com/office/drawing/2014/main" id="{B82DCD4C-19C8-46E3-A19C-D3EE0191BBAC}"/>
              </a:ext>
            </a:extLst>
          </p:cNvPr>
          <p:cNvSpPr>
            <a:spLocks noGrp="1"/>
          </p:cNvSpPr>
          <p:nvPr>
            <p:ph type="subTitle" idx="1"/>
          </p:nvPr>
        </p:nvSpPr>
        <p:spPr>
          <a:xfrm>
            <a:off x="4283495" y="1705352"/>
            <a:ext cx="4533763" cy="4352332"/>
          </a:xfrm>
          <a:solidFill>
            <a:schemeClr val="accent1">
              <a:lumMod val="60000"/>
              <a:lumOff val="40000"/>
            </a:schemeClr>
          </a:solidFill>
        </p:spPr>
        <p:txBody>
          <a:bodyPr vert="horz" lIns="91440" tIns="45720" rIns="91440" bIns="45720" rtlCol="0" anchor="t">
            <a:normAutofit fontScale="92500" lnSpcReduction="20000"/>
          </a:bodyPr>
          <a:lstStyle/>
          <a:p>
            <a:pPr marL="1143000" indent="-342900" algn="l" defTabSz="914400">
              <a:buClr>
                <a:srgbClr val="002060"/>
              </a:buClr>
              <a:buFont typeface="Wingdings" panose="05000000000000000000" pitchFamily="2" charset="2"/>
              <a:buChar char="§"/>
            </a:pPr>
            <a:endParaRPr lang="en-US" sz="2400" b="1" dirty="0"/>
          </a:p>
          <a:p>
            <a:pPr marL="1143000" indent="-342900" algn="l" defTabSz="914400">
              <a:buClr>
                <a:srgbClr val="002060"/>
              </a:buClr>
              <a:buFont typeface="Wingdings" panose="05000000000000000000" pitchFamily="2" charset="2"/>
              <a:buChar char="§"/>
            </a:pPr>
            <a:r>
              <a:rPr lang="en-US" sz="2600" dirty="0"/>
              <a:t>Acts more like a teacher </a:t>
            </a:r>
          </a:p>
          <a:p>
            <a:pPr marL="800100" algn="l" defTabSz="914400">
              <a:buClr>
                <a:srgbClr val="002060"/>
              </a:buClr>
            </a:pPr>
            <a:endParaRPr lang="en-US" sz="2600" dirty="0">
              <a:ea typeface="+mj-ea"/>
              <a:cs typeface="+mj-cs"/>
            </a:endParaRPr>
          </a:p>
          <a:p>
            <a:pPr marL="1143000" indent="-342900" algn="l" defTabSz="914400">
              <a:buClr>
                <a:srgbClr val="002060"/>
              </a:buClr>
              <a:buFont typeface="Wingdings" panose="05000000000000000000" pitchFamily="2" charset="2"/>
              <a:buChar char="§"/>
            </a:pPr>
            <a:r>
              <a:rPr lang="en-US" sz="2600" dirty="0"/>
              <a:t>Shares previous experiences &amp; lessons learned</a:t>
            </a:r>
          </a:p>
          <a:p>
            <a:pPr marL="800100" algn="l" defTabSz="914400">
              <a:buClr>
                <a:srgbClr val="002060"/>
              </a:buClr>
            </a:pPr>
            <a:endParaRPr lang="en-US" sz="2600" dirty="0">
              <a:ea typeface="+mj-ea"/>
              <a:cs typeface="+mj-cs"/>
            </a:endParaRPr>
          </a:p>
          <a:p>
            <a:pPr marL="1143000" indent="-342900" algn="l" defTabSz="914400">
              <a:buClr>
                <a:srgbClr val="002060"/>
              </a:buClr>
              <a:buFont typeface="Wingdings" panose="05000000000000000000" pitchFamily="2" charset="2"/>
              <a:buChar char="§"/>
            </a:pPr>
            <a:r>
              <a:rPr lang="en-US" sz="2600" dirty="0"/>
              <a:t>May pair new staff with “peer mentors”</a:t>
            </a:r>
          </a:p>
          <a:p>
            <a:pPr marL="1143000" indent="-342900" algn="l" defTabSz="914400">
              <a:buClr>
                <a:srgbClr val="002060"/>
              </a:buClr>
              <a:buFont typeface="Wingdings" panose="05000000000000000000" pitchFamily="2" charset="2"/>
              <a:buChar char="§"/>
            </a:pPr>
            <a:endParaRPr lang="en-US" sz="2600" dirty="0"/>
          </a:p>
          <a:p>
            <a:pPr marL="1143000" indent="-342900" algn="l" defTabSz="914400">
              <a:buClr>
                <a:srgbClr val="002060"/>
              </a:buClr>
              <a:buFont typeface="Wingdings" panose="05000000000000000000" pitchFamily="2" charset="2"/>
              <a:buChar char="§"/>
            </a:pPr>
            <a:r>
              <a:rPr lang="en-US" sz="2600" dirty="0"/>
              <a:t>As staff skills develop, role can shift to be more of a coach</a:t>
            </a:r>
          </a:p>
          <a:p>
            <a:pPr marL="1143000" indent="-342900" algn="l" defTabSz="914400">
              <a:buClr>
                <a:srgbClr val="002060"/>
              </a:buClr>
              <a:buFont typeface="Wingdings" panose="05000000000000000000" pitchFamily="2" charset="2"/>
              <a:buChar char="§"/>
            </a:pPr>
            <a:endParaRPr lang="en-US" sz="2400" b="1" dirty="0"/>
          </a:p>
        </p:txBody>
      </p:sp>
      <p:pic>
        <p:nvPicPr>
          <p:cNvPr id="6" name="Picture 5" descr="Teacher smiling and writing on whiteboard">
            <a:extLst>
              <a:ext uri="{FF2B5EF4-FFF2-40B4-BE49-F238E27FC236}">
                <a16:creationId xmlns:a16="http://schemas.microsoft.com/office/drawing/2014/main" id="{2A45B20E-877F-40AA-B535-E725F70514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294" y="1742060"/>
            <a:ext cx="4078201" cy="4315624"/>
          </a:xfrm>
          <a:prstGeom prst="rect">
            <a:avLst/>
          </a:prstGeom>
        </p:spPr>
      </p:pic>
      <p:sp>
        <p:nvSpPr>
          <p:cNvPr id="8" name="Footer Placeholder 2">
            <a:extLst>
              <a:ext uri="{FF2B5EF4-FFF2-40B4-BE49-F238E27FC236}">
                <a16:creationId xmlns:a16="http://schemas.microsoft.com/office/drawing/2014/main" id="{BE1B3062-5E45-4A3A-B52C-ABB1952ABF38}"/>
              </a:ext>
            </a:extLst>
          </p:cNvPr>
          <p:cNvSpPr txBox="1">
            <a:spLocks/>
          </p:cNvSpPr>
          <p:nvPr/>
        </p:nvSpPr>
        <p:spPr>
          <a:xfrm>
            <a:off x="6019800" y="6353893"/>
            <a:ext cx="2895600" cy="381428"/>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p>
          <a:p>
            <a:r>
              <a:rPr lang="en-US" dirty="0">
                <a:solidFill>
                  <a:schemeClr val="bg1"/>
                </a:solidFill>
              </a:rPr>
              <a:t>   </a:t>
            </a:r>
            <a:r>
              <a:rPr lang="en-US" sz="1000" dirty="0">
                <a:solidFill>
                  <a:schemeClr val="bg1"/>
                </a:solidFill>
              </a:rPr>
              <a:t>DAAS - Division of Aging and Adult Services</a:t>
            </a:r>
          </a:p>
        </p:txBody>
      </p:sp>
    </p:spTree>
    <p:extLst>
      <p:ext uri="{BB962C8B-B14F-4D97-AF65-F5344CB8AC3E}">
        <p14:creationId xmlns:p14="http://schemas.microsoft.com/office/powerpoint/2010/main" val="4072955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B03A-8A88-4AB3-B50B-5E4FC8F4EFDF}"/>
              </a:ext>
            </a:extLst>
          </p:cNvPr>
          <p:cNvSpPr>
            <a:spLocks noGrp="1"/>
          </p:cNvSpPr>
          <p:nvPr>
            <p:ph type="ctrTitle"/>
          </p:nvPr>
        </p:nvSpPr>
        <p:spPr>
          <a:xfrm>
            <a:off x="685800" y="762000"/>
            <a:ext cx="3554341" cy="1695467"/>
          </a:xfrm>
          <a:gradFill>
            <a:gsLst>
              <a:gs pos="0">
                <a:schemeClr val="accent1">
                  <a:lumMod val="75000"/>
                </a:schemeClr>
              </a:gs>
              <a:gs pos="74000">
                <a:schemeClr val="accent1">
                  <a:lumMod val="45000"/>
                  <a:lumOff val="55000"/>
                </a:schemeClr>
              </a:gs>
              <a:gs pos="83000">
                <a:schemeClr val="accent1">
                  <a:lumMod val="45000"/>
                  <a:lumOff val="55000"/>
                </a:schemeClr>
              </a:gs>
              <a:gs pos="87607">
                <a:srgbClr val="B3C6E6"/>
              </a:gs>
              <a:gs pos="93804">
                <a:srgbClr val="BDCEEA"/>
              </a:gs>
              <a:gs pos="100000">
                <a:schemeClr val="accent1">
                  <a:lumMod val="30000"/>
                  <a:lumOff val="70000"/>
                </a:schemeClr>
              </a:gs>
            </a:gsLst>
            <a:lin ang="16200000" scaled="1"/>
          </a:gradFill>
        </p:spPr>
        <p:txBody>
          <a:bodyPr vert="horz" lIns="91440" tIns="45720" rIns="91440" bIns="45720" rtlCol="0" anchor="t">
            <a:normAutofit/>
          </a:bodyPr>
          <a:lstStyle/>
          <a:p>
            <a:pPr defTabSz="914400"/>
            <a:r>
              <a:rPr lang="en-US" sz="3600" b="1" dirty="0">
                <a:latin typeface="+mn-lt"/>
              </a:rPr>
              <a:t>Role of APS Supervisor as a Coach</a:t>
            </a:r>
          </a:p>
        </p:txBody>
      </p:sp>
      <p:sp>
        <p:nvSpPr>
          <p:cNvPr id="3" name="Subtitle 2">
            <a:extLst>
              <a:ext uri="{FF2B5EF4-FFF2-40B4-BE49-F238E27FC236}">
                <a16:creationId xmlns:a16="http://schemas.microsoft.com/office/drawing/2014/main" id="{B82DCD4C-19C8-46E3-A19C-D3EE0191BBAC}"/>
              </a:ext>
            </a:extLst>
          </p:cNvPr>
          <p:cNvSpPr>
            <a:spLocks noGrp="1"/>
          </p:cNvSpPr>
          <p:nvPr>
            <p:ph type="subTitle" idx="1"/>
          </p:nvPr>
        </p:nvSpPr>
        <p:spPr>
          <a:xfrm>
            <a:off x="4204839" y="1057413"/>
            <a:ext cx="4357241" cy="4743174"/>
          </a:xfrm>
        </p:spPr>
        <p:txBody>
          <a:bodyPr vert="horz" lIns="91440" tIns="45720" rIns="91440" bIns="45720" rtlCol="0" anchor="t">
            <a:normAutofit lnSpcReduction="10000"/>
          </a:bodyPr>
          <a:lstStyle/>
          <a:p>
            <a:pPr marL="1143000" indent="-342900" algn="l" defTabSz="914400">
              <a:buClr>
                <a:srgbClr val="002060"/>
              </a:buClr>
              <a:buFont typeface="Wingdings" panose="05000000000000000000" pitchFamily="2" charset="2"/>
              <a:buChar char="§"/>
            </a:pPr>
            <a:r>
              <a:rPr lang="en-US" sz="2400" dirty="0"/>
              <a:t>Acts more like a facilitator rather than a teacher</a:t>
            </a:r>
          </a:p>
          <a:p>
            <a:pPr marL="800100" algn="l" defTabSz="914400">
              <a:buClr>
                <a:srgbClr val="002060"/>
              </a:buClr>
            </a:pPr>
            <a:endParaRPr lang="en-US" sz="3600" dirty="0">
              <a:ea typeface="+mj-ea"/>
              <a:cs typeface="+mj-cs"/>
            </a:endParaRPr>
          </a:p>
          <a:p>
            <a:pPr marL="1143000" indent="-342900" algn="l" defTabSz="914400">
              <a:buClr>
                <a:srgbClr val="002060"/>
              </a:buClr>
              <a:buFont typeface="Wingdings" panose="05000000000000000000" pitchFamily="2" charset="2"/>
              <a:buChar char="§"/>
            </a:pPr>
            <a:r>
              <a:rPr lang="en-US" sz="2400" dirty="0"/>
              <a:t>Uses guided questions to build critical thinking skills </a:t>
            </a:r>
          </a:p>
          <a:p>
            <a:pPr marL="800100" algn="l" defTabSz="914400">
              <a:buClr>
                <a:srgbClr val="002060"/>
              </a:buClr>
            </a:pPr>
            <a:endParaRPr lang="en-US" sz="3600" dirty="0">
              <a:ea typeface="+mj-ea"/>
              <a:cs typeface="+mj-cs"/>
            </a:endParaRPr>
          </a:p>
          <a:p>
            <a:pPr marL="1143000" indent="-342900" algn="l" defTabSz="914400">
              <a:buClr>
                <a:srgbClr val="002060"/>
              </a:buClr>
              <a:buFont typeface="Wingdings" panose="05000000000000000000" pitchFamily="2" charset="2"/>
              <a:buChar char="§"/>
            </a:pPr>
            <a:r>
              <a:rPr lang="en-US" sz="2400" dirty="0"/>
              <a:t>Helps learners realize their own potential to analyze, reflect and problem solve</a:t>
            </a:r>
          </a:p>
          <a:p>
            <a:pPr marL="800100" algn="l" defTabSz="914400">
              <a:buClr>
                <a:srgbClr val="002060"/>
              </a:buClr>
            </a:pPr>
            <a:endParaRPr lang="en-US" sz="2400" b="1" dirty="0"/>
          </a:p>
        </p:txBody>
      </p:sp>
      <p:pic>
        <p:nvPicPr>
          <p:cNvPr id="6" name="Picture 5" descr="Person holding a soccer ball">
            <a:extLst>
              <a:ext uri="{FF2B5EF4-FFF2-40B4-BE49-F238E27FC236}">
                <a16:creationId xmlns:a16="http://schemas.microsoft.com/office/drawing/2014/main" id="{A174CBCB-7C38-46A0-A69A-1BF2FDB85E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100" y="2457467"/>
            <a:ext cx="3483739" cy="3181510"/>
          </a:xfrm>
          <a:prstGeom prst="rect">
            <a:avLst/>
          </a:prstGeom>
        </p:spPr>
      </p:pic>
      <p:sp>
        <p:nvSpPr>
          <p:cNvPr id="7" name="Footer Placeholder 2">
            <a:extLst>
              <a:ext uri="{FF2B5EF4-FFF2-40B4-BE49-F238E27FC236}">
                <a16:creationId xmlns:a16="http://schemas.microsoft.com/office/drawing/2014/main" id="{DECBB047-B3BF-4A8C-A9A8-781166806A75}"/>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3837622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B03A-8A88-4AB3-B50B-5E4FC8F4EFDF}"/>
              </a:ext>
            </a:extLst>
          </p:cNvPr>
          <p:cNvSpPr>
            <a:spLocks noGrp="1"/>
          </p:cNvSpPr>
          <p:nvPr>
            <p:ph type="ctrTitle"/>
          </p:nvPr>
        </p:nvSpPr>
        <p:spPr>
          <a:xfrm>
            <a:off x="341243" y="533400"/>
            <a:ext cx="3688188" cy="1143000"/>
          </a:xfrm>
        </p:spPr>
        <p:txBody>
          <a:bodyPr vert="horz" lIns="91440" tIns="45720" rIns="91440" bIns="45720" rtlCol="0" anchor="t">
            <a:normAutofit/>
          </a:bodyPr>
          <a:lstStyle/>
          <a:p>
            <a:pPr algn="r" defTabSz="914400"/>
            <a:r>
              <a:rPr lang="en-US" sz="3600" b="1" kern="1200" dirty="0">
                <a:solidFill>
                  <a:schemeClr val="tx1"/>
                </a:solidFill>
                <a:latin typeface="+mn-lt"/>
                <a:ea typeface="+mj-ea"/>
                <a:cs typeface="+mj-cs"/>
              </a:rPr>
              <a:t>Why is coaching important?</a:t>
            </a:r>
          </a:p>
        </p:txBody>
      </p:sp>
      <p:sp>
        <p:nvSpPr>
          <p:cNvPr id="3" name="Subtitle 2">
            <a:extLst>
              <a:ext uri="{FF2B5EF4-FFF2-40B4-BE49-F238E27FC236}">
                <a16:creationId xmlns:a16="http://schemas.microsoft.com/office/drawing/2014/main" id="{B82DCD4C-19C8-46E3-A19C-D3EE0191BBAC}"/>
              </a:ext>
            </a:extLst>
          </p:cNvPr>
          <p:cNvSpPr>
            <a:spLocks noGrp="1"/>
          </p:cNvSpPr>
          <p:nvPr>
            <p:ph type="subTitle" idx="1"/>
          </p:nvPr>
        </p:nvSpPr>
        <p:spPr>
          <a:xfrm>
            <a:off x="4396409" y="1066800"/>
            <a:ext cx="4560597" cy="5407925"/>
          </a:xfrm>
          <a:gradFill>
            <a:gsLst>
              <a:gs pos="0">
                <a:schemeClr val="accent1">
                  <a:lumMod val="75000"/>
                </a:schemeClr>
              </a:gs>
              <a:gs pos="28000">
                <a:schemeClr val="accent1">
                  <a:lumMod val="45000"/>
                  <a:lumOff val="55000"/>
                </a:schemeClr>
              </a:gs>
              <a:gs pos="83000">
                <a:schemeClr val="accent1">
                  <a:lumMod val="45000"/>
                  <a:lumOff val="55000"/>
                </a:schemeClr>
              </a:gs>
              <a:gs pos="87607">
                <a:srgbClr val="B3C6E6"/>
              </a:gs>
              <a:gs pos="93804">
                <a:srgbClr val="BDCEEA"/>
              </a:gs>
              <a:gs pos="100000">
                <a:schemeClr val="accent1">
                  <a:lumMod val="30000"/>
                  <a:lumOff val="70000"/>
                </a:schemeClr>
              </a:gs>
            </a:gsLst>
            <a:lin ang="16200000" scaled="1"/>
          </a:gradFill>
        </p:spPr>
        <p:txBody>
          <a:bodyPr vert="horz" lIns="91440" tIns="45720" rIns="91440" bIns="45720" rtlCol="0" anchor="t">
            <a:normAutofit/>
          </a:bodyPr>
          <a:lstStyle/>
          <a:p>
            <a:pPr marL="800100" algn="l" defTabSz="914400">
              <a:buClr>
                <a:srgbClr val="002060"/>
              </a:buClr>
            </a:pPr>
            <a:endParaRPr lang="en-US" sz="2400" dirty="0"/>
          </a:p>
          <a:p>
            <a:pPr marL="1143000" indent="-342900" algn="l" defTabSz="914400">
              <a:buClr>
                <a:srgbClr val="002060"/>
              </a:buClr>
              <a:buFont typeface="Wingdings" panose="05000000000000000000" pitchFamily="2" charset="2"/>
              <a:buChar char="§"/>
            </a:pPr>
            <a:r>
              <a:rPr lang="en-US" sz="2400" dirty="0"/>
              <a:t>Increases Accountability</a:t>
            </a:r>
          </a:p>
          <a:p>
            <a:pPr marL="800100" algn="l" defTabSz="914400">
              <a:buClr>
                <a:srgbClr val="002060"/>
              </a:buClr>
            </a:pPr>
            <a:endParaRPr lang="en-US" sz="2400" dirty="0"/>
          </a:p>
          <a:p>
            <a:pPr marL="1143000" indent="-342900" algn="l" defTabSz="914400">
              <a:buClr>
                <a:srgbClr val="002060"/>
              </a:buClr>
              <a:buFont typeface="Wingdings" panose="05000000000000000000" pitchFamily="2" charset="2"/>
              <a:buChar char="§"/>
            </a:pPr>
            <a:r>
              <a:rPr lang="en-US" sz="2400" dirty="0"/>
              <a:t>Builds Self-Awareness</a:t>
            </a:r>
          </a:p>
          <a:p>
            <a:pPr marL="800100" algn="l" defTabSz="914400">
              <a:buClr>
                <a:srgbClr val="002060"/>
              </a:buClr>
            </a:pPr>
            <a:endParaRPr lang="en-US" sz="2400" dirty="0"/>
          </a:p>
          <a:p>
            <a:pPr marL="1143000" indent="-342900" algn="l" defTabSz="914400">
              <a:buClr>
                <a:srgbClr val="002060"/>
              </a:buClr>
              <a:buFont typeface="Wingdings" panose="05000000000000000000" pitchFamily="2" charset="2"/>
              <a:buChar char="§"/>
            </a:pPr>
            <a:r>
              <a:rPr lang="en-US" sz="2400" dirty="0"/>
              <a:t>Increases Employee Engagement</a:t>
            </a:r>
          </a:p>
          <a:p>
            <a:pPr marL="800100" algn="l" defTabSz="914400">
              <a:buClr>
                <a:srgbClr val="002060"/>
              </a:buClr>
            </a:pPr>
            <a:endParaRPr lang="en-US" sz="2400" dirty="0"/>
          </a:p>
          <a:p>
            <a:pPr marL="1143000" indent="-342900" algn="l" defTabSz="914400">
              <a:buClr>
                <a:srgbClr val="002060"/>
              </a:buClr>
              <a:buFont typeface="Wingdings" panose="05000000000000000000" pitchFamily="2" charset="2"/>
              <a:buChar char="§"/>
            </a:pPr>
            <a:r>
              <a:rPr lang="en-US" sz="2400" dirty="0"/>
              <a:t>Prepares Workforce</a:t>
            </a:r>
          </a:p>
          <a:p>
            <a:pPr marL="800100" algn="l" defTabSz="914400">
              <a:buClr>
                <a:srgbClr val="002060"/>
              </a:buClr>
            </a:pPr>
            <a:endParaRPr lang="en-US" sz="2400" dirty="0"/>
          </a:p>
          <a:p>
            <a:pPr marL="1143000" indent="-342900" algn="l" defTabSz="914400">
              <a:buClr>
                <a:srgbClr val="002060"/>
              </a:buClr>
              <a:buFont typeface="Wingdings" panose="05000000000000000000" pitchFamily="2" charset="2"/>
              <a:buChar char="§"/>
            </a:pPr>
            <a:r>
              <a:rPr lang="en-US" sz="2400" dirty="0"/>
              <a:t>Increases Clarity of Goals and Objectives</a:t>
            </a:r>
          </a:p>
        </p:txBody>
      </p:sp>
      <p:pic>
        <p:nvPicPr>
          <p:cNvPr id="6" name="Picture 5" descr="Person with idea concept">
            <a:extLst>
              <a:ext uri="{FF2B5EF4-FFF2-40B4-BE49-F238E27FC236}">
                <a16:creationId xmlns:a16="http://schemas.microsoft.com/office/drawing/2014/main" id="{C7E127E3-6609-46EA-83C0-4B831F9906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096" y="1981200"/>
            <a:ext cx="4038600" cy="3810000"/>
          </a:xfrm>
          <a:prstGeom prst="rect">
            <a:avLst/>
          </a:prstGeom>
        </p:spPr>
      </p:pic>
      <p:sp>
        <p:nvSpPr>
          <p:cNvPr id="7" name="Footer Placeholder 2">
            <a:extLst>
              <a:ext uri="{FF2B5EF4-FFF2-40B4-BE49-F238E27FC236}">
                <a16:creationId xmlns:a16="http://schemas.microsoft.com/office/drawing/2014/main" id="{E3D8F59E-5776-4EA3-80D0-1131FB8BB0AD}"/>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1297237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51B03A-8A88-4AB3-B50B-5E4FC8F4EFDF}"/>
              </a:ext>
            </a:extLst>
          </p:cNvPr>
          <p:cNvSpPr>
            <a:spLocks noGrp="1"/>
          </p:cNvSpPr>
          <p:nvPr>
            <p:ph type="ctrTitle"/>
          </p:nvPr>
        </p:nvSpPr>
        <p:spPr>
          <a:xfrm>
            <a:off x="611354" y="2942506"/>
            <a:ext cx="2926976" cy="2543894"/>
          </a:xfrm>
        </p:spPr>
        <p:txBody>
          <a:bodyPr vert="horz" lIns="91440" tIns="45720" rIns="91440" bIns="45720" rtlCol="0" anchor="t">
            <a:normAutofit fontScale="90000"/>
          </a:bodyPr>
          <a:lstStyle/>
          <a:p>
            <a:pPr algn="r" defTabSz="914400"/>
            <a:br>
              <a:rPr lang="en-US" sz="3600" b="1" kern="1200" dirty="0">
                <a:solidFill>
                  <a:schemeClr val="tx1"/>
                </a:solidFill>
                <a:latin typeface="+mn-lt"/>
                <a:ea typeface="+mj-ea"/>
                <a:cs typeface="+mj-cs"/>
              </a:rPr>
            </a:br>
            <a:r>
              <a:rPr lang="en-US" sz="4000" b="1" kern="1200" dirty="0">
                <a:solidFill>
                  <a:schemeClr val="tx1"/>
                </a:solidFill>
                <a:latin typeface="+mn-lt"/>
                <a:ea typeface="+mj-ea"/>
                <a:cs typeface="+mj-cs"/>
              </a:rPr>
              <a:t>When do we </a:t>
            </a:r>
            <a:br>
              <a:rPr lang="en-US" sz="4000" b="1" kern="1200" dirty="0">
                <a:solidFill>
                  <a:schemeClr val="tx1"/>
                </a:solidFill>
                <a:latin typeface="+mn-lt"/>
                <a:ea typeface="+mj-ea"/>
                <a:cs typeface="+mj-cs"/>
              </a:rPr>
            </a:br>
            <a:r>
              <a:rPr lang="en-US" sz="4000" b="1" kern="1200" dirty="0">
                <a:solidFill>
                  <a:schemeClr val="tx1"/>
                </a:solidFill>
                <a:latin typeface="+mn-lt"/>
                <a:ea typeface="+mj-ea"/>
                <a:cs typeface="+mj-cs"/>
              </a:rPr>
              <a:t>coach?</a:t>
            </a:r>
            <a:br>
              <a:rPr lang="en-US" sz="4000" b="1" kern="1200" dirty="0">
                <a:solidFill>
                  <a:schemeClr val="tx1"/>
                </a:solidFill>
                <a:latin typeface="+mn-lt"/>
                <a:ea typeface="+mj-ea"/>
                <a:cs typeface="+mj-cs"/>
              </a:rPr>
            </a:br>
            <a:br>
              <a:rPr lang="en-US" sz="4000" b="1" kern="1200" dirty="0">
                <a:solidFill>
                  <a:schemeClr val="tx1"/>
                </a:solidFill>
                <a:latin typeface="+mn-lt"/>
                <a:ea typeface="+mj-ea"/>
                <a:cs typeface="+mj-cs"/>
              </a:rPr>
            </a:br>
            <a:r>
              <a:rPr lang="en-US" sz="4000" b="1" kern="1200" dirty="0">
                <a:solidFill>
                  <a:schemeClr val="tx1"/>
                </a:solidFill>
                <a:latin typeface="+mn-lt"/>
                <a:ea typeface="+mj-ea"/>
                <a:cs typeface="+mj-cs"/>
              </a:rPr>
              <a:t>To ….</a:t>
            </a:r>
            <a:br>
              <a:rPr lang="en-US" sz="4000" b="1" kern="1200" dirty="0">
                <a:solidFill>
                  <a:schemeClr val="tx1"/>
                </a:solidFill>
                <a:latin typeface="+mn-lt"/>
                <a:ea typeface="+mj-ea"/>
                <a:cs typeface="+mj-cs"/>
              </a:rPr>
            </a:br>
            <a:br>
              <a:rPr lang="en-US" sz="3600" b="1" kern="1200" dirty="0">
                <a:solidFill>
                  <a:schemeClr val="tx1"/>
                </a:solidFill>
                <a:latin typeface="+mn-lt"/>
                <a:ea typeface="+mj-ea"/>
                <a:cs typeface="+mj-cs"/>
              </a:rPr>
            </a:br>
            <a:endParaRPr lang="en-US" sz="3200" b="1" kern="1200" dirty="0">
              <a:solidFill>
                <a:schemeClr val="tx1"/>
              </a:solidFill>
              <a:latin typeface="+mn-lt"/>
              <a:ea typeface="+mj-ea"/>
              <a:cs typeface="+mj-cs"/>
            </a:endParaRPr>
          </a:p>
        </p:txBody>
      </p:sp>
      <p:sp>
        <p:nvSpPr>
          <p:cNvPr id="3" name="Subtitle 2">
            <a:extLst>
              <a:ext uri="{FF2B5EF4-FFF2-40B4-BE49-F238E27FC236}">
                <a16:creationId xmlns:a16="http://schemas.microsoft.com/office/drawing/2014/main" id="{B82DCD4C-19C8-46E3-A19C-D3EE0191BBAC}"/>
              </a:ext>
            </a:extLst>
          </p:cNvPr>
          <p:cNvSpPr>
            <a:spLocks noGrp="1"/>
          </p:cNvSpPr>
          <p:nvPr>
            <p:ph type="subTitle" idx="1"/>
          </p:nvPr>
        </p:nvSpPr>
        <p:spPr>
          <a:xfrm>
            <a:off x="4129806" y="364669"/>
            <a:ext cx="4572000" cy="5866972"/>
          </a:xfrm>
        </p:spPr>
        <p:txBody>
          <a:bodyPr vert="horz" lIns="91440" tIns="45720" rIns="91440" bIns="45720" rtlCol="0" anchor="t">
            <a:noAutofit/>
          </a:bodyPr>
          <a:lstStyle/>
          <a:p>
            <a:pPr marL="1143000" indent="-342900" algn="l" defTabSz="914400">
              <a:buClr>
                <a:srgbClr val="002060"/>
              </a:buClr>
              <a:buFont typeface="Wingdings" panose="05000000000000000000" pitchFamily="2" charset="2"/>
              <a:buChar char="§"/>
            </a:pPr>
            <a:r>
              <a:rPr lang="en-US" sz="2400" dirty="0"/>
              <a:t>Motivate</a:t>
            </a:r>
          </a:p>
          <a:p>
            <a:pPr marL="1085850" indent="-285750" algn="l" defTabSz="914400">
              <a:buClr>
                <a:srgbClr val="002060"/>
              </a:buClr>
              <a:buFont typeface="Wingdings" panose="05000000000000000000" pitchFamily="2" charset="2"/>
              <a:buChar char="§"/>
            </a:pPr>
            <a:endParaRPr lang="en-US" sz="2400" dirty="0"/>
          </a:p>
          <a:p>
            <a:pPr marL="1143000" indent="-342900" algn="l" defTabSz="914400">
              <a:buClr>
                <a:srgbClr val="002060"/>
              </a:buClr>
              <a:buFont typeface="Wingdings" panose="05000000000000000000" pitchFamily="2" charset="2"/>
              <a:buChar char="§"/>
            </a:pPr>
            <a:r>
              <a:rPr lang="en-US" sz="2400" dirty="0"/>
              <a:t>Support skill development </a:t>
            </a:r>
          </a:p>
          <a:p>
            <a:pPr marL="1085850" indent="-285750" algn="l" defTabSz="914400">
              <a:buClr>
                <a:srgbClr val="002060"/>
              </a:buClr>
              <a:buFont typeface="Wingdings" panose="05000000000000000000" pitchFamily="2" charset="2"/>
              <a:buChar char="§"/>
            </a:pPr>
            <a:endParaRPr lang="en-US" sz="2400" dirty="0"/>
          </a:p>
          <a:p>
            <a:pPr marL="1143000" indent="-342900" algn="l" defTabSz="914400">
              <a:buClr>
                <a:srgbClr val="002060"/>
              </a:buClr>
              <a:buFont typeface="Wingdings" panose="05000000000000000000" pitchFamily="2" charset="2"/>
              <a:buChar char="§"/>
            </a:pPr>
            <a:r>
              <a:rPr lang="en-US" sz="2400" dirty="0"/>
              <a:t>Build confidence</a:t>
            </a:r>
          </a:p>
          <a:p>
            <a:pPr marL="1085850" indent="-285750" algn="l" defTabSz="914400">
              <a:buClr>
                <a:srgbClr val="002060"/>
              </a:buClr>
              <a:buFont typeface="Wingdings" panose="05000000000000000000" pitchFamily="2" charset="2"/>
              <a:buChar char="§"/>
            </a:pPr>
            <a:endParaRPr lang="en-US" sz="2400" dirty="0"/>
          </a:p>
          <a:p>
            <a:pPr marL="1143000" indent="-342900" algn="l" defTabSz="914400">
              <a:buClr>
                <a:srgbClr val="002060"/>
              </a:buClr>
              <a:buFont typeface="Wingdings" panose="05000000000000000000" pitchFamily="2" charset="2"/>
              <a:buChar char="§"/>
            </a:pPr>
            <a:r>
              <a:rPr lang="en-US" sz="2400" dirty="0"/>
              <a:t>Offer a different perspective</a:t>
            </a:r>
          </a:p>
          <a:p>
            <a:pPr marL="1085850" indent="-285750" algn="l" defTabSz="914400">
              <a:buClr>
                <a:srgbClr val="002060"/>
              </a:buClr>
              <a:buFont typeface="Wingdings" panose="05000000000000000000" pitchFamily="2" charset="2"/>
              <a:buChar char="§"/>
            </a:pPr>
            <a:endParaRPr lang="en-US" sz="2400" dirty="0"/>
          </a:p>
          <a:p>
            <a:pPr marL="1143000" indent="-342900" algn="l" defTabSz="914400">
              <a:buClr>
                <a:srgbClr val="002060"/>
              </a:buClr>
              <a:buFont typeface="Wingdings" panose="05000000000000000000" pitchFamily="2" charset="2"/>
              <a:buChar char="§"/>
            </a:pPr>
            <a:r>
              <a:rPr lang="en-US" sz="2400" dirty="0"/>
              <a:t>Challenge</a:t>
            </a:r>
          </a:p>
          <a:p>
            <a:pPr marL="1085850" indent="-285750" algn="l" defTabSz="914400">
              <a:buClr>
                <a:srgbClr val="002060"/>
              </a:buClr>
              <a:buFont typeface="Wingdings" panose="05000000000000000000" pitchFamily="2" charset="2"/>
              <a:buChar char="§"/>
            </a:pPr>
            <a:endParaRPr lang="en-US" sz="2400" dirty="0"/>
          </a:p>
          <a:p>
            <a:pPr marL="1143000" indent="-342900" algn="l" defTabSz="914400">
              <a:buClr>
                <a:srgbClr val="002060"/>
              </a:buClr>
              <a:buFont typeface="Wingdings" panose="05000000000000000000" pitchFamily="2" charset="2"/>
              <a:buChar char="§"/>
            </a:pPr>
            <a:r>
              <a:rPr lang="en-US" sz="2400" dirty="0"/>
              <a:t>Support staff with feeling listened to, respected, and understood</a:t>
            </a:r>
          </a:p>
          <a:p>
            <a:pPr marL="800100" algn="l" defTabSz="914400">
              <a:buClr>
                <a:srgbClr val="002060"/>
              </a:buClr>
            </a:pPr>
            <a:endParaRPr lang="en-US" sz="2400" b="1" dirty="0"/>
          </a:p>
        </p:txBody>
      </p:sp>
      <p:sp>
        <p:nvSpPr>
          <p:cNvPr id="41" name="Rectangle 3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6115048" cy="456772"/>
          </a:xfrm>
          <a:prstGeom prst="rect">
            <a:avLst/>
          </a:prstGeom>
          <a:gradFill>
            <a:gsLst>
              <a:gs pos="0">
                <a:srgbClr val="000000">
                  <a:alpha val="28000"/>
                </a:srgbClr>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Elderly man in counseling">
            <a:extLst>
              <a:ext uri="{FF2B5EF4-FFF2-40B4-BE49-F238E27FC236}">
                <a16:creationId xmlns:a16="http://schemas.microsoft.com/office/drawing/2014/main" id="{8B98FDC7-B62E-4DA6-8031-2D6276658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29" y="533400"/>
            <a:ext cx="3230988" cy="2362200"/>
          </a:xfrm>
          <a:prstGeom prst="rect">
            <a:avLst/>
          </a:prstGeom>
        </p:spPr>
      </p:pic>
      <p:sp>
        <p:nvSpPr>
          <p:cNvPr id="15" name="Footer Placeholder 2">
            <a:extLst>
              <a:ext uri="{FF2B5EF4-FFF2-40B4-BE49-F238E27FC236}">
                <a16:creationId xmlns:a16="http://schemas.microsoft.com/office/drawing/2014/main" id="{2748EC8F-0702-45AB-B11D-D7D96CC92A4F}"/>
              </a:ext>
            </a:extLst>
          </p:cNvPr>
          <p:cNvSpPr txBox="1">
            <a:spLocks/>
          </p:cNvSpPr>
          <p:nvPr/>
        </p:nvSpPr>
        <p:spPr>
          <a:xfrm>
            <a:off x="6019800" y="6353893"/>
            <a:ext cx="2895600" cy="381428"/>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p>
          <a:p>
            <a:r>
              <a:rPr lang="en-US" sz="1000" dirty="0">
                <a:solidFill>
                  <a:schemeClr val="bg1"/>
                </a:solidFill>
              </a:rPr>
              <a:t>   DAAS - Division of Aging and Adult Services</a:t>
            </a:r>
          </a:p>
        </p:txBody>
      </p:sp>
    </p:spTree>
    <p:extLst>
      <p:ext uri="{BB962C8B-B14F-4D97-AF65-F5344CB8AC3E}">
        <p14:creationId xmlns:p14="http://schemas.microsoft.com/office/powerpoint/2010/main" val="352039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D51B03A-8A88-4AB3-B50B-5E4FC8F4EFDF}"/>
              </a:ext>
            </a:extLst>
          </p:cNvPr>
          <p:cNvSpPr>
            <a:spLocks noGrp="1"/>
          </p:cNvSpPr>
          <p:nvPr>
            <p:ph type="ctrTitle"/>
          </p:nvPr>
        </p:nvSpPr>
        <p:spPr>
          <a:xfrm>
            <a:off x="144407" y="1558364"/>
            <a:ext cx="2884546" cy="3071906"/>
          </a:xfrm>
        </p:spPr>
        <p:txBody>
          <a:bodyPr vert="horz" lIns="91440" tIns="45720" rIns="91440" bIns="45720" rtlCol="0" anchor="t">
            <a:normAutofit/>
          </a:bodyPr>
          <a:lstStyle/>
          <a:p>
            <a:pPr algn="l" defTabSz="914400"/>
            <a:r>
              <a:rPr lang="en-US" sz="3600" b="1" dirty="0">
                <a:solidFill>
                  <a:srgbClr val="FFFFFF"/>
                </a:solidFill>
                <a:latin typeface="+mn-lt"/>
              </a:rPr>
              <a:t>How Coaching Can Change Your Work</a:t>
            </a:r>
            <a:r>
              <a:rPr lang="en-US" sz="3600" b="1" kern="1200" dirty="0">
                <a:solidFill>
                  <a:srgbClr val="FFFFFF"/>
                </a:solidFill>
                <a:latin typeface="+mn-lt"/>
                <a:ea typeface="+mj-ea"/>
                <a:cs typeface="+mj-cs"/>
              </a:rPr>
              <a:t>…</a:t>
            </a:r>
          </a:p>
        </p:txBody>
      </p:sp>
      <p:sp>
        <p:nvSpPr>
          <p:cNvPr id="3" name="Subtitle 2">
            <a:extLst>
              <a:ext uri="{FF2B5EF4-FFF2-40B4-BE49-F238E27FC236}">
                <a16:creationId xmlns:a16="http://schemas.microsoft.com/office/drawing/2014/main" id="{B82DCD4C-19C8-46E3-A19C-D3EE0191BBAC}"/>
              </a:ext>
            </a:extLst>
          </p:cNvPr>
          <p:cNvSpPr>
            <a:spLocks noGrp="1"/>
          </p:cNvSpPr>
          <p:nvPr>
            <p:ph type="subTitle" idx="1"/>
          </p:nvPr>
        </p:nvSpPr>
        <p:spPr>
          <a:xfrm>
            <a:off x="3790977" y="838200"/>
            <a:ext cx="4819623" cy="4267200"/>
          </a:xfrm>
        </p:spPr>
        <p:txBody>
          <a:bodyPr vert="horz" lIns="91440" tIns="45720" rIns="91440" bIns="45720" rtlCol="0" anchor="b">
            <a:noAutofit/>
          </a:bodyPr>
          <a:lstStyle/>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indent="282575" algn="l" defTabSz="914400">
              <a:lnSpc>
                <a:spcPct val="100000"/>
              </a:lnSpc>
              <a:spcBef>
                <a:spcPts val="0"/>
              </a:spcBef>
              <a:buClr>
                <a:schemeClr val="accent5">
                  <a:lumMod val="50000"/>
                </a:schemeClr>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algn="l">
              <a:lnSpc>
                <a:spcPct val="100000"/>
              </a:lnSpc>
              <a:spcBef>
                <a:spcPts val="0"/>
              </a:spcBef>
              <a:buClr>
                <a:schemeClr val="accent5">
                  <a:lumMod val="50000"/>
                </a:schemeClr>
              </a:buCl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algn="l">
              <a:lnSpc>
                <a:spcPct val="100000"/>
              </a:lnSpc>
              <a:spcBef>
                <a:spcPts val="0"/>
              </a:spcBef>
              <a:buClr>
                <a:schemeClr val="accent5">
                  <a:lumMod val="50000"/>
                </a:schemeClr>
              </a:buCl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174625" marR="0" lvl="0" algn="l">
              <a:lnSpc>
                <a:spcPct val="100000"/>
              </a:lnSpc>
              <a:spcBef>
                <a:spcPts val="0"/>
              </a:spcBef>
              <a:buClr>
                <a:schemeClr val="accent5">
                  <a:lumMod val="50000"/>
                </a:schemeClr>
              </a:buCl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349250" indent="-349250" algn="l">
              <a:buClr>
                <a:srgbClr val="002060"/>
              </a:buClr>
              <a:buSzPct val="100000"/>
              <a:buFont typeface="Wingdings" panose="05000000000000000000" pitchFamily="2" charset="2"/>
              <a:buChar char="§"/>
              <a:defRPr/>
            </a:pPr>
            <a:r>
              <a:rPr lang="en-US" sz="2400" dirty="0">
                <a:solidFill>
                  <a:srgbClr val="333333"/>
                </a:solidFill>
                <a:effectLst/>
                <a:ea typeface="Calibri" panose="020F0502020204030204" pitchFamily="34" charset="0"/>
              </a:rPr>
              <a:t>Better Conversations</a:t>
            </a:r>
            <a:endParaRPr lang="en-US" sz="2400" dirty="0">
              <a:effectLst/>
              <a:ea typeface="Times New Roman" panose="02020603050405020304" pitchFamily="18" charset="0"/>
            </a:endParaRPr>
          </a:p>
          <a:p>
            <a:pPr marL="349250" indent="-349250" algn="l">
              <a:buClr>
                <a:srgbClr val="002060"/>
              </a:buClr>
              <a:buSzPct val="100000"/>
              <a:buFont typeface="Wingdings" panose="05000000000000000000" pitchFamily="2" charset="2"/>
              <a:buChar char="§"/>
              <a:defRPr/>
            </a:pPr>
            <a:endParaRPr lang="en-US" sz="2400" dirty="0">
              <a:solidFill>
                <a:schemeClr val="tx1">
                  <a:lumMod val="95000"/>
                  <a:lumOff val="5000"/>
                </a:schemeClr>
              </a:solidFill>
            </a:endParaRPr>
          </a:p>
          <a:p>
            <a:pPr marL="349250" indent="-349250" algn="l">
              <a:buClr>
                <a:srgbClr val="002060"/>
              </a:buClr>
              <a:buSzPct val="100000"/>
              <a:buFont typeface="Wingdings" panose="05000000000000000000" pitchFamily="2" charset="2"/>
              <a:buChar char="§"/>
              <a:defRPr/>
            </a:pPr>
            <a:r>
              <a:rPr lang="en-US" sz="2400" dirty="0">
                <a:solidFill>
                  <a:srgbClr val="333333"/>
                </a:solidFill>
                <a:effectLst/>
                <a:ea typeface="Calibri" panose="020F0502020204030204" pitchFamily="34" charset="0"/>
              </a:rPr>
              <a:t>Better Relationships</a:t>
            </a:r>
            <a:endParaRPr lang="en-US" sz="2400" dirty="0">
              <a:effectLst/>
              <a:ea typeface="Times New Roman" panose="02020603050405020304" pitchFamily="18" charset="0"/>
            </a:endParaRPr>
          </a:p>
          <a:p>
            <a:pPr lvl="0" algn="l" fontAlgn="base">
              <a:buClr>
                <a:srgbClr val="002060"/>
              </a:buClr>
            </a:pPr>
            <a:endParaRPr lang="en-US" sz="2400" dirty="0">
              <a:solidFill>
                <a:schemeClr val="tx1">
                  <a:lumMod val="95000"/>
                  <a:lumOff val="5000"/>
                </a:schemeClr>
              </a:solidFill>
            </a:endParaRPr>
          </a:p>
          <a:p>
            <a:pPr marL="349250" indent="-349250" algn="l" fontAlgn="base">
              <a:buClr>
                <a:srgbClr val="002060"/>
              </a:buClr>
              <a:buFont typeface="Wingdings" panose="05000000000000000000" pitchFamily="2" charset="2"/>
              <a:buChar char="§"/>
            </a:pPr>
            <a:r>
              <a:rPr lang="en-US" sz="2400" dirty="0">
                <a:solidFill>
                  <a:srgbClr val="333333"/>
                </a:solidFill>
                <a:effectLst/>
                <a:ea typeface="Calibri" panose="020F0502020204030204" pitchFamily="34" charset="0"/>
              </a:rPr>
              <a:t>Model Success</a:t>
            </a:r>
          </a:p>
          <a:p>
            <a:pPr algn="l" fontAlgn="base">
              <a:buClr>
                <a:srgbClr val="002060"/>
              </a:buClr>
            </a:pPr>
            <a:endParaRPr lang="en-US" sz="2400" dirty="0">
              <a:effectLst/>
              <a:ea typeface="Times New Roman" panose="02020603050405020304" pitchFamily="18" charset="0"/>
            </a:endParaRPr>
          </a:p>
          <a:p>
            <a:pPr marL="285750" indent="-285750" algn="l">
              <a:spcBef>
                <a:spcPts val="0"/>
              </a:spcBef>
              <a:buFont typeface="Wingdings" panose="05000000000000000000" pitchFamily="2" charset="2"/>
              <a:buChar char="§"/>
            </a:pPr>
            <a:r>
              <a:rPr lang="en-US" sz="2400" dirty="0">
                <a:solidFill>
                  <a:srgbClr val="333333"/>
                </a:solidFill>
                <a:effectLst/>
                <a:ea typeface="Calibri" panose="020F0502020204030204" pitchFamily="34" charset="0"/>
              </a:rPr>
              <a:t>Lead anyone, anywhere</a:t>
            </a:r>
            <a:endParaRPr lang="en-US" sz="2400" dirty="0">
              <a:effectLst/>
              <a:ea typeface="Times New Roman" panose="02020603050405020304" pitchFamily="18" charset="0"/>
            </a:endParaRPr>
          </a:p>
          <a:p>
            <a:pPr marL="174625" marR="0" lvl="0" algn="l">
              <a:lnSpc>
                <a:spcPct val="100000"/>
              </a:lnSpc>
              <a:spcBef>
                <a:spcPts val="0"/>
              </a:spcBef>
              <a:buClr>
                <a:schemeClr val="accent5">
                  <a:lumMod val="50000"/>
                </a:schemeClr>
              </a:buCl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p:txBody>
      </p:sp>
      <p:sp>
        <p:nvSpPr>
          <p:cNvPr id="10" name="Footer Placeholder 2">
            <a:extLst>
              <a:ext uri="{FF2B5EF4-FFF2-40B4-BE49-F238E27FC236}">
                <a16:creationId xmlns:a16="http://schemas.microsoft.com/office/drawing/2014/main" id="{634F4F40-6C61-4E3B-BCEF-8D9F0BDCC342}"/>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154608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7396" y="2669802"/>
            <a:ext cx="6239373" cy="3886200"/>
          </a:xfrm>
        </p:spPr>
        <p:txBody>
          <a:bodyPr anchor="t">
            <a:noAutofit/>
          </a:bodyPr>
          <a:lstStyle/>
          <a:p>
            <a:pPr marL="0" indent="0">
              <a:buClr>
                <a:srgbClr val="7030A0"/>
              </a:buClr>
              <a:buSzPct val="100000"/>
              <a:buNone/>
              <a:defRPr/>
            </a:pPr>
            <a:endParaRPr lang="en-US" altLang="en-US" sz="2000" b="1" dirty="0"/>
          </a:p>
          <a:p>
            <a:pPr marL="342900" lvl="0" indent="-342900" fontAlgn="base">
              <a:spcBef>
                <a:spcPts val="0"/>
              </a:spcBef>
              <a:spcAft>
                <a:spcPts val="600"/>
              </a:spcAft>
              <a:buClr>
                <a:srgbClr val="002060"/>
              </a:buClr>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Being totally present</a:t>
            </a:r>
          </a:p>
          <a:p>
            <a:pPr marL="0" lvl="0" indent="0" fontAlgn="base">
              <a:spcBef>
                <a:spcPts val="0"/>
              </a:spcBef>
              <a:spcAft>
                <a:spcPts val="600"/>
              </a:spcAft>
              <a:buClr>
                <a:srgbClr val="002060"/>
              </a:buClr>
              <a:buNone/>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spcBef>
                <a:spcPts val="0"/>
              </a:spcBef>
              <a:spcAft>
                <a:spcPts val="600"/>
              </a:spcAft>
              <a:buClr>
                <a:srgbClr val="002060"/>
              </a:buClr>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Preparing your thoughts to listen rather than speak</a:t>
            </a:r>
          </a:p>
          <a:p>
            <a:pPr marL="342900" lvl="0" indent="-342900" fontAlgn="base">
              <a:spcBef>
                <a:spcPts val="0"/>
              </a:spcBef>
              <a:spcAft>
                <a:spcPts val="600"/>
              </a:spcAft>
              <a:buClr>
                <a:srgbClr val="002060"/>
              </a:buClr>
              <a:buFont typeface="Wingdings" panose="05000000000000000000" pitchFamily="2" charset="2"/>
              <a:buChar char="§"/>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spcBef>
                <a:spcPts val="0"/>
              </a:spcBef>
              <a:spcAft>
                <a:spcPts val="600"/>
              </a:spcAft>
              <a:buClr>
                <a:srgbClr val="002060"/>
              </a:buClr>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Listening beyond the words</a:t>
            </a:r>
          </a:p>
          <a:p>
            <a:pPr marL="342900" lvl="0" indent="-342900" fontAlgn="base">
              <a:spcBef>
                <a:spcPts val="0"/>
              </a:spcBef>
              <a:spcAft>
                <a:spcPts val="600"/>
              </a:spcAft>
              <a:buClr>
                <a:srgbClr val="002060"/>
              </a:buClr>
              <a:buFont typeface="Wingdings" panose="05000000000000000000" pitchFamily="2" charset="2"/>
              <a:buChar char="§"/>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spcBef>
                <a:spcPts val="0"/>
              </a:spcBef>
              <a:spcAft>
                <a:spcPts val="600"/>
              </a:spcAft>
              <a:buClr>
                <a:srgbClr val="002060"/>
              </a:buClr>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Listening to the emotions, strengths, values, and passion</a:t>
            </a:r>
          </a:p>
          <a:p>
            <a:pPr marL="342900" lvl="0" indent="-342900" fontAlgn="base">
              <a:spcBef>
                <a:spcPts val="0"/>
              </a:spcBef>
              <a:spcAft>
                <a:spcPts val="600"/>
              </a:spcAft>
              <a:buClr>
                <a:srgbClr val="002060"/>
              </a:buClr>
              <a:buFont typeface="Wingdings" panose="05000000000000000000" pitchFamily="2" charset="2"/>
              <a:buChar char="§"/>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0" indent="0">
              <a:buClr>
                <a:srgbClr val="002060"/>
              </a:buClr>
              <a:buSzPct val="100000"/>
              <a:buNone/>
              <a:defRPr/>
            </a:pPr>
            <a:endParaRPr lang="en-US" altLang="en-US" sz="2400" b="1" dirty="0">
              <a:solidFill>
                <a:schemeClr val="tx1">
                  <a:lumMod val="95000"/>
                  <a:lumOff val="5000"/>
                </a:schemeClr>
              </a:solidFill>
            </a:endParaRPr>
          </a:p>
          <a:p>
            <a:pPr marL="0" indent="0">
              <a:buClr>
                <a:srgbClr val="002060"/>
              </a:buClr>
              <a:buSzPct val="100000"/>
              <a:buNone/>
              <a:defRPr/>
            </a:pPr>
            <a:endParaRPr lang="en-US" sz="2400" dirty="0"/>
          </a:p>
        </p:txBody>
      </p:sp>
      <p:sp>
        <p:nvSpPr>
          <p:cNvPr id="15" name="Title 1">
            <a:extLst>
              <a:ext uri="{FF2B5EF4-FFF2-40B4-BE49-F238E27FC236}">
                <a16:creationId xmlns:a16="http://schemas.microsoft.com/office/drawing/2014/main" id="{395E30A9-F472-4D2D-8A41-FDDFA03A8A8F}"/>
              </a:ext>
            </a:extLst>
          </p:cNvPr>
          <p:cNvSpPr txBox="1">
            <a:spLocks/>
          </p:cNvSpPr>
          <p:nvPr/>
        </p:nvSpPr>
        <p:spPr>
          <a:xfrm>
            <a:off x="6416771" y="0"/>
            <a:ext cx="2727229"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28575">
            <a:solidFill>
              <a:schemeClr val="tx1"/>
            </a:solidFill>
          </a:ln>
          <a:effectLst>
            <a:innerShdw blurRad="63500" dist="50800" dir="13500000">
              <a:prstClr val="black">
                <a:alpha val="50000"/>
              </a:prstClr>
            </a:innerShdw>
          </a:effectLst>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endParaRPr lang="en-US" sz="3500" b="1" dirty="0">
              <a:solidFill>
                <a:srgbClr val="FFFFFF"/>
              </a:solidFill>
            </a:endParaRPr>
          </a:p>
          <a:p>
            <a:pPr defTabSz="914400"/>
            <a:endParaRPr lang="en-US" sz="3600" b="1" dirty="0">
              <a:solidFill>
                <a:srgbClr val="FFFFFF"/>
              </a:solidFill>
              <a:latin typeface="+mn-lt"/>
            </a:endParaRPr>
          </a:p>
          <a:p>
            <a:pPr defTabSz="914400"/>
            <a:endParaRPr lang="en-US" sz="3600" b="1" dirty="0">
              <a:solidFill>
                <a:srgbClr val="FFFFFF"/>
              </a:solidFill>
              <a:latin typeface="+mn-lt"/>
            </a:endParaRPr>
          </a:p>
          <a:p>
            <a:pPr defTabSz="914400"/>
            <a:endParaRPr lang="en-US" sz="3600" b="1" dirty="0">
              <a:solidFill>
                <a:srgbClr val="FFFFFF"/>
              </a:solidFill>
              <a:latin typeface="+mn-lt"/>
            </a:endParaRPr>
          </a:p>
          <a:p>
            <a:pPr defTabSz="914400"/>
            <a:r>
              <a:rPr lang="en-US" sz="3600" b="1" dirty="0">
                <a:solidFill>
                  <a:srgbClr val="FFFFFF"/>
                </a:solidFill>
                <a:latin typeface="+mn-lt"/>
              </a:rPr>
              <a:t>Listening like a coach is…</a:t>
            </a:r>
          </a:p>
        </p:txBody>
      </p:sp>
      <p:pic>
        <p:nvPicPr>
          <p:cNvPr id="4" name="Picture 3" descr="People in an office">
            <a:extLst>
              <a:ext uri="{FF2B5EF4-FFF2-40B4-BE49-F238E27FC236}">
                <a16:creationId xmlns:a16="http://schemas.microsoft.com/office/drawing/2014/main" id="{0502B801-B4BA-41B5-B67B-26F48D9E4E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136524"/>
            <a:ext cx="4267200" cy="2563095"/>
          </a:xfrm>
          <a:prstGeom prst="rect">
            <a:avLst/>
          </a:prstGeom>
        </p:spPr>
      </p:pic>
      <p:sp>
        <p:nvSpPr>
          <p:cNvPr id="7" name="Footer Placeholder 2">
            <a:extLst>
              <a:ext uri="{FF2B5EF4-FFF2-40B4-BE49-F238E27FC236}">
                <a16:creationId xmlns:a16="http://schemas.microsoft.com/office/drawing/2014/main" id="{121A8AD2-A8F1-4F6C-B49F-56FF28016629}"/>
              </a:ext>
            </a:extLst>
          </p:cNvPr>
          <p:cNvSpPr txBox="1">
            <a:spLocks/>
          </p:cNvSpPr>
          <p:nvPr/>
        </p:nvSpPr>
        <p:spPr>
          <a:xfrm>
            <a:off x="6416770" y="6353893"/>
            <a:ext cx="2727229" cy="381428"/>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a:t>
            </a:r>
          </a:p>
          <a:p>
            <a:r>
              <a:rPr lang="en-US" sz="1000" dirty="0">
                <a:solidFill>
                  <a:schemeClr val="bg1"/>
                </a:solidFill>
              </a:rPr>
              <a:t>   DAAS - Division of Aging and Adult Services</a:t>
            </a:r>
          </a:p>
        </p:txBody>
      </p:sp>
    </p:spTree>
    <p:extLst>
      <p:ext uri="{BB962C8B-B14F-4D97-AF65-F5344CB8AC3E}">
        <p14:creationId xmlns:p14="http://schemas.microsoft.com/office/powerpoint/2010/main" val="2693526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1000"/>
                                        <p:tgtEl>
                                          <p:spTgt spid="5">
                                            <p:txEl>
                                              <p:pRg st="7" end="7"/>
                                            </p:txEl>
                                          </p:spTgt>
                                        </p:tgtEl>
                                      </p:cBhvr>
                                    </p:animEffect>
                                    <p:anim calcmode="lin" valueType="num">
                                      <p:cBhvr>
                                        <p:cTn id="2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8771" y="-343128"/>
            <a:ext cx="5861029" cy="7086600"/>
          </a:xfrm>
        </p:spPr>
        <p:txBody>
          <a:bodyPr anchor="t">
            <a:noAutofit/>
          </a:bodyPr>
          <a:lstStyle/>
          <a:p>
            <a:pPr>
              <a:buClr>
                <a:srgbClr val="7030A0"/>
              </a:buClr>
              <a:buSzPct val="100000"/>
              <a:buFont typeface="Wingdings" pitchFamily="2" charset="2"/>
              <a:buChar char="§"/>
              <a:defRPr/>
            </a:pPr>
            <a:endParaRPr lang="en-US" altLang="en-US" sz="2400" dirty="0"/>
          </a:p>
          <a:p>
            <a:pPr marL="0" indent="0">
              <a:buClr>
                <a:srgbClr val="7030A0"/>
              </a:buClr>
              <a:buSzPct val="100000"/>
              <a:buNone/>
              <a:defRPr/>
            </a:pPr>
            <a:endParaRPr lang="en-US" altLang="en-US" sz="2400" b="1" dirty="0"/>
          </a:p>
          <a:p>
            <a:pPr marL="0" indent="0">
              <a:buClr>
                <a:srgbClr val="7030A0"/>
              </a:buClr>
              <a:buSzPct val="100000"/>
              <a:buNone/>
              <a:defRPr/>
            </a:pPr>
            <a:r>
              <a:rPr lang="en-US" altLang="en-US" sz="2400" b="1" dirty="0"/>
              <a:t>  </a:t>
            </a:r>
            <a:endParaRPr lang="en-US" altLang="en-US" sz="3200" b="1" dirty="0"/>
          </a:p>
          <a:p>
            <a:pPr marL="342900" lvl="0" indent="-342900" fontAlgn="base">
              <a:spcBef>
                <a:spcPts val="0"/>
              </a:spcBef>
              <a:spcAft>
                <a:spcPts val="600"/>
              </a:spcAft>
              <a:buClr>
                <a:srgbClr val="002060"/>
              </a:buClr>
              <a:buFont typeface="Wingdings" panose="05000000000000000000" pitchFamily="2" charset="2"/>
              <a:buChar char="§"/>
            </a:pPr>
            <a:r>
              <a:rPr lang="en-US" sz="2400" dirty="0">
                <a:latin typeface="Calibri "/>
                <a:ea typeface="Calibri" panose="020F0502020204030204" pitchFamily="34" charset="0"/>
                <a:cs typeface="Calibri Light" panose="020F0302020204030204" pitchFamily="34" charset="0"/>
              </a:rPr>
              <a:t>Temporarily removing one’s own agenda</a:t>
            </a:r>
          </a:p>
          <a:p>
            <a:pPr marL="0" lvl="0" indent="0" fontAlgn="base">
              <a:spcBef>
                <a:spcPts val="0"/>
              </a:spcBef>
              <a:spcAft>
                <a:spcPts val="600"/>
              </a:spcAft>
              <a:buClr>
                <a:srgbClr val="002060"/>
              </a:buClr>
              <a:buNone/>
            </a:pPr>
            <a:endParaRPr lang="en-US" sz="2400" dirty="0">
              <a:latin typeface="Calibri "/>
              <a:ea typeface="Times New Roman" panose="02020603050405020304" pitchFamily="18" charset="0"/>
              <a:cs typeface="Calibri Light" panose="020F0302020204030204" pitchFamily="34" charset="0"/>
            </a:endParaRPr>
          </a:p>
          <a:p>
            <a:pPr marL="342900" lvl="0" indent="-342900" fontAlgn="base">
              <a:spcBef>
                <a:spcPts val="0"/>
              </a:spcBef>
              <a:spcAft>
                <a:spcPts val="600"/>
              </a:spcAft>
              <a:buClr>
                <a:srgbClr val="002060"/>
              </a:buClr>
              <a:buFont typeface="Wingdings" panose="05000000000000000000" pitchFamily="2" charset="2"/>
              <a:buChar char="§"/>
            </a:pPr>
            <a:r>
              <a:rPr lang="en-US" sz="2400" dirty="0">
                <a:latin typeface="Calibri "/>
                <a:ea typeface="Calibri" panose="020F0502020204030204" pitchFamily="34" charset="0"/>
                <a:cs typeface="Calibri Light" panose="020F0302020204030204" pitchFamily="34" charset="0"/>
              </a:rPr>
              <a:t>Using one’s own strengths to develop staff</a:t>
            </a:r>
          </a:p>
          <a:p>
            <a:pPr marL="0" lvl="0" indent="0" fontAlgn="base">
              <a:spcBef>
                <a:spcPts val="0"/>
              </a:spcBef>
              <a:spcAft>
                <a:spcPts val="600"/>
              </a:spcAft>
              <a:buClr>
                <a:srgbClr val="002060"/>
              </a:buClr>
              <a:buNone/>
            </a:pPr>
            <a:endParaRPr lang="en-US" sz="2400" dirty="0">
              <a:latin typeface="Calibri "/>
              <a:ea typeface="Times New Roman" panose="02020603050405020304" pitchFamily="18" charset="0"/>
              <a:cs typeface="Calibri Light" panose="020F0302020204030204" pitchFamily="34" charset="0"/>
            </a:endParaRPr>
          </a:p>
          <a:p>
            <a:pPr marL="342900" lvl="0" indent="-342900" fontAlgn="base">
              <a:spcBef>
                <a:spcPts val="0"/>
              </a:spcBef>
              <a:spcAft>
                <a:spcPts val="600"/>
              </a:spcAft>
              <a:buClr>
                <a:srgbClr val="002060"/>
              </a:buClr>
              <a:buFont typeface="Wingdings" panose="05000000000000000000" pitchFamily="2" charset="2"/>
              <a:buChar char="§"/>
            </a:pPr>
            <a:r>
              <a:rPr lang="en-US" sz="2400" dirty="0">
                <a:latin typeface="Calibri "/>
                <a:ea typeface="Calibri" panose="020F0502020204030204" pitchFamily="34" charset="0"/>
                <a:cs typeface="Calibri Light" panose="020F0302020204030204" pitchFamily="34" charset="0"/>
              </a:rPr>
              <a:t>Partnering with staff </a:t>
            </a:r>
          </a:p>
          <a:p>
            <a:pPr marL="0" lvl="0" indent="0" fontAlgn="base">
              <a:spcBef>
                <a:spcPts val="0"/>
              </a:spcBef>
              <a:spcAft>
                <a:spcPts val="600"/>
              </a:spcAft>
              <a:buClr>
                <a:srgbClr val="002060"/>
              </a:buClr>
              <a:buNone/>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0" lvl="0" indent="0" fontAlgn="base">
              <a:spcBef>
                <a:spcPts val="0"/>
              </a:spcBef>
              <a:spcAft>
                <a:spcPts val="600"/>
              </a:spcAft>
              <a:buClr>
                <a:srgbClr val="002060"/>
              </a:buClr>
              <a:buNone/>
            </a:pPr>
            <a:endParaRPr lang="en-US" sz="2400" b="1" dirty="0">
              <a:latin typeface="Calibri" panose="020F0502020204030204" pitchFamily="34" charset="0"/>
              <a:ea typeface="Times New Roman" panose="02020603050405020304" pitchFamily="18" charset="0"/>
              <a:cs typeface="Calibri" panose="020F0502020204030204" pitchFamily="34" charset="0"/>
            </a:endParaRPr>
          </a:p>
          <a:p>
            <a:pPr marL="0" indent="0">
              <a:buClr>
                <a:srgbClr val="002060"/>
              </a:buClr>
              <a:buSzPct val="100000"/>
              <a:buNone/>
              <a:defRPr/>
            </a:pPr>
            <a:endParaRPr lang="en-US" altLang="en-US" sz="2400" b="1" dirty="0">
              <a:solidFill>
                <a:schemeClr val="tx1">
                  <a:lumMod val="95000"/>
                  <a:lumOff val="5000"/>
                </a:schemeClr>
              </a:solidFill>
            </a:endParaRPr>
          </a:p>
          <a:p>
            <a:pPr marL="0" indent="0">
              <a:buClr>
                <a:srgbClr val="002060"/>
              </a:buClr>
              <a:buSzPct val="100000"/>
              <a:buNone/>
              <a:defRPr/>
            </a:pPr>
            <a:endParaRPr lang="en-US" sz="2400" dirty="0"/>
          </a:p>
        </p:txBody>
      </p:sp>
      <p:sp>
        <p:nvSpPr>
          <p:cNvPr id="15" name="Title 1">
            <a:extLst>
              <a:ext uri="{FF2B5EF4-FFF2-40B4-BE49-F238E27FC236}">
                <a16:creationId xmlns:a16="http://schemas.microsoft.com/office/drawing/2014/main" id="{395E30A9-F472-4D2D-8A41-FDDFA03A8A8F}"/>
              </a:ext>
            </a:extLst>
          </p:cNvPr>
          <p:cNvSpPr txBox="1">
            <a:spLocks/>
          </p:cNvSpPr>
          <p:nvPr/>
        </p:nvSpPr>
        <p:spPr>
          <a:xfrm>
            <a:off x="6398144" y="0"/>
            <a:ext cx="2727229" cy="6858000"/>
          </a:xfrm>
          <a:prstGeom prst="rect">
            <a:avLst/>
          </a:prstGeom>
          <a:solidFill>
            <a:schemeClr val="accent1">
              <a:lumMod val="50000"/>
            </a:schemeClr>
          </a:solidFill>
          <a:ln w="28575">
            <a:solidFill>
              <a:schemeClr val="tx1"/>
            </a:solidFill>
          </a:ln>
          <a:effectLst>
            <a:innerShdw blurRad="63500" dist="50800" dir="13500000">
              <a:prstClr val="black">
                <a:alpha val="50000"/>
              </a:prstClr>
            </a:innerShdw>
          </a:effectLst>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endParaRPr lang="en-US" sz="3500" b="1" dirty="0">
              <a:solidFill>
                <a:srgbClr val="FFFFFF"/>
              </a:solidFill>
            </a:endParaRPr>
          </a:p>
          <a:p>
            <a:pPr defTabSz="914400"/>
            <a:endParaRPr lang="en-US" sz="3500" b="1" dirty="0">
              <a:solidFill>
                <a:srgbClr val="FFFFFF"/>
              </a:solidFill>
              <a:latin typeface="+mn-lt"/>
            </a:endParaRPr>
          </a:p>
          <a:p>
            <a:pPr defTabSz="914400"/>
            <a:endParaRPr lang="en-US" sz="3500" b="1" dirty="0">
              <a:solidFill>
                <a:srgbClr val="FFFFFF"/>
              </a:solidFill>
              <a:latin typeface="+mn-lt"/>
            </a:endParaRPr>
          </a:p>
          <a:p>
            <a:pPr defTabSz="914400"/>
            <a:endParaRPr lang="en-US" sz="3500" b="1" dirty="0">
              <a:solidFill>
                <a:srgbClr val="FFFFFF"/>
              </a:solidFill>
              <a:latin typeface="+mn-lt"/>
            </a:endParaRPr>
          </a:p>
          <a:p>
            <a:pPr defTabSz="914400"/>
            <a:r>
              <a:rPr lang="en-US" sz="3500" b="1" dirty="0">
                <a:solidFill>
                  <a:srgbClr val="FFFFFF"/>
                </a:solidFill>
                <a:latin typeface="+mn-lt"/>
              </a:rPr>
              <a:t>Thinking like a Coach is…</a:t>
            </a:r>
          </a:p>
        </p:txBody>
      </p:sp>
      <p:pic>
        <p:nvPicPr>
          <p:cNvPr id="7" name="Picture 6">
            <a:extLst>
              <a:ext uri="{FF2B5EF4-FFF2-40B4-BE49-F238E27FC236}">
                <a16:creationId xmlns:a16="http://schemas.microsoft.com/office/drawing/2014/main" id="{5B07D8AA-6AF8-484D-AC97-4157EEE65D65}"/>
              </a:ext>
            </a:extLst>
          </p:cNvPr>
          <p:cNvPicPr>
            <a:picLocks noChangeAspect="1"/>
          </p:cNvPicPr>
          <p:nvPr/>
        </p:nvPicPr>
        <p:blipFill>
          <a:blip r:embed="rId3"/>
          <a:stretch>
            <a:fillRect/>
          </a:stretch>
        </p:blipFill>
        <p:spPr>
          <a:xfrm>
            <a:off x="457201" y="3200400"/>
            <a:ext cx="5029200" cy="2819400"/>
          </a:xfrm>
          <a:prstGeom prst="rect">
            <a:avLst/>
          </a:prstGeom>
        </p:spPr>
      </p:pic>
      <p:sp>
        <p:nvSpPr>
          <p:cNvPr id="9" name="Footer Placeholder 2">
            <a:extLst>
              <a:ext uri="{FF2B5EF4-FFF2-40B4-BE49-F238E27FC236}">
                <a16:creationId xmlns:a16="http://schemas.microsoft.com/office/drawing/2014/main" id="{B23796FD-2FFE-48BD-819E-A643BB1EC5E1}"/>
              </a:ext>
            </a:extLst>
          </p:cNvPr>
          <p:cNvSpPr txBox="1">
            <a:spLocks/>
          </p:cNvSpPr>
          <p:nvPr/>
        </p:nvSpPr>
        <p:spPr>
          <a:xfrm>
            <a:off x="6398144" y="6353893"/>
            <a:ext cx="2745856" cy="381428"/>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a:t>
            </a:r>
          </a:p>
          <a:p>
            <a:r>
              <a:rPr lang="en-US" sz="1000" dirty="0">
                <a:solidFill>
                  <a:schemeClr val="bg1"/>
                </a:solidFill>
              </a:rPr>
              <a:t>   DAAS - Division of Aging and Adult Services</a:t>
            </a:r>
          </a:p>
        </p:txBody>
      </p:sp>
    </p:spTree>
    <p:extLst>
      <p:ext uri="{BB962C8B-B14F-4D97-AF65-F5344CB8AC3E}">
        <p14:creationId xmlns:p14="http://schemas.microsoft.com/office/powerpoint/2010/main" val="355431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1000"/>
                                        <p:tgtEl>
                                          <p:spTgt spid="5">
                                            <p:txEl>
                                              <p:pRg st="7" end="7"/>
                                            </p:txEl>
                                          </p:spTgt>
                                        </p:tgtEl>
                                      </p:cBhvr>
                                    </p:animEffect>
                                    <p:anim calcmode="lin" valueType="num">
                                      <p:cBhvr>
                                        <p:cTn id="2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B8AE8-5BEA-4BA6-9D6C-42D67B79ED99}"/>
              </a:ext>
            </a:extLst>
          </p:cNvPr>
          <p:cNvSpPr>
            <a:spLocks noGrp="1"/>
          </p:cNvSpPr>
          <p:nvPr>
            <p:ph type="title"/>
          </p:nvPr>
        </p:nvSpPr>
        <p:spPr>
          <a:xfrm>
            <a:off x="628650" y="1274997"/>
            <a:ext cx="7886700" cy="850270"/>
          </a:xfrm>
        </p:spPr>
        <p:txBody>
          <a:bodyPr>
            <a:normAutofit/>
          </a:bodyPr>
          <a:lstStyle/>
          <a:p>
            <a:r>
              <a:rPr lang="en-US" sz="4000" dirty="0">
                <a:solidFill>
                  <a:schemeClr val="bg2"/>
                </a:solidFill>
                <a:latin typeface="+mn-lt"/>
              </a:rPr>
              <a:t>Housekeeping</a:t>
            </a:r>
            <a:r>
              <a:rPr lang="en-US" sz="3900" dirty="0">
                <a:solidFill>
                  <a:schemeClr val="bg2"/>
                </a:solidFill>
              </a:rPr>
              <a:t> </a:t>
            </a:r>
            <a:r>
              <a:rPr lang="en-US" sz="4000" dirty="0">
                <a:solidFill>
                  <a:schemeClr val="bg2"/>
                </a:solidFill>
                <a:latin typeface="+mn-lt"/>
              </a:rPr>
              <a:t>for Virtual Platform </a:t>
            </a:r>
          </a:p>
        </p:txBody>
      </p:sp>
      <p:graphicFrame>
        <p:nvGraphicFramePr>
          <p:cNvPr id="5" name="Content Placeholder 2">
            <a:extLst>
              <a:ext uri="{FF2B5EF4-FFF2-40B4-BE49-F238E27FC236}">
                <a16:creationId xmlns:a16="http://schemas.microsoft.com/office/drawing/2014/main" id="{D038F7FE-1BFA-448B-BA19-A6BA1B7A1DF9}"/>
              </a:ext>
            </a:extLst>
          </p:cNvPr>
          <p:cNvGraphicFramePr>
            <a:graphicFrameLocks noGrp="1"/>
          </p:cNvGraphicFramePr>
          <p:nvPr>
            <p:ph idx="1"/>
            <p:extLst>
              <p:ext uri="{D42A27DB-BD31-4B8C-83A1-F6EECF244321}">
                <p14:modId xmlns:p14="http://schemas.microsoft.com/office/powerpoint/2010/main" val="1026925916"/>
              </p:ext>
            </p:extLst>
          </p:nvPr>
        </p:nvGraphicFramePr>
        <p:xfrm>
          <a:off x="267511" y="2281755"/>
          <a:ext cx="8608979" cy="3246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2">
            <a:extLst>
              <a:ext uri="{FF2B5EF4-FFF2-40B4-BE49-F238E27FC236}">
                <a16:creationId xmlns:a16="http://schemas.microsoft.com/office/drawing/2014/main" id="{95FD8C65-7085-40B8-AED1-3788E5417E8D}"/>
              </a:ext>
            </a:extLst>
          </p:cNvPr>
          <p:cNvSpPr txBox="1">
            <a:spLocks/>
          </p:cNvSpPr>
          <p:nvPr/>
        </p:nvSpPr>
        <p:spPr>
          <a:xfrm>
            <a:off x="6019800" y="6353893"/>
            <a:ext cx="2895600" cy="381428"/>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p>
          <a:p>
            <a:r>
              <a:rPr lang="en-US" dirty="0">
                <a:solidFill>
                  <a:schemeClr val="bg1"/>
                </a:solidFill>
              </a:rPr>
              <a:t>   </a:t>
            </a:r>
            <a:r>
              <a:rPr lang="en-US" sz="1000" dirty="0">
                <a:solidFill>
                  <a:schemeClr val="bg1"/>
                </a:solidFill>
              </a:rPr>
              <a:t>DAAS - Division of Aging and Adult Services</a:t>
            </a:r>
          </a:p>
        </p:txBody>
      </p:sp>
    </p:spTree>
    <p:extLst>
      <p:ext uri="{BB962C8B-B14F-4D97-AF65-F5344CB8AC3E}">
        <p14:creationId xmlns:p14="http://schemas.microsoft.com/office/powerpoint/2010/main" val="237146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FB39-08FC-E6F6-A5A9-5F242DA07CE5}"/>
              </a:ext>
            </a:extLst>
          </p:cNvPr>
          <p:cNvSpPr>
            <a:spLocks noGrp="1"/>
          </p:cNvSpPr>
          <p:nvPr>
            <p:ph type="title"/>
          </p:nvPr>
        </p:nvSpPr>
        <p:spPr>
          <a:xfrm>
            <a:off x="635276" y="124890"/>
            <a:ext cx="7886700" cy="1325563"/>
          </a:xfrm>
        </p:spPr>
        <p:txBody>
          <a:bodyPr/>
          <a:lstStyle/>
          <a:p>
            <a:pPr algn="ctr" defTabSz="914400">
              <a:spcAft>
                <a:spcPts val="600"/>
              </a:spcAft>
            </a:pPr>
            <a:r>
              <a:rPr lang="en-US" sz="3200" b="1" dirty="0"/>
              <a:t>Ready - Set - Go! </a:t>
            </a:r>
            <a:br>
              <a:rPr lang="en-US" sz="3200" b="1" dirty="0"/>
            </a:br>
            <a:r>
              <a:rPr lang="en-US" sz="3200" b="1" dirty="0"/>
              <a:t>5-Minute Coaching Questions</a:t>
            </a:r>
            <a:endParaRPr lang="en-US" dirty="0"/>
          </a:p>
        </p:txBody>
      </p:sp>
      <p:sp>
        <p:nvSpPr>
          <p:cNvPr id="4" name="Footer Placeholder 3">
            <a:extLst>
              <a:ext uri="{FF2B5EF4-FFF2-40B4-BE49-F238E27FC236}">
                <a16:creationId xmlns:a16="http://schemas.microsoft.com/office/drawing/2014/main" id="{1C3FC931-3291-F46D-A027-655BF450E455}"/>
              </a:ext>
            </a:extLst>
          </p:cNvPr>
          <p:cNvSpPr>
            <a:spLocks noGrp="1"/>
          </p:cNvSpPr>
          <p:nvPr>
            <p:ph type="ftr" sz="quarter" idx="11"/>
          </p:nvPr>
        </p:nvSpPr>
        <p:spPr/>
        <p:txBody>
          <a:bodyPr/>
          <a:lstStyle/>
          <a:p>
            <a:r>
              <a:rPr lang="en-US"/>
              <a:t>DAAS - Division of Aging and Adult Services</a:t>
            </a:r>
          </a:p>
        </p:txBody>
      </p:sp>
      <p:pic>
        <p:nvPicPr>
          <p:cNvPr id="5" name="Content Placeholder 4" descr="Magnifying glass on clear background">
            <a:extLst>
              <a:ext uri="{FF2B5EF4-FFF2-40B4-BE49-F238E27FC236}">
                <a16:creationId xmlns:a16="http://schemas.microsoft.com/office/drawing/2014/main" id="{AA84692C-6614-44D2-3E23-D7F00E1B7F7D}"/>
              </a:ext>
            </a:extLst>
          </p:cNvPr>
          <p:cNvPicPr>
            <a:picLocks noGrp="1" noChangeAspect="1"/>
          </p:cNvPicPr>
          <p:nvPr>
            <p:ph idx="1"/>
          </p:nvPr>
        </p:nvPicPr>
        <p:blipFill rotWithShape="1">
          <a:blip r:embed="rId2" cstate="email">
            <a:duotone>
              <a:prstClr val="black"/>
              <a:schemeClr val="accent5">
                <a:tint val="45000"/>
                <a:satMod val="400000"/>
              </a:schemeClr>
            </a:duotone>
            <a:extLst>
              <a:ext uri="{28A0092B-C50C-407E-A947-70E740481C1C}">
                <a14:useLocalDpi xmlns:a14="http://schemas.microsoft.com/office/drawing/2010/main"/>
              </a:ext>
            </a:extLst>
          </a:blip>
          <a:srcRect l="46220" r="19940" b="-1"/>
          <a:stretch/>
        </p:blipFill>
        <p:spPr>
          <a:xfrm>
            <a:off x="793480" y="1499459"/>
            <a:ext cx="2205653" cy="4351338"/>
          </a:xfrm>
          <a:prstGeom prst="rect">
            <a:avLst/>
          </a:prstGeom>
          <a:effectLst/>
        </p:spPr>
      </p:pic>
      <p:sp>
        <p:nvSpPr>
          <p:cNvPr id="6" name="Content Placeholder 4">
            <a:extLst>
              <a:ext uri="{FF2B5EF4-FFF2-40B4-BE49-F238E27FC236}">
                <a16:creationId xmlns:a16="http://schemas.microsoft.com/office/drawing/2014/main" id="{E4BE4802-A5AD-B525-94A2-22931C7F1189}"/>
              </a:ext>
            </a:extLst>
          </p:cNvPr>
          <p:cNvSpPr txBox="1">
            <a:spLocks/>
          </p:cNvSpPr>
          <p:nvPr/>
        </p:nvSpPr>
        <p:spPr>
          <a:xfrm>
            <a:off x="3332574" y="1517825"/>
            <a:ext cx="5564952" cy="4332972"/>
          </a:xfrm>
          <a:prstGeom prst="rect">
            <a:avLst/>
          </a:prstGeom>
          <a:ln>
            <a:noFill/>
          </a:ln>
        </p:spPr>
        <p:txBody>
          <a:bodyPr vert="horz" lIns="91440" tIns="45720" rIns="91440" bIns="45720" rtlCol="0">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Clr>
                <a:srgbClr val="7030A0"/>
              </a:buClr>
              <a:buSzPct val="100000"/>
              <a:buFont typeface="Arial" panose="020B0604020202020204" pitchFamily="34" charset="0"/>
              <a:buNone/>
              <a:defRPr/>
            </a:pPr>
            <a:endParaRPr lang="en-US" altLang="en-US" sz="1300" b="1" dirty="0"/>
          </a:p>
          <a:p>
            <a:pPr marL="0" indent="0" defTabSz="914400">
              <a:buClr>
                <a:srgbClr val="7030A0"/>
              </a:buClr>
              <a:buSzPct val="100000"/>
              <a:buFont typeface="Arial" panose="020B0604020202020204" pitchFamily="34" charset="0"/>
              <a:buNone/>
              <a:defRPr/>
            </a:pPr>
            <a:r>
              <a:rPr lang="en-US" altLang="en-US" sz="1300" b="1" dirty="0"/>
              <a:t> </a:t>
            </a:r>
            <a:endParaRPr lang="en-US" altLang="en-US" sz="8000" b="1" dirty="0"/>
          </a:p>
          <a:p>
            <a:pPr marL="342900" indent="-228600" defTabSz="914400" fontAlgn="base">
              <a:spcBef>
                <a:spcPts val="0"/>
              </a:spcBef>
              <a:spcAft>
                <a:spcPts val="600"/>
              </a:spcAft>
              <a:buClr>
                <a:srgbClr val="002060"/>
              </a:buClr>
            </a:pPr>
            <a:r>
              <a:rPr lang="en-US" sz="9600" dirty="0"/>
              <a:t>What options do you see regarding this situation?</a:t>
            </a:r>
          </a:p>
          <a:p>
            <a:pPr marL="114300" indent="0" defTabSz="914400" fontAlgn="base">
              <a:spcBef>
                <a:spcPts val="0"/>
              </a:spcBef>
              <a:spcAft>
                <a:spcPts val="600"/>
              </a:spcAft>
              <a:buClr>
                <a:srgbClr val="002060"/>
              </a:buClr>
              <a:buFont typeface="Arial" panose="020B0604020202020204" pitchFamily="34" charset="0"/>
              <a:buNone/>
            </a:pPr>
            <a:endParaRPr lang="en-US" sz="3200" dirty="0"/>
          </a:p>
          <a:p>
            <a:pPr marL="342900" indent="-228600" defTabSz="914400" fontAlgn="base">
              <a:spcBef>
                <a:spcPts val="0"/>
              </a:spcBef>
              <a:spcAft>
                <a:spcPts val="600"/>
              </a:spcAft>
              <a:buClr>
                <a:srgbClr val="002060"/>
              </a:buClr>
            </a:pPr>
            <a:r>
              <a:rPr lang="en-US" sz="9600" dirty="0"/>
              <a:t>What do you see as a challenge?</a:t>
            </a:r>
          </a:p>
          <a:p>
            <a:pPr marL="342900" indent="-228600" defTabSz="914400" fontAlgn="base">
              <a:spcBef>
                <a:spcPts val="0"/>
              </a:spcBef>
              <a:spcAft>
                <a:spcPts val="600"/>
              </a:spcAft>
              <a:buClr>
                <a:srgbClr val="002060"/>
              </a:buClr>
            </a:pPr>
            <a:endParaRPr lang="en-US" sz="3200" dirty="0"/>
          </a:p>
          <a:p>
            <a:pPr marL="342900" indent="-228600" defTabSz="914400" fontAlgn="base">
              <a:spcBef>
                <a:spcPts val="0"/>
              </a:spcBef>
              <a:spcAft>
                <a:spcPts val="600"/>
              </a:spcAft>
              <a:buClr>
                <a:srgbClr val="002060"/>
              </a:buClr>
            </a:pPr>
            <a:r>
              <a:rPr lang="en-US" sz="9600" dirty="0"/>
              <a:t>What are your thoughts about the best way to approach this?</a:t>
            </a:r>
          </a:p>
          <a:p>
            <a:pPr marL="342900" indent="-228600" defTabSz="914400" fontAlgn="base">
              <a:spcBef>
                <a:spcPts val="0"/>
              </a:spcBef>
              <a:spcAft>
                <a:spcPts val="600"/>
              </a:spcAft>
              <a:buClr>
                <a:srgbClr val="002060"/>
              </a:buClr>
            </a:pPr>
            <a:endParaRPr lang="en-US" sz="3200" dirty="0"/>
          </a:p>
          <a:p>
            <a:pPr marL="342900" indent="-228600" defTabSz="914400" fontAlgn="base">
              <a:spcBef>
                <a:spcPts val="0"/>
              </a:spcBef>
              <a:spcAft>
                <a:spcPts val="600"/>
              </a:spcAft>
              <a:buClr>
                <a:srgbClr val="002060"/>
              </a:buClr>
            </a:pPr>
            <a:r>
              <a:rPr lang="en-US" sz="9600" dirty="0"/>
              <a:t>What might get in your way?</a:t>
            </a:r>
          </a:p>
          <a:p>
            <a:pPr marL="342900" indent="-228600" defTabSz="914400" fontAlgn="base">
              <a:spcBef>
                <a:spcPts val="0"/>
              </a:spcBef>
              <a:spcAft>
                <a:spcPts val="600"/>
              </a:spcAft>
              <a:buClr>
                <a:srgbClr val="002060"/>
              </a:buClr>
            </a:pPr>
            <a:endParaRPr lang="en-US" sz="3200" dirty="0"/>
          </a:p>
          <a:p>
            <a:pPr marL="342900" indent="-228600" defTabSz="914400" fontAlgn="base">
              <a:spcBef>
                <a:spcPts val="0"/>
              </a:spcBef>
              <a:spcAft>
                <a:spcPts val="600"/>
              </a:spcAft>
              <a:buClr>
                <a:srgbClr val="002060"/>
              </a:buClr>
            </a:pPr>
            <a:r>
              <a:rPr lang="en-US" sz="9600" dirty="0"/>
              <a:t>What do you think is the next step?</a:t>
            </a:r>
          </a:p>
          <a:p>
            <a:pPr marL="0" indent="-228600" defTabSz="914400" fontAlgn="base">
              <a:spcBef>
                <a:spcPts val="0"/>
              </a:spcBef>
              <a:spcAft>
                <a:spcPts val="600"/>
              </a:spcAft>
              <a:buClr>
                <a:srgbClr val="002060"/>
              </a:buClr>
            </a:pPr>
            <a:endParaRPr lang="en-US" sz="3200" dirty="0"/>
          </a:p>
          <a:p>
            <a:pPr marL="342900" indent="-228600" defTabSz="914400" fontAlgn="base">
              <a:spcBef>
                <a:spcPts val="0"/>
              </a:spcBef>
              <a:spcAft>
                <a:spcPts val="600"/>
              </a:spcAft>
              <a:buClr>
                <a:srgbClr val="002060"/>
              </a:buClr>
            </a:pPr>
            <a:r>
              <a:rPr lang="en-US" sz="9600" dirty="0"/>
              <a:t>How can I support you?</a:t>
            </a:r>
          </a:p>
          <a:p>
            <a:pPr marL="114300" indent="0" defTabSz="914400" fontAlgn="base">
              <a:spcBef>
                <a:spcPts val="0"/>
              </a:spcBef>
              <a:spcAft>
                <a:spcPts val="600"/>
              </a:spcAft>
              <a:buClr>
                <a:srgbClr val="002060"/>
              </a:buClr>
              <a:buNone/>
            </a:pPr>
            <a:endParaRPr lang="en-US" sz="3200" dirty="0"/>
          </a:p>
          <a:p>
            <a:pPr marL="342900" indent="-228600" defTabSz="914400" fontAlgn="base">
              <a:spcBef>
                <a:spcPts val="0"/>
              </a:spcBef>
              <a:spcAft>
                <a:spcPts val="600"/>
              </a:spcAft>
              <a:buClr>
                <a:srgbClr val="002060"/>
              </a:buClr>
            </a:pPr>
            <a:r>
              <a:rPr lang="en-US" sz="9600" dirty="0"/>
              <a:t>When can I check back with you?</a:t>
            </a:r>
          </a:p>
          <a:p>
            <a:pPr marL="0" indent="-228600" defTabSz="914400">
              <a:buClr>
                <a:srgbClr val="002060"/>
              </a:buClr>
              <a:buSzPct val="100000"/>
              <a:defRPr/>
            </a:pPr>
            <a:endParaRPr lang="en-US" altLang="en-US" sz="1300" b="1" dirty="0"/>
          </a:p>
          <a:p>
            <a:pPr marL="0" indent="-228600" defTabSz="914400">
              <a:buClr>
                <a:srgbClr val="002060"/>
              </a:buClr>
              <a:buSzPct val="100000"/>
              <a:defRPr/>
            </a:pPr>
            <a:endParaRPr lang="en-US" sz="1300" dirty="0"/>
          </a:p>
        </p:txBody>
      </p:sp>
    </p:spTree>
    <p:extLst>
      <p:ext uri="{BB962C8B-B14F-4D97-AF65-F5344CB8AC3E}">
        <p14:creationId xmlns:p14="http://schemas.microsoft.com/office/powerpoint/2010/main" val="105870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3A73-745B-423B-A81B-C5F7C973FE9A}"/>
              </a:ext>
            </a:extLst>
          </p:cNvPr>
          <p:cNvSpPr>
            <a:spLocks noGrp="1"/>
          </p:cNvSpPr>
          <p:nvPr>
            <p:ph type="ctrTitle"/>
          </p:nvPr>
        </p:nvSpPr>
        <p:spPr>
          <a:xfrm>
            <a:off x="1143000" y="136525"/>
            <a:ext cx="6858000" cy="1463676"/>
          </a:xfrm>
          <a:solidFill>
            <a:schemeClr val="accent1">
              <a:lumMod val="40000"/>
              <a:lumOff val="60000"/>
            </a:schemeClr>
          </a:solidFill>
        </p:spPr>
        <p:txBody>
          <a:bodyPr>
            <a:normAutofit/>
          </a:bodyPr>
          <a:lstStyle/>
          <a:p>
            <a:r>
              <a:rPr lang="en-US" sz="3600" dirty="0"/>
              <a:t>Supervisor as Coach</a:t>
            </a:r>
          </a:p>
        </p:txBody>
      </p:sp>
      <p:sp>
        <p:nvSpPr>
          <p:cNvPr id="3" name="Subtitle 2">
            <a:extLst>
              <a:ext uri="{FF2B5EF4-FFF2-40B4-BE49-F238E27FC236}">
                <a16:creationId xmlns:a16="http://schemas.microsoft.com/office/drawing/2014/main" id="{9F4304AC-0E31-449F-826B-9EFF87AE7727}"/>
              </a:ext>
            </a:extLst>
          </p:cNvPr>
          <p:cNvSpPr>
            <a:spLocks noGrp="1"/>
          </p:cNvSpPr>
          <p:nvPr>
            <p:ph type="subTitle" idx="1"/>
          </p:nvPr>
        </p:nvSpPr>
        <p:spPr>
          <a:xfrm>
            <a:off x="1143000" y="1600201"/>
            <a:ext cx="6858000" cy="3657599"/>
          </a:xfrm>
          <a:solidFill>
            <a:schemeClr val="accent1">
              <a:lumMod val="40000"/>
              <a:lumOff val="60000"/>
            </a:schemeClr>
          </a:solidFill>
        </p:spPr>
        <p:txBody>
          <a:bodyPr>
            <a:normAutofit/>
          </a:bodyPr>
          <a:lstStyle/>
          <a:p>
            <a:pPr>
              <a:lnSpc>
                <a:spcPct val="100000"/>
              </a:lnSpc>
            </a:pPr>
            <a:endParaRPr lang="en-US" sz="1600" b="1" i="1" dirty="0"/>
          </a:p>
          <a:p>
            <a:pPr>
              <a:lnSpc>
                <a:spcPct val="100000"/>
              </a:lnSpc>
            </a:pPr>
            <a:r>
              <a:rPr lang="en-US" sz="3600" b="1" i="1" dirty="0"/>
              <a:t>Take a Break </a:t>
            </a:r>
          </a:p>
        </p:txBody>
      </p:sp>
      <p:sp>
        <p:nvSpPr>
          <p:cNvPr id="4" name="Footer Placeholder 3">
            <a:extLst>
              <a:ext uri="{FF2B5EF4-FFF2-40B4-BE49-F238E27FC236}">
                <a16:creationId xmlns:a16="http://schemas.microsoft.com/office/drawing/2014/main" id="{4D41C7C1-EC44-4089-A855-E057F75791CD}"/>
              </a:ext>
            </a:extLst>
          </p:cNvPr>
          <p:cNvSpPr>
            <a:spLocks noGrp="1"/>
          </p:cNvSpPr>
          <p:nvPr>
            <p:ph type="ftr" sz="quarter" idx="11"/>
          </p:nvPr>
        </p:nvSpPr>
        <p:spPr>
          <a:xfrm>
            <a:off x="6248400" y="6356351"/>
            <a:ext cx="2819400" cy="365125"/>
          </a:xfrm>
        </p:spPr>
        <p:txBody>
          <a:bodyPr/>
          <a:lstStyle/>
          <a:p>
            <a:r>
              <a:rPr lang="en-US" dirty="0"/>
              <a:t>DAAS - Division of Aging and Adult Services</a:t>
            </a:r>
          </a:p>
        </p:txBody>
      </p:sp>
      <p:pic>
        <p:nvPicPr>
          <p:cNvPr id="6" name="Picture 5" descr="Person enjoying coffee and relaxing on a sofa">
            <a:extLst>
              <a:ext uri="{FF2B5EF4-FFF2-40B4-BE49-F238E27FC236}">
                <a16:creationId xmlns:a16="http://schemas.microsoft.com/office/drawing/2014/main" id="{AAE06245-6717-43EC-AE96-58A471F2BD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2927351"/>
            <a:ext cx="6858000" cy="3429000"/>
          </a:xfrm>
          <a:prstGeom prst="rect">
            <a:avLst/>
          </a:prstGeom>
        </p:spPr>
      </p:pic>
    </p:spTree>
    <p:extLst>
      <p:ext uri="{BB962C8B-B14F-4D97-AF65-F5344CB8AC3E}">
        <p14:creationId xmlns:p14="http://schemas.microsoft.com/office/powerpoint/2010/main" val="2956257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06573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4465335"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51B03A-8A88-4AB3-B50B-5E4FC8F4EFDF}"/>
              </a:ext>
            </a:extLst>
          </p:cNvPr>
          <p:cNvSpPr>
            <a:spLocks noGrp="1"/>
          </p:cNvSpPr>
          <p:nvPr>
            <p:ph type="ctrTitle"/>
          </p:nvPr>
        </p:nvSpPr>
        <p:spPr>
          <a:xfrm>
            <a:off x="411532" y="-825171"/>
            <a:ext cx="3103120" cy="2133600"/>
          </a:xfrm>
        </p:spPr>
        <p:txBody>
          <a:bodyPr vert="horz" lIns="91440" tIns="45720" rIns="91440" bIns="45720" rtlCol="0" anchor="b">
            <a:noAutofit/>
          </a:bodyPr>
          <a:lstStyle/>
          <a:p>
            <a:pPr algn="l">
              <a:defRPr/>
            </a:pPr>
            <a:r>
              <a:rPr lang="en-US" altLang="en-US" sz="3600" b="1" dirty="0">
                <a:solidFill>
                  <a:schemeClr val="accent1">
                    <a:lumMod val="75000"/>
                  </a:schemeClr>
                </a:solidFill>
                <a:latin typeface="+mn-lt"/>
              </a:rPr>
              <a:t>Group Activity</a:t>
            </a:r>
            <a:br>
              <a:rPr lang="en-US" altLang="en-US" sz="3200" b="1" dirty="0">
                <a:solidFill>
                  <a:schemeClr val="accent1">
                    <a:lumMod val="75000"/>
                  </a:schemeClr>
                </a:solidFill>
                <a:latin typeface="+mn-lt"/>
              </a:rPr>
            </a:br>
            <a:endParaRPr lang="en-US" sz="3200" b="1" kern="1200" dirty="0">
              <a:solidFill>
                <a:schemeClr val="accent1">
                  <a:lumMod val="75000"/>
                </a:schemeClr>
              </a:solidFill>
              <a:latin typeface="+mn-lt"/>
              <a:ea typeface="+mj-ea"/>
              <a:cs typeface="+mj-cs"/>
            </a:endParaRPr>
          </a:p>
        </p:txBody>
      </p:sp>
      <p:pic>
        <p:nvPicPr>
          <p:cNvPr id="17" name="Graphic 16" descr="Blog">
            <a:extLst>
              <a:ext uri="{FF2B5EF4-FFF2-40B4-BE49-F238E27FC236}">
                <a16:creationId xmlns:a16="http://schemas.microsoft.com/office/drawing/2014/main" id="{48E63805-A845-4BD0-9B0B-17D970E59CB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30604" y="329822"/>
            <a:ext cx="2611316" cy="2611316"/>
          </a:xfrm>
          <a:prstGeom prst="rect">
            <a:avLst/>
          </a:prstGeom>
        </p:spPr>
      </p:pic>
      <p:pic>
        <p:nvPicPr>
          <p:cNvPr id="8" name="Picture 7" descr="Woman alone">
            <a:extLst>
              <a:ext uri="{FF2B5EF4-FFF2-40B4-BE49-F238E27FC236}">
                <a16:creationId xmlns:a16="http://schemas.microsoft.com/office/drawing/2014/main" id="{F0945B5E-1752-4AE3-B011-E06C592205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34945" y="3523056"/>
            <a:ext cx="3912085" cy="2611316"/>
          </a:xfrm>
          <a:prstGeom prst="rect">
            <a:avLst/>
          </a:prstGeom>
        </p:spPr>
      </p:pic>
      <p:sp>
        <p:nvSpPr>
          <p:cNvPr id="4" name="Footer Placeholder 3">
            <a:extLst>
              <a:ext uri="{FF2B5EF4-FFF2-40B4-BE49-F238E27FC236}">
                <a16:creationId xmlns:a16="http://schemas.microsoft.com/office/drawing/2014/main" id="{CB60BC30-CE53-4A24-9F95-BD3787552569}"/>
              </a:ext>
            </a:extLst>
          </p:cNvPr>
          <p:cNvSpPr>
            <a:spLocks noGrp="1"/>
          </p:cNvSpPr>
          <p:nvPr>
            <p:ph type="ftr" sz="quarter" idx="11"/>
          </p:nvPr>
        </p:nvSpPr>
        <p:spPr>
          <a:xfrm>
            <a:off x="4993338" y="6356350"/>
            <a:ext cx="3043381" cy="365125"/>
          </a:xfrm>
        </p:spPr>
        <p:txBody>
          <a:bodyPr>
            <a:normAutofit/>
          </a:bodyPr>
          <a:lstStyle/>
          <a:p>
            <a:pPr algn="r">
              <a:spcAft>
                <a:spcPts val="600"/>
              </a:spcAft>
            </a:pPr>
            <a:r>
              <a:rPr lang="en-US">
                <a:solidFill>
                  <a:schemeClr val="bg1">
                    <a:alpha val="80000"/>
                  </a:schemeClr>
                </a:solidFill>
              </a:rPr>
              <a:t>DAAS - Division of Aging and Adult Services</a:t>
            </a:r>
          </a:p>
        </p:txBody>
      </p:sp>
      <p:sp>
        <p:nvSpPr>
          <p:cNvPr id="5" name="TextBox 4">
            <a:extLst>
              <a:ext uri="{FF2B5EF4-FFF2-40B4-BE49-F238E27FC236}">
                <a16:creationId xmlns:a16="http://schemas.microsoft.com/office/drawing/2014/main" id="{8C4BFC59-B139-4946-BAF3-EC03A2200D33}"/>
              </a:ext>
            </a:extLst>
          </p:cNvPr>
          <p:cNvSpPr txBox="1"/>
          <p:nvPr/>
        </p:nvSpPr>
        <p:spPr>
          <a:xfrm>
            <a:off x="220877" y="1143000"/>
            <a:ext cx="3029773" cy="4278094"/>
          </a:xfrm>
          <a:prstGeom prst="rect">
            <a:avLst/>
          </a:prstGeom>
          <a:noFill/>
        </p:spPr>
        <p:txBody>
          <a:bodyPr wrap="square" rtlCol="0">
            <a:spAutoFit/>
          </a:bodyPr>
          <a:lstStyle/>
          <a:p>
            <a:r>
              <a:rPr lang="en-US" sz="2400" dirty="0">
                <a:solidFill>
                  <a:schemeClr val="accent1">
                    <a:lumMod val="50000"/>
                  </a:schemeClr>
                </a:solidFill>
              </a:rPr>
              <a:t>Discuss a difficult conversation you’ve had with one of your staff:</a:t>
            </a:r>
          </a:p>
          <a:p>
            <a:endParaRPr lang="en-US" sz="800" dirty="0">
              <a:solidFill>
                <a:schemeClr val="accent1">
                  <a:lumMod val="50000"/>
                </a:schemeClr>
              </a:solidFill>
            </a:endParaRPr>
          </a:p>
          <a:p>
            <a:pPr marL="285750" indent="-285750">
              <a:buFont typeface="Arial" panose="020B0604020202020204" pitchFamily="34" charset="0"/>
              <a:buChar char="•"/>
            </a:pPr>
            <a:r>
              <a:rPr lang="en-US" sz="2400" dirty="0">
                <a:solidFill>
                  <a:schemeClr val="accent1">
                    <a:lumMod val="50000"/>
                  </a:schemeClr>
                </a:solidFill>
              </a:rPr>
              <a:t>What would you have wanted more of to make it effective?</a:t>
            </a:r>
          </a:p>
          <a:p>
            <a:pPr marL="285750" indent="-285750">
              <a:buFont typeface="Arial" panose="020B0604020202020204" pitchFamily="34" charset="0"/>
              <a:buChar char="•"/>
            </a:pPr>
            <a:r>
              <a:rPr lang="en-US" sz="2400" dirty="0">
                <a:solidFill>
                  <a:schemeClr val="accent1">
                    <a:lumMod val="50000"/>
                  </a:schemeClr>
                </a:solidFill>
              </a:rPr>
              <a:t>What would you have wanted less of?</a:t>
            </a:r>
          </a:p>
        </p:txBody>
      </p:sp>
    </p:spTree>
    <p:extLst>
      <p:ext uri="{BB962C8B-B14F-4D97-AF65-F5344CB8AC3E}">
        <p14:creationId xmlns:p14="http://schemas.microsoft.com/office/powerpoint/2010/main" val="402940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8003-1B69-4D2C-BB69-B292E9C2E0C5}"/>
              </a:ext>
            </a:extLst>
          </p:cNvPr>
          <p:cNvSpPr>
            <a:spLocks noGrp="1"/>
          </p:cNvSpPr>
          <p:nvPr>
            <p:ph type="title"/>
          </p:nvPr>
        </p:nvSpPr>
        <p:spPr/>
        <p:txBody>
          <a:bodyPr>
            <a:normAutofit/>
          </a:bodyPr>
          <a:lstStyle/>
          <a:p>
            <a:pPr algn="ctr"/>
            <a:r>
              <a:rPr lang="en-US" sz="3000" dirty="0"/>
              <a:t>Supervisor as Coach </a:t>
            </a:r>
            <a:br>
              <a:rPr lang="en-US" sz="3200" dirty="0">
                <a:solidFill>
                  <a:schemeClr val="tx1">
                    <a:lumMod val="50000"/>
                    <a:lumOff val="50000"/>
                  </a:schemeClr>
                </a:solidFill>
                <a:latin typeface="+mn-lt"/>
              </a:rPr>
            </a:br>
            <a:r>
              <a:rPr lang="en-US" sz="3200" dirty="0">
                <a:latin typeface="+mn-lt"/>
              </a:rPr>
              <a:t>Section 3</a:t>
            </a:r>
            <a:endParaRPr lang="en-US" sz="3200" dirty="0">
              <a:solidFill>
                <a:schemeClr val="tx1">
                  <a:lumMod val="50000"/>
                  <a:lumOff val="50000"/>
                </a:schemeClr>
              </a:solidFill>
              <a:latin typeface="+mn-lt"/>
            </a:endParaRPr>
          </a:p>
        </p:txBody>
      </p:sp>
      <p:sp>
        <p:nvSpPr>
          <p:cNvPr id="3" name="Content Placeholder 2">
            <a:extLst>
              <a:ext uri="{FF2B5EF4-FFF2-40B4-BE49-F238E27FC236}">
                <a16:creationId xmlns:a16="http://schemas.microsoft.com/office/drawing/2014/main" id="{5D2DD593-1C54-4530-B5E7-C9A4915A5983}"/>
              </a:ext>
            </a:extLst>
          </p:cNvPr>
          <p:cNvSpPr>
            <a:spLocks noGrp="1"/>
          </p:cNvSpPr>
          <p:nvPr>
            <p:ph idx="1"/>
          </p:nvPr>
        </p:nvSpPr>
        <p:spPr>
          <a:solidFill>
            <a:schemeClr val="accent1"/>
          </a:solidFill>
        </p:spPr>
        <p:txBody>
          <a:bodyPr>
            <a:normAutofit/>
          </a:bodyPr>
          <a:lstStyle/>
          <a:p>
            <a:pPr marL="0" indent="0" algn="ctr">
              <a:buNone/>
            </a:pPr>
            <a:endParaRPr lang="en-US" sz="2800" dirty="0">
              <a:solidFill>
                <a:schemeClr val="bg1"/>
              </a:solidFill>
            </a:endParaRPr>
          </a:p>
          <a:p>
            <a:pPr marL="0" indent="0" algn="ctr">
              <a:buNone/>
            </a:pPr>
            <a:r>
              <a:rPr lang="en-US" sz="2800" dirty="0">
                <a:solidFill>
                  <a:schemeClr val="bg1"/>
                </a:solidFill>
              </a:rPr>
              <a:t>Complete a Coaching Self Assessment for Strengths Identification &amp; Areas for Development</a:t>
            </a:r>
          </a:p>
          <a:p>
            <a:pPr marL="0" indent="0" algn="ctr">
              <a:buNone/>
            </a:pPr>
            <a:endParaRPr lang="en-US" sz="2800" dirty="0">
              <a:solidFill>
                <a:schemeClr val="bg1"/>
              </a:solidFill>
            </a:endParaRPr>
          </a:p>
          <a:p>
            <a:pPr marL="0" indent="0" algn="ctr">
              <a:buNone/>
            </a:pPr>
            <a:endParaRPr lang="en-US" sz="2800" dirty="0">
              <a:solidFill>
                <a:schemeClr val="bg1"/>
              </a:solidFill>
            </a:endParaRPr>
          </a:p>
        </p:txBody>
      </p:sp>
      <p:sp>
        <p:nvSpPr>
          <p:cNvPr id="4" name="Footer Placeholder 3">
            <a:extLst>
              <a:ext uri="{FF2B5EF4-FFF2-40B4-BE49-F238E27FC236}">
                <a16:creationId xmlns:a16="http://schemas.microsoft.com/office/drawing/2014/main" id="{B589117C-DE42-44E5-878F-BDC878576EB4}"/>
              </a:ext>
            </a:extLst>
          </p:cNvPr>
          <p:cNvSpPr>
            <a:spLocks noGrp="1"/>
          </p:cNvSpPr>
          <p:nvPr>
            <p:ph type="ftr" sz="quarter" idx="11"/>
          </p:nvPr>
        </p:nvSpPr>
        <p:spPr>
          <a:xfrm>
            <a:off x="5791200" y="6356351"/>
            <a:ext cx="2724150" cy="365125"/>
          </a:xfrm>
        </p:spPr>
        <p:txBody>
          <a:bodyPr/>
          <a:lstStyle/>
          <a:p>
            <a:r>
              <a:rPr lang="en-US"/>
              <a:t>DAAS - Division of Aging and Adult Services</a:t>
            </a:r>
          </a:p>
        </p:txBody>
      </p:sp>
      <p:pic>
        <p:nvPicPr>
          <p:cNvPr id="6" name="Picture 5" descr="Students taking notes in a classroom">
            <a:extLst>
              <a:ext uri="{FF2B5EF4-FFF2-40B4-BE49-F238E27FC236}">
                <a16:creationId xmlns:a16="http://schemas.microsoft.com/office/drawing/2014/main" id="{8910CBAE-E31A-4F60-840A-F1601F1EA3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6592" y="3581400"/>
            <a:ext cx="6206687" cy="2209800"/>
          </a:xfrm>
          <a:prstGeom prst="rect">
            <a:avLst/>
          </a:prstGeom>
        </p:spPr>
      </p:pic>
    </p:spTree>
    <p:extLst>
      <p:ext uri="{BB962C8B-B14F-4D97-AF65-F5344CB8AC3E}">
        <p14:creationId xmlns:p14="http://schemas.microsoft.com/office/powerpoint/2010/main" val="2755802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9343" y="427532"/>
            <a:ext cx="5266810" cy="1642970"/>
          </a:xfrm>
        </p:spPr>
        <p:txBody>
          <a:bodyPr vert="horz" lIns="91440" tIns="45720" rIns="91440" bIns="45720" rtlCol="0" anchor="b">
            <a:normAutofit/>
          </a:bodyPr>
          <a:lstStyle/>
          <a:p>
            <a:pPr defTabSz="914400"/>
            <a:r>
              <a:rPr lang="en-US" sz="3600" kern="1200" dirty="0">
                <a:solidFill>
                  <a:schemeClr val="tx1"/>
                </a:solidFill>
                <a:latin typeface="Calibri" panose="020F0502020204030204" pitchFamily="34" charset="0"/>
                <a:cs typeface="Calibri" panose="020F0502020204030204" pitchFamily="34" charset="0"/>
              </a:rPr>
              <a:t>What is a strengths-based approach?</a:t>
            </a:r>
          </a:p>
        </p:txBody>
      </p:sp>
      <p:sp>
        <p:nvSpPr>
          <p:cNvPr id="14" name="TextBox 13">
            <a:extLst>
              <a:ext uri="{FF2B5EF4-FFF2-40B4-BE49-F238E27FC236}">
                <a16:creationId xmlns:a16="http://schemas.microsoft.com/office/drawing/2014/main" id="{20A62635-D120-4F86-AAC5-9AE2449A2E9F}"/>
              </a:ext>
            </a:extLst>
          </p:cNvPr>
          <p:cNvSpPr txBox="1"/>
          <p:nvPr/>
        </p:nvSpPr>
        <p:spPr>
          <a:xfrm>
            <a:off x="273544" y="2438400"/>
            <a:ext cx="5572305" cy="3915493"/>
          </a:xfrm>
          <a:prstGeom prst="rect">
            <a:avLst/>
          </a:prstGeom>
        </p:spPr>
        <p:txBody>
          <a:bodyPr vert="horz" lIns="91440" tIns="45720" rIns="91440" bIns="45720" rtlCol="0" anchor="t">
            <a:noAutofit/>
          </a:bodyPr>
          <a:lstStyle/>
          <a:p>
            <a:pPr marL="457200" marR="0" lvl="0" indent="-342900" fontAlgn="base">
              <a:lnSpc>
                <a:spcPct val="90000"/>
              </a:lnSpc>
              <a:spcBef>
                <a:spcPts val="0"/>
              </a:spcBef>
              <a:spcAft>
                <a:spcPts val="600"/>
              </a:spcAft>
              <a:buClr>
                <a:srgbClr val="002060"/>
              </a:buClr>
              <a:buFont typeface="Wingdings" panose="05000000000000000000" pitchFamily="2" charset="2"/>
              <a:buChar char="§"/>
            </a:pPr>
            <a:r>
              <a:rPr lang="en-US" sz="2800" dirty="0">
                <a:effectLst/>
              </a:rPr>
              <a:t>Something that you’re good at</a:t>
            </a:r>
          </a:p>
          <a:p>
            <a:pPr marL="457200" marR="0" lvl="0" indent="-342900" fontAlgn="base">
              <a:lnSpc>
                <a:spcPct val="90000"/>
              </a:lnSpc>
              <a:spcBef>
                <a:spcPts val="0"/>
              </a:spcBef>
              <a:spcAft>
                <a:spcPts val="600"/>
              </a:spcAft>
              <a:buClr>
                <a:srgbClr val="002060"/>
              </a:buClr>
              <a:buFont typeface="Wingdings" panose="05000000000000000000" pitchFamily="2" charset="2"/>
              <a:buChar char="§"/>
            </a:pPr>
            <a:r>
              <a:rPr lang="en-US" sz="2800" dirty="0">
                <a:effectLst/>
              </a:rPr>
              <a:t>What you are known for</a:t>
            </a:r>
          </a:p>
          <a:p>
            <a:pPr marL="457200" marR="0" lvl="0" indent="-342900" fontAlgn="base">
              <a:lnSpc>
                <a:spcPct val="90000"/>
              </a:lnSpc>
              <a:spcBef>
                <a:spcPts val="0"/>
              </a:spcBef>
              <a:spcAft>
                <a:spcPts val="600"/>
              </a:spcAft>
              <a:buClr>
                <a:srgbClr val="002060"/>
              </a:buClr>
              <a:buFont typeface="Wingdings" panose="05000000000000000000" pitchFamily="2" charset="2"/>
              <a:buChar char="§"/>
            </a:pPr>
            <a:r>
              <a:rPr lang="en-US" sz="2800" dirty="0">
                <a:effectLst/>
              </a:rPr>
              <a:t>What comes easily to you</a:t>
            </a:r>
          </a:p>
          <a:p>
            <a:pPr marL="457200" marR="0" lvl="0" indent="-342900" fontAlgn="base">
              <a:lnSpc>
                <a:spcPct val="90000"/>
              </a:lnSpc>
              <a:spcBef>
                <a:spcPts val="0"/>
              </a:spcBef>
              <a:spcAft>
                <a:spcPts val="600"/>
              </a:spcAft>
              <a:buClr>
                <a:srgbClr val="002060"/>
              </a:buClr>
              <a:buFont typeface="Wingdings" panose="05000000000000000000" pitchFamily="2" charset="2"/>
              <a:buChar char="§"/>
            </a:pPr>
            <a:r>
              <a:rPr lang="en-US" sz="2800" dirty="0">
                <a:effectLst/>
              </a:rPr>
              <a:t>Energizing</a:t>
            </a:r>
            <a:r>
              <a:rPr lang="en-US" sz="2800" dirty="0"/>
              <a:t>, feels good</a:t>
            </a:r>
            <a:endParaRPr lang="en-US" sz="2800" dirty="0">
              <a:effectLst/>
            </a:endParaRPr>
          </a:p>
          <a:p>
            <a:pPr marL="457200" marR="0" lvl="0" indent="-342900" fontAlgn="base">
              <a:lnSpc>
                <a:spcPct val="90000"/>
              </a:lnSpc>
              <a:spcBef>
                <a:spcPts val="0"/>
              </a:spcBef>
              <a:spcAft>
                <a:spcPts val="600"/>
              </a:spcAft>
              <a:buClr>
                <a:srgbClr val="002060"/>
              </a:buClr>
              <a:buFont typeface="Wingdings" panose="05000000000000000000" pitchFamily="2" charset="2"/>
              <a:buChar char="§"/>
            </a:pPr>
            <a:r>
              <a:rPr lang="en-US" sz="2800" dirty="0">
                <a:effectLst/>
              </a:rPr>
              <a:t>Can be developed</a:t>
            </a:r>
          </a:p>
          <a:p>
            <a:pPr marL="457200" marR="0" lvl="0" indent="-342900" fontAlgn="base">
              <a:lnSpc>
                <a:spcPct val="90000"/>
              </a:lnSpc>
              <a:spcBef>
                <a:spcPts val="0"/>
              </a:spcBef>
              <a:spcAft>
                <a:spcPts val="600"/>
              </a:spcAft>
              <a:buClr>
                <a:srgbClr val="002060"/>
              </a:buClr>
              <a:buFont typeface="Wingdings" panose="05000000000000000000" pitchFamily="2" charset="2"/>
              <a:buChar char="§"/>
            </a:pPr>
            <a:r>
              <a:rPr lang="en-US" sz="2800" dirty="0">
                <a:effectLst/>
              </a:rPr>
              <a:t>Can atrophy due to lack of use</a:t>
            </a:r>
          </a:p>
          <a:p>
            <a:pPr marL="457200" marR="0" lvl="0" indent="-342900" fontAlgn="base">
              <a:lnSpc>
                <a:spcPct val="90000"/>
              </a:lnSpc>
              <a:spcBef>
                <a:spcPts val="0"/>
              </a:spcBef>
              <a:spcAft>
                <a:spcPts val="600"/>
              </a:spcAft>
              <a:buClr>
                <a:srgbClr val="002060"/>
              </a:buClr>
              <a:buFont typeface="Wingdings" panose="05000000000000000000" pitchFamily="2" charset="2"/>
              <a:buChar char="§"/>
            </a:pPr>
            <a:r>
              <a:rPr lang="en-US" sz="2800" dirty="0">
                <a:effectLst/>
              </a:rPr>
              <a:t>Drives performance</a:t>
            </a:r>
          </a:p>
          <a:p>
            <a:pPr marL="457200" marR="0" lvl="0" indent="-342900" fontAlgn="base">
              <a:lnSpc>
                <a:spcPct val="90000"/>
              </a:lnSpc>
              <a:spcBef>
                <a:spcPts val="0"/>
              </a:spcBef>
              <a:spcAft>
                <a:spcPts val="600"/>
              </a:spcAft>
              <a:buClr>
                <a:srgbClr val="002060"/>
              </a:buClr>
              <a:buFont typeface="Wingdings" panose="05000000000000000000" pitchFamily="2" charset="2"/>
              <a:buChar char="§"/>
            </a:pPr>
            <a:r>
              <a:rPr lang="en-US" sz="2800" dirty="0">
                <a:effectLst/>
              </a:rPr>
              <a:t>Flow</a:t>
            </a:r>
          </a:p>
        </p:txBody>
      </p:sp>
      <p:sp>
        <p:nvSpPr>
          <p:cNvPr id="26"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Fingerprint">
            <a:extLst>
              <a:ext uri="{FF2B5EF4-FFF2-40B4-BE49-F238E27FC236}">
                <a16:creationId xmlns:a16="http://schemas.microsoft.com/office/drawing/2014/main" id="{4D6AEE75-880B-4940-9788-424E02E5146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82850" y="1708524"/>
            <a:ext cx="3127897" cy="3127897"/>
          </a:xfrm>
          <a:prstGeom prst="rect">
            <a:avLst/>
          </a:prstGeom>
        </p:spPr>
      </p:pic>
      <p:sp>
        <p:nvSpPr>
          <p:cNvPr id="12" name="Footer Placeholder 2">
            <a:extLst>
              <a:ext uri="{FF2B5EF4-FFF2-40B4-BE49-F238E27FC236}">
                <a16:creationId xmlns:a16="http://schemas.microsoft.com/office/drawing/2014/main" id="{8539FEC5-C41C-4C93-88AC-64EAAD022F81}"/>
              </a:ext>
            </a:extLst>
          </p:cNvPr>
          <p:cNvSpPr txBox="1">
            <a:spLocks/>
          </p:cNvSpPr>
          <p:nvPr/>
        </p:nvSpPr>
        <p:spPr>
          <a:xfrm>
            <a:off x="6019800" y="6353893"/>
            <a:ext cx="2895600" cy="381428"/>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a:t>
            </a:r>
          </a:p>
          <a:p>
            <a:r>
              <a:rPr lang="en-US" sz="1000" dirty="0">
                <a:solidFill>
                  <a:schemeClr val="bg1"/>
                </a:solidFill>
              </a:rPr>
              <a:t>   DAAS - Division of Aging and Adult Services</a:t>
            </a:r>
          </a:p>
        </p:txBody>
      </p:sp>
    </p:spTree>
    <p:extLst>
      <p:ext uri="{BB962C8B-B14F-4D97-AF65-F5344CB8AC3E}">
        <p14:creationId xmlns:p14="http://schemas.microsoft.com/office/powerpoint/2010/main" val="3823535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Rectangle 4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8B657-9B1A-4AB1-B113-5C75B2A528DB}"/>
              </a:ext>
            </a:extLst>
          </p:cNvPr>
          <p:cNvSpPr>
            <a:spLocks noGrp="1"/>
          </p:cNvSpPr>
          <p:nvPr>
            <p:ph type="title"/>
          </p:nvPr>
        </p:nvSpPr>
        <p:spPr>
          <a:xfrm>
            <a:off x="313668" y="1363593"/>
            <a:ext cx="2401025" cy="3387497"/>
          </a:xfrm>
        </p:spPr>
        <p:txBody>
          <a:bodyPr anchor="b">
            <a:normAutofit/>
          </a:bodyPr>
          <a:lstStyle/>
          <a:p>
            <a:pPr algn="r"/>
            <a:r>
              <a:rPr lang="en-US" sz="3200" b="1" dirty="0">
                <a:solidFill>
                  <a:srgbClr val="FFFFFF"/>
                </a:solidFill>
              </a:rPr>
              <a:t>Benefits of strengths-based approach on work performance</a:t>
            </a:r>
          </a:p>
        </p:txBody>
      </p:sp>
      <p:graphicFrame>
        <p:nvGraphicFramePr>
          <p:cNvPr id="48" name="Content Placeholder 2">
            <a:extLst>
              <a:ext uri="{FF2B5EF4-FFF2-40B4-BE49-F238E27FC236}">
                <a16:creationId xmlns:a16="http://schemas.microsoft.com/office/drawing/2014/main" id="{5AF816F1-FAA3-40D6-8AFA-3F0D9B3478F2}"/>
              </a:ext>
            </a:extLst>
          </p:cNvPr>
          <p:cNvGraphicFramePr>
            <a:graphicFrameLocks noGrp="1"/>
          </p:cNvGraphicFramePr>
          <p:nvPr>
            <p:ph idx="1"/>
            <p:extLst>
              <p:ext uri="{D42A27DB-BD31-4B8C-83A1-F6EECF244321}">
                <p14:modId xmlns:p14="http://schemas.microsoft.com/office/powerpoint/2010/main" val="735090469"/>
              </p:ext>
            </p:extLst>
          </p:nvPr>
        </p:nvGraphicFramePr>
        <p:xfrm>
          <a:off x="3607694" y="649480"/>
          <a:ext cx="5307706" cy="554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oter Placeholder 2">
            <a:extLst>
              <a:ext uri="{FF2B5EF4-FFF2-40B4-BE49-F238E27FC236}">
                <a16:creationId xmlns:a16="http://schemas.microsoft.com/office/drawing/2014/main" id="{65003C8B-0D07-47C4-8986-AAC91220040E}"/>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396773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Rectangle 6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27D997E-6B10-4661-9759-33DF013EB2C2}"/>
              </a:ext>
            </a:extLst>
          </p:cNvPr>
          <p:cNvSpPr>
            <a:spLocks noGrp="1"/>
          </p:cNvSpPr>
          <p:nvPr>
            <p:ph type="title"/>
          </p:nvPr>
        </p:nvSpPr>
        <p:spPr>
          <a:xfrm>
            <a:off x="313668" y="1600200"/>
            <a:ext cx="2401025" cy="3387497"/>
          </a:xfrm>
        </p:spPr>
        <p:txBody>
          <a:bodyPr anchor="b">
            <a:noAutofit/>
          </a:bodyPr>
          <a:lstStyle/>
          <a:p>
            <a:pPr algn="r"/>
            <a:r>
              <a:rPr lang="en-US" sz="3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The strengths-based approach is founded on five core principles:</a:t>
            </a:r>
            <a:br>
              <a:rPr lang="en-US" sz="3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3600" dirty="0">
              <a:solidFill>
                <a:srgbClr val="FFFFFF"/>
              </a:solidFill>
            </a:endParaRPr>
          </a:p>
        </p:txBody>
      </p:sp>
      <p:sp>
        <p:nvSpPr>
          <p:cNvPr id="39" name="Footer Placeholder 2">
            <a:extLst>
              <a:ext uri="{FF2B5EF4-FFF2-40B4-BE49-F238E27FC236}">
                <a16:creationId xmlns:a16="http://schemas.microsoft.com/office/drawing/2014/main" id="{90885C5F-6524-46C5-B590-A1481A4FBF3D}"/>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
        <p:nvSpPr>
          <p:cNvPr id="4" name="TextBox 3">
            <a:extLst>
              <a:ext uri="{FF2B5EF4-FFF2-40B4-BE49-F238E27FC236}">
                <a16:creationId xmlns:a16="http://schemas.microsoft.com/office/drawing/2014/main" id="{E272B11B-76ED-C979-0D9A-0E0A5289D3E5}"/>
              </a:ext>
            </a:extLst>
          </p:cNvPr>
          <p:cNvSpPr txBox="1"/>
          <p:nvPr/>
        </p:nvSpPr>
        <p:spPr>
          <a:xfrm>
            <a:off x="3342038" y="429436"/>
            <a:ext cx="5325132" cy="1200329"/>
          </a:xfrm>
          <a:prstGeom prst="rect">
            <a:avLst/>
          </a:prstGeom>
          <a:solidFill>
            <a:schemeClr val="accent1">
              <a:lumMod val="75000"/>
            </a:schemeClr>
          </a:solidFill>
        </p:spPr>
        <p:txBody>
          <a:bodyPr wrap="square" rtlCol="0">
            <a:spAutoFit/>
          </a:bodyPr>
          <a:lstStyle/>
          <a:p>
            <a:pPr algn="ctr"/>
            <a:r>
              <a:rPr lang="en-US" sz="2400" dirty="0">
                <a:solidFill>
                  <a:schemeClr val="bg1"/>
                </a:solidFill>
              </a:rPr>
              <a:t>It focuses on what is right, what is working and what is strong. </a:t>
            </a:r>
          </a:p>
          <a:p>
            <a:endParaRPr lang="en-US" sz="2400" dirty="0">
              <a:solidFill>
                <a:schemeClr val="bg1"/>
              </a:solidFill>
            </a:endParaRPr>
          </a:p>
        </p:txBody>
      </p:sp>
      <p:sp>
        <p:nvSpPr>
          <p:cNvPr id="5" name="TextBox 4">
            <a:extLst>
              <a:ext uri="{FF2B5EF4-FFF2-40B4-BE49-F238E27FC236}">
                <a16:creationId xmlns:a16="http://schemas.microsoft.com/office/drawing/2014/main" id="{59D78DC9-978D-1017-2D1F-5476935C035D}"/>
              </a:ext>
            </a:extLst>
          </p:cNvPr>
          <p:cNvSpPr txBox="1"/>
          <p:nvPr/>
        </p:nvSpPr>
        <p:spPr>
          <a:xfrm>
            <a:off x="3342038" y="1447800"/>
            <a:ext cx="5325132" cy="1569660"/>
          </a:xfrm>
          <a:prstGeom prst="rect">
            <a:avLst/>
          </a:prstGeom>
          <a:solidFill>
            <a:schemeClr val="accent1">
              <a:lumMod val="75000"/>
            </a:schemeClr>
          </a:solidFill>
        </p:spPr>
        <p:txBody>
          <a:bodyPr wrap="square" rtlCol="0">
            <a:spAutoFit/>
          </a:bodyPr>
          <a:lstStyle/>
          <a:p>
            <a:pPr algn="ctr"/>
            <a:r>
              <a:rPr lang="en-US" sz="2400" dirty="0">
                <a:solidFill>
                  <a:schemeClr val="bg1"/>
                </a:solidFill>
              </a:rPr>
              <a:t>Strengths are part of our basic human nature; every person has them and deserves respect for them.</a:t>
            </a:r>
          </a:p>
          <a:p>
            <a:endParaRPr lang="en-US" sz="2400" dirty="0">
              <a:solidFill>
                <a:schemeClr val="bg1"/>
              </a:solidFill>
            </a:endParaRPr>
          </a:p>
        </p:txBody>
      </p:sp>
      <p:sp>
        <p:nvSpPr>
          <p:cNvPr id="8" name="TextBox 7">
            <a:extLst>
              <a:ext uri="{FF2B5EF4-FFF2-40B4-BE49-F238E27FC236}">
                <a16:creationId xmlns:a16="http://schemas.microsoft.com/office/drawing/2014/main" id="{7B1F12BA-57AF-4EFC-560E-A4FA7802C87B}"/>
              </a:ext>
            </a:extLst>
          </p:cNvPr>
          <p:cNvSpPr txBox="1"/>
          <p:nvPr/>
        </p:nvSpPr>
        <p:spPr>
          <a:xfrm>
            <a:off x="3352800" y="2845236"/>
            <a:ext cx="5325132" cy="1200329"/>
          </a:xfrm>
          <a:prstGeom prst="rect">
            <a:avLst/>
          </a:prstGeom>
          <a:solidFill>
            <a:schemeClr val="accent1">
              <a:lumMod val="75000"/>
            </a:schemeClr>
          </a:solidFill>
        </p:spPr>
        <p:txBody>
          <a:bodyPr wrap="square" rtlCol="0">
            <a:spAutoFit/>
          </a:bodyPr>
          <a:lstStyle/>
          <a:p>
            <a:pPr algn="ctr"/>
            <a:r>
              <a:rPr lang="en-US" sz="2400" dirty="0">
                <a:solidFill>
                  <a:schemeClr val="bg1"/>
                </a:solidFill>
              </a:rPr>
              <a:t>Our areas of greatest potential are in the areas of our greatest strengths. </a:t>
            </a:r>
          </a:p>
          <a:p>
            <a:endParaRPr lang="en-US" sz="2400" dirty="0">
              <a:solidFill>
                <a:schemeClr val="bg1"/>
              </a:solidFill>
            </a:endParaRPr>
          </a:p>
        </p:txBody>
      </p:sp>
      <p:sp>
        <p:nvSpPr>
          <p:cNvPr id="10" name="TextBox 9">
            <a:extLst>
              <a:ext uri="{FF2B5EF4-FFF2-40B4-BE49-F238E27FC236}">
                <a16:creationId xmlns:a16="http://schemas.microsoft.com/office/drawing/2014/main" id="{CCB48F0F-4808-E4AF-ACA6-F842A1AFB435}"/>
              </a:ext>
            </a:extLst>
          </p:cNvPr>
          <p:cNvSpPr txBox="1"/>
          <p:nvPr/>
        </p:nvSpPr>
        <p:spPr>
          <a:xfrm>
            <a:off x="3352800" y="3839133"/>
            <a:ext cx="5325132" cy="1569660"/>
          </a:xfrm>
          <a:prstGeom prst="rect">
            <a:avLst/>
          </a:prstGeom>
          <a:solidFill>
            <a:schemeClr val="accent1">
              <a:lumMod val="75000"/>
            </a:schemeClr>
          </a:solidFill>
        </p:spPr>
        <p:txBody>
          <a:bodyPr wrap="square" rtlCol="0">
            <a:spAutoFit/>
          </a:bodyPr>
          <a:lstStyle/>
          <a:p>
            <a:pPr algn="ctr"/>
            <a:r>
              <a:rPr lang="en-US" sz="2400" dirty="0">
                <a:solidFill>
                  <a:schemeClr val="bg1"/>
                </a:solidFill>
              </a:rPr>
              <a:t>We succeed by fixing our weaknesses only when we are also making the most of our strengths. </a:t>
            </a:r>
          </a:p>
          <a:p>
            <a:endParaRPr lang="en-US" sz="2400" dirty="0">
              <a:solidFill>
                <a:schemeClr val="bg1"/>
              </a:solidFill>
            </a:endParaRPr>
          </a:p>
        </p:txBody>
      </p:sp>
      <p:sp>
        <p:nvSpPr>
          <p:cNvPr id="11" name="TextBox 10">
            <a:extLst>
              <a:ext uri="{FF2B5EF4-FFF2-40B4-BE49-F238E27FC236}">
                <a16:creationId xmlns:a16="http://schemas.microsoft.com/office/drawing/2014/main" id="{2E81778B-27CA-2F32-9D3E-753EF663A225}"/>
              </a:ext>
            </a:extLst>
          </p:cNvPr>
          <p:cNvSpPr txBox="1"/>
          <p:nvPr/>
        </p:nvSpPr>
        <p:spPr>
          <a:xfrm>
            <a:off x="3358603" y="5257800"/>
            <a:ext cx="5319329" cy="1200329"/>
          </a:xfrm>
          <a:prstGeom prst="rect">
            <a:avLst/>
          </a:prstGeom>
          <a:solidFill>
            <a:schemeClr val="accent1">
              <a:lumMod val="75000"/>
            </a:schemeClr>
          </a:solidFill>
        </p:spPr>
        <p:txBody>
          <a:bodyPr wrap="square" rtlCol="0">
            <a:spAutoFit/>
          </a:bodyPr>
          <a:lstStyle/>
          <a:p>
            <a:pPr algn="ctr"/>
            <a:r>
              <a:rPr lang="en-US" sz="2400" dirty="0">
                <a:solidFill>
                  <a:schemeClr val="bg1"/>
                </a:solidFill>
              </a:rPr>
              <a:t>Using our strengths is the smallest thing we can do to make the biggest difference. </a:t>
            </a:r>
          </a:p>
        </p:txBody>
      </p:sp>
    </p:spTree>
    <p:extLst>
      <p:ext uri="{BB962C8B-B14F-4D97-AF65-F5344CB8AC3E}">
        <p14:creationId xmlns:p14="http://schemas.microsoft.com/office/powerpoint/2010/main" val="1784398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36069-B13B-4696-9A8E-4FD1FC8F71ED}"/>
              </a:ext>
            </a:extLst>
          </p:cNvPr>
          <p:cNvSpPr>
            <a:spLocks noGrp="1"/>
          </p:cNvSpPr>
          <p:nvPr>
            <p:ph type="title"/>
          </p:nvPr>
        </p:nvSpPr>
        <p:spPr/>
        <p:txBody>
          <a:bodyPr>
            <a:normAutofit/>
          </a:bodyPr>
          <a:lstStyle/>
          <a:p>
            <a:pPr algn="ctr"/>
            <a:r>
              <a:rPr lang="en-US" sz="3200" b="1" dirty="0">
                <a:latin typeface="+mn-lt"/>
              </a:rPr>
              <a:t>ASTD Coaching Self-Assessment Form</a:t>
            </a:r>
            <a:br>
              <a:rPr lang="en-US" sz="3200" b="1" dirty="0">
                <a:latin typeface="+mn-lt"/>
              </a:rPr>
            </a:br>
            <a:endParaRPr lang="en-US" sz="3200" b="1" dirty="0">
              <a:latin typeface="+mn-lt"/>
            </a:endParaRPr>
          </a:p>
        </p:txBody>
      </p:sp>
      <p:sp>
        <p:nvSpPr>
          <p:cNvPr id="4" name="Footer Placeholder 3">
            <a:extLst>
              <a:ext uri="{FF2B5EF4-FFF2-40B4-BE49-F238E27FC236}">
                <a16:creationId xmlns:a16="http://schemas.microsoft.com/office/drawing/2014/main" id="{58E63913-FF4A-492B-9BF2-369C1005A5BC}"/>
              </a:ext>
            </a:extLst>
          </p:cNvPr>
          <p:cNvSpPr>
            <a:spLocks noGrp="1"/>
          </p:cNvSpPr>
          <p:nvPr>
            <p:ph type="ftr" sz="quarter" idx="11"/>
          </p:nvPr>
        </p:nvSpPr>
        <p:spPr>
          <a:xfrm>
            <a:off x="6400800" y="6356351"/>
            <a:ext cx="2743200" cy="365125"/>
          </a:xfrm>
        </p:spPr>
        <p:txBody>
          <a:bodyPr/>
          <a:lstStyle/>
          <a:p>
            <a:r>
              <a:rPr lang="en-US" dirty="0"/>
              <a:t>DAAS - Division of Aging and Adult Services</a:t>
            </a:r>
          </a:p>
        </p:txBody>
      </p:sp>
      <p:pic>
        <p:nvPicPr>
          <p:cNvPr id="5" name="image7.png">
            <a:extLst>
              <a:ext uri="{FF2B5EF4-FFF2-40B4-BE49-F238E27FC236}">
                <a16:creationId xmlns:a16="http://schemas.microsoft.com/office/drawing/2014/main" id="{BDF20CD4-0B52-44CA-9971-293B2F190587}"/>
              </a:ext>
            </a:extLst>
          </p:cNvPr>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133600" y="1371600"/>
            <a:ext cx="4648200" cy="4984751"/>
          </a:xfrm>
          <a:prstGeom prst="rect">
            <a:avLst/>
          </a:prstGeom>
          <a:ln/>
        </p:spPr>
      </p:pic>
    </p:spTree>
    <p:extLst>
      <p:ext uri="{BB962C8B-B14F-4D97-AF65-F5344CB8AC3E}">
        <p14:creationId xmlns:p14="http://schemas.microsoft.com/office/powerpoint/2010/main" val="3195010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58454"/>
            <a:ext cx="7540322" cy="4523346"/>
          </a:xfrm>
        </p:spPr>
        <p:txBody>
          <a:bodyPr vert="horz" lIns="91440" tIns="45720" rIns="91440" bIns="45720" rtlCol="0" anchor="b">
            <a:normAutofit/>
          </a:bodyPr>
          <a:lstStyle/>
          <a:p>
            <a:pPr lvl="1" algn="l" rtl="0">
              <a:lnSpc>
                <a:spcPct val="90000"/>
              </a:lnSpc>
              <a:spcBef>
                <a:spcPct val="0"/>
              </a:spcBef>
              <a:buClr>
                <a:srgbClr val="7030A0"/>
              </a:buClr>
              <a:buSzPct val="100000"/>
            </a:pPr>
            <a:r>
              <a:rPr lang="en-US" sz="4200" kern="1200" dirty="0">
                <a:solidFill>
                  <a:srgbClr val="FFFFFF"/>
                </a:solidFill>
                <a:latin typeface="+mj-lt"/>
                <a:ea typeface="+mj-ea"/>
                <a:cs typeface="+mj-cs"/>
              </a:rPr>
              <a:t>   </a:t>
            </a:r>
            <a:r>
              <a:rPr lang="en-US" sz="4000" b="1" kern="1200" dirty="0">
                <a:solidFill>
                  <a:srgbClr val="FFFFFF"/>
                </a:solidFill>
                <a:latin typeface="+mn-lt"/>
                <a:ea typeface="+mj-ea"/>
                <a:cs typeface="+mj-cs"/>
              </a:rPr>
              <a:t>Conversation starters…</a:t>
            </a:r>
            <a:br>
              <a:rPr lang="en-US" sz="4000" b="1" kern="1200" dirty="0">
                <a:solidFill>
                  <a:srgbClr val="FFFFFF"/>
                </a:solidFill>
                <a:latin typeface="+mn-lt"/>
                <a:ea typeface="+mj-ea"/>
                <a:cs typeface="+mj-cs"/>
              </a:rPr>
            </a:br>
            <a:br>
              <a:rPr lang="en-US" sz="4000" b="1" kern="1200" dirty="0">
                <a:solidFill>
                  <a:srgbClr val="FFFFFF"/>
                </a:solidFill>
                <a:latin typeface="+mn-lt"/>
                <a:ea typeface="+mj-ea"/>
                <a:cs typeface="+mj-cs"/>
              </a:rPr>
            </a:br>
            <a:r>
              <a:rPr lang="en-US" sz="4200" kern="1200" dirty="0">
                <a:solidFill>
                  <a:srgbClr val="FFFFFF"/>
                </a:solidFill>
                <a:latin typeface="+mj-lt"/>
                <a:ea typeface="+mj-ea"/>
                <a:cs typeface="+mj-cs"/>
              </a:rPr>
              <a:t>    </a:t>
            </a:r>
            <a:endParaRPr lang="en-US" sz="3600" b="1" kern="1200" dirty="0">
              <a:solidFill>
                <a:srgbClr val="FFFFFF"/>
              </a:solidFill>
              <a:latin typeface="+mj-lt"/>
              <a:ea typeface="+mj-ea"/>
              <a:cs typeface="+mj-cs"/>
            </a:endParaRPr>
          </a:p>
        </p:txBody>
      </p:sp>
      <p:sp>
        <p:nvSpPr>
          <p:cNvPr id="9" name="TextBox 8">
            <a:extLst>
              <a:ext uri="{FF2B5EF4-FFF2-40B4-BE49-F238E27FC236}">
                <a16:creationId xmlns:a16="http://schemas.microsoft.com/office/drawing/2014/main" id="{9A01FD2B-CA71-48CE-946F-299677FDBDCF}"/>
              </a:ext>
            </a:extLst>
          </p:cNvPr>
          <p:cNvSpPr txBox="1"/>
          <p:nvPr/>
        </p:nvSpPr>
        <p:spPr>
          <a:xfrm>
            <a:off x="1066800" y="4599546"/>
            <a:ext cx="7848597" cy="1992413"/>
          </a:xfrm>
          <a:prstGeom prst="rect">
            <a:avLst/>
          </a:prstGeom>
        </p:spPr>
        <p:txBody>
          <a:bodyPr vert="horz" lIns="91440" tIns="45720" rIns="91440" bIns="45720" rtlCol="0" anchor="ctr">
            <a:noAutofit/>
          </a:bodyPr>
          <a:lstStyle/>
          <a:p>
            <a:pPr>
              <a:lnSpc>
                <a:spcPct val="90000"/>
              </a:lnSpc>
              <a:spcBef>
                <a:spcPts val="1000"/>
              </a:spcBef>
              <a:tabLst>
                <a:tab pos="236538" algn="l"/>
              </a:tabLst>
            </a:pPr>
            <a:endParaRPr lang="en-US" sz="2800" kern="1200" dirty="0">
              <a:solidFill>
                <a:schemeClr val="tx1"/>
              </a:solidFill>
              <a:latin typeface="+mn-lt"/>
              <a:ea typeface="+mn-ea"/>
              <a:cs typeface="+mn-cs"/>
            </a:endParaRPr>
          </a:p>
        </p:txBody>
      </p:sp>
      <p:graphicFrame>
        <p:nvGraphicFramePr>
          <p:cNvPr id="5" name="Table 4">
            <a:extLst>
              <a:ext uri="{FF2B5EF4-FFF2-40B4-BE49-F238E27FC236}">
                <a16:creationId xmlns:a16="http://schemas.microsoft.com/office/drawing/2014/main" id="{09AC78CB-77EE-4348-A84D-6B5DA0EE0AAB}"/>
              </a:ext>
            </a:extLst>
          </p:cNvPr>
          <p:cNvGraphicFramePr>
            <a:graphicFrameLocks noGrp="1"/>
          </p:cNvGraphicFramePr>
          <p:nvPr>
            <p:extLst>
              <p:ext uri="{D42A27DB-BD31-4B8C-83A1-F6EECF244321}">
                <p14:modId xmlns:p14="http://schemas.microsoft.com/office/powerpoint/2010/main" val="3888492719"/>
              </p:ext>
            </p:extLst>
          </p:nvPr>
        </p:nvGraphicFramePr>
        <p:xfrm>
          <a:off x="965564" y="4038600"/>
          <a:ext cx="6955630" cy="2596121"/>
        </p:xfrm>
        <a:graphic>
          <a:graphicData uri="http://schemas.openxmlformats.org/drawingml/2006/table">
            <a:tbl>
              <a:tblPr firstRow="1" firstCol="1" bandRow="1">
                <a:tableStyleId>{5C22544A-7EE6-4342-B048-85BDC9FD1C3A}</a:tableStyleId>
              </a:tblPr>
              <a:tblGrid>
                <a:gridCol w="1350010">
                  <a:extLst>
                    <a:ext uri="{9D8B030D-6E8A-4147-A177-3AD203B41FA5}">
                      <a16:colId xmlns:a16="http://schemas.microsoft.com/office/drawing/2014/main" val="886089196"/>
                    </a:ext>
                  </a:extLst>
                </a:gridCol>
                <a:gridCol w="1868006">
                  <a:extLst>
                    <a:ext uri="{9D8B030D-6E8A-4147-A177-3AD203B41FA5}">
                      <a16:colId xmlns:a16="http://schemas.microsoft.com/office/drawing/2014/main" val="1314289939"/>
                    </a:ext>
                  </a:extLst>
                </a:gridCol>
                <a:gridCol w="1868807">
                  <a:extLst>
                    <a:ext uri="{9D8B030D-6E8A-4147-A177-3AD203B41FA5}">
                      <a16:colId xmlns:a16="http://schemas.microsoft.com/office/drawing/2014/main" val="163321871"/>
                    </a:ext>
                  </a:extLst>
                </a:gridCol>
                <a:gridCol w="1868807">
                  <a:extLst>
                    <a:ext uri="{9D8B030D-6E8A-4147-A177-3AD203B41FA5}">
                      <a16:colId xmlns:a16="http://schemas.microsoft.com/office/drawing/2014/main" val="1140742217"/>
                    </a:ext>
                  </a:extLst>
                </a:gridCol>
              </a:tblGrid>
              <a:tr h="410976">
                <a:tc>
                  <a:txBody>
                    <a:bodyPr/>
                    <a:lstStyle/>
                    <a:p>
                      <a:pPr marL="0" marR="0" fontAlgn="base">
                        <a:spcBef>
                          <a:spcPts val="0"/>
                        </a:spcBef>
                        <a:spcAft>
                          <a:spcPts val="600"/>
                        </a:spcAft>
                      </a:pPr>
                      <a:r>
                        <a:rPr lang="en-US" sz="1100" dirty="0">
                          <a:effectLst/>
                        </a:rPr>
                        <a:t>Strength to Upgrade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a:effectLst/>
                        </a:rPr>
                        <a:t>What are your next steps?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a:effectLst/>
                        </a:rPr>
                        <a:t>What support do you need?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a:effectLst/>
                        </a:rPr>
                        <a:t>How will you monitor your progress?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9269995"/>
                  </a:ext>
                </a:extLst>
              </a:tr>
              <a:tr h="666302">
                <a:tc>
                  <a:txBody>
                    <a:bodyPr/>
                    <a:lstStyle/>
                    <a:p>
                      <a:pPr marL="0" marR="0" fontAlgn="base">
                        <a:spcBef>
                          <a:spcPts val="0"/>
                        </a:spcBef>
                        <a:spcAft>
                          <a:spcPts val="600"/>
                        </a:spcAft>
                      </a:pPr>
                      <a:r>
                        <a:rPr lang="en-US" sz="1100" dirty="0">
                          <a:effectLst/>
                        </a:rPr>
                        <a:t>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14563041"/>
                  </a:ext>
                </a:extLst>
              </a:tr>
              <a:tr h="701142">
                <a:tc>
                  <a:txBody>
                    <a:bodyPr/>
                    <a:lstStyle/>
                    <a:p>
                      <a:pPr marL="0" marR="0" fontAlgn="base">
                        <a:spcBef>
                          <a:spcPts val="0"/>
                        </a:spcBef>
                        <a:spcAft>
                          <a:spcPts val="600"/>
                        </a:spcAft>
                      </a:pPr>
                      <a:r>
                        <a:rPr lang="en-US" sz="1100" dirty="0">
                          <a:effectLst/>
                        </a:rPr>
                        <a:t>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4277704"/>
                  </a:ext>
                </a:extLst>
              </a:tr>
              <a:tr h="817701">
                <a:tc>
                  <a:txBody>
                    <a:bodyPr/>
                    <a:lstStyle/>
                    <a:p>
                      <a:pPr marL="0" marR="0" fontAlgn="base">
                        <a:spcBef>
                          <a:spcPts val="0"/>
                        </a:spcBef>
                        <a:spcAft>
                          <a:spcPts val="60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3324268"/>
                  </a:ext>
                </a:extLst>
              </a:tr>
            </a:tbl>
          </a:graphicData>
        </a:graphic>
      </p:graphicFrame>
      <p:sp>
        <p:nvSpPr>
          <p:cNvPr id="6" name="Rectangle 1">
            <a:extLst>
              <a:ext uri="{FF2B5EF4-FFF2-40B4-BE49-F238E27FC236}">
                <a16:creationId xmlns:a16="http://schemas.microsoft.com/office/drawing/2014/main" id="{3277821A-3FFD-4C0C-8816-FE8E7EFE673E}"/>
              </a:ext>
            </a:extLst>
          </p:cNvPr>
          <p:cNvSpPr>
            <a:spLocks noChangeArrowheads="1"/>
          </p:cNvSpPr>
          <p:nvPr/>
        </p:nvSpPr>
        <p:spPr bwMode="auto">
          <a:xfrm>
            <a:off x="708455" y="3200400"/>
            <a:ext cx="685799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A13A82B7-4A5E-4837-9AC2-CC81FE3260F7}"/>
              </a:ext>
            </a:extLst>
          </p:cNvPr>
          <p:cNvSpPr txBox="1"/>
          <p:nvPr/>
        </p:nvSpPr>
        <p:spPr>
          <a:xfrm>
            <a:off x="1024579" y="507833"/>
            <a:ext cx="6896615" cy="646331"/>
          </a:xfrm>
          <a:prstGeom prst="rect">
            <a:avLst/>
          </a:prstGeom>
          <a:noFill/>
        </p:spPr>
        <p:txBody>
          <a:bodyPr wrap="square" rtlCol="0">
            <a:spAutoFit/>
          </a:bodyPr>
          <a:lstStyle/>
          <a:p>
            <a:pPr marR="0" lvl="0" algn="ctr">
              <a:spcBef>
                <a:spcPts val="0"/>
              </a:spcBef>
              <a:spcAft>
                <a:spcPts val="600"/>
              </a:spcAft>
              <a:buClr>
                <a:srgbClr val="002060"/>
              </a:buClr>
              <a:tabLst>
                <a:tab pos="282575" algn="l"/>
              </a:tabLst>
            </a:pPr>
            <a:r>
              <a:rPr lang="en-US" sz="3600" b="1" dirty="0">
                <a:ea typeface="Times New Roman" panose="02020603050405020304" pitchFamily="18" charset="0"/>
                <a:cs typeface="Calibri" panose="020F0502020204030204" pitchFamily="34" charset="0"/>
              </a:rPr>
              <a:t>Create an Action Plan</a:t>
            </a:r>
            <a:endParaRPr lang="en-US" sz="3600" b="1" dirty="0">
              <a:effectLst/>
              <a:ea typeface="Times New Roman" panose="02020603050405020304" pitchFamily="18" charset="0"/>
              <a:cs typeface="Calibri" panose="020F0502020204030204" pitchFamily="34" charset="0"/>
            </a:endParaRPr>
          </a:p>
        </p:txBody>
      </p:sp>
      <p:graphicFrame>
        <p:nvGraphicFramePr>
          <p:cNvPr id="12" name="Table 11">
            <a:extLst>
              <a:ext uri="{FF2B5EF4-FFF2-40B4-BE49-F238E27FC236}">
                <a16:creationId xmlns:a16="http://schemas.microsoft.com/office/drawing/2014/main" id="{67B225E0-BC01-47E1-BD78-38D55333B5EA}"/>
              </a:ext>
            </a:extLst>
          </p:cNvPr>
          <p:cNvGraphicFramePr>
            <a:graphicFrameLocks noGrp="1"/>
          </p:cNvGraphicFramePr>
          <p:nvPr>
            <p:extLst>
              <p:ext uri="{D42A27DB-BD31-4B8C-83A1-F6EECF244321}">
                <p14:modId xmlns:p14="http://schemas.microsoft.com/office/powerpoint/2010/main" val="3643621999"/>
              </p:ext>
            </p:extLst>
          </p:nvPr>
        </p:nvGraphicFramePr>
        <p:xfrm>
          <a:off x="965564" y="1521970"/>
          <a:ext cx="6945527" cy="2516630"/>
        </p:xfrm>
        <a:graphic>
          <a:graphicData uri="http://schemas.openxmlformats.org/drawingml/2006/table">
            <a:tbl>
              <a:tblPr firstRow="1" firstCol="1" bandRow="1">
                <a:tableStyleId>{5C22544A-7EE6-4342-B048-85BDC9FD1C3A}</a:tableStyleId>
              </a:tblPr>
              <a:tblGrid>
                <a:gridCol w="3254769">
                  <a:extLst>
                    <a:ext uri="{9D8B030D-6E8A-4147-A177-3AD203B41FA5}">
                      <a16:colId xmlns:a16="http://schemas.microsoft.com/office/drawing/2014/main" val="4207525056"/>
                    </a:ext>
                  </a:extLst>
                </a:gridCol>
                <a:gridCol w="3690758">
                  <a:extLst>
                    <a:ext uri="{9D8B030D-6E8A-4147-A177-3AD203B41FA5}">
                      <a16:colId xmlns:a16="http://schemas.microsoft.com/office/drawing/2014/main" val="3400769585"/>
                    </a:ext>
                  </a:extLst>
                </a:gridCol>
              </a:tblGrid>
              <a:tr h="500440">
                <a:tc>
                  <a:txBody>
                    <a:bodyPr/>
                    <a:lstStyle/>
                    <a:p>
                      <a:pPr marL="0" marR="0" fontAlgn="base">
                        <a:spcBef>
                          <a:spcPts val="0"/>
                        </a:spcBef>
                        <a:spcAft>
                          <a:spcPts val="600"/>
                        </a:spcAft>
                      </a:pPr>
                      <a:r>
                        <a:rPr lang="en-US" sz="1100" dirty="0">
                          <a:effectLst/>
                        </a:rPr>
                        <a:t>Strength</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How can you leverage these strengths to coach staff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585524"/>
                  </a:ext>
                </a:extLst>
              </a:tr>
              <a:tr h="654030">
                <a:tc>
                  <a:txBody>
                    <a:bodyPr/>
                    <a:lstStyle/>
                    <a:p>
                      <a:pPr marL="0" marR="0" fontAlgn="base">
                        <a:spcBef>
                          <a:spcPts val="0"/>
                        </a:spcBef>
                        <a:spcAft>
                          <a:spcPts val="600"/>
                        </a:spcAft>
                      </a:pPr>
                      <a:r>
                        <a:rPr lang="en-US" sz="1100" dirty="0">
                          <a:effectLst/>
                        </a:rPr>
                        <a:t> 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6728669"/>
                  </a:ext>
                </a:extLst>
              </a:tr>
              <a:tr h="653178">
                <a:tc>
                  <a:txBody>
                    <a:bodyPr/>
                    <a:lstStyle/>
                    <a:p>
                      <a:pPr marL="0" marR="0" fontAlgn="base">
                        <a:spcBef>
                          <a:spcPts val="0"/>
                        </a:spcBef>
                        <a:spcAft>
                          <a:spcPts val="600"/>
                        </a:spcAft>
                      </a:pPr>
                      <a:r>
                        <a:rPr lang="en-US" sz="1100" dirty="0">
                          <a:effectLst/>
                        </a:rPr>
                        <a:t> 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6927071"/>
                  </a:ext>
                </a:extLst>
              </a:tr>
              <a:tr h="708982">
                <a:tc>
                  <a:txBody>
                    <a:bodyPr/>
                    <a:lstStyle/>
                    <a:p>
                      <a:pPr marL="0" marR="0" fontAlgn="base">
                        <a:spcBef>
                          <a:spcPts val="0"/>
                        </a:spcBef>
                        <a:spcAft>
                          <a:spcPts val="600"/>
                        </a:spcAft>
                      </a:pPr>
                      <a:r>
                        <a:rPr lang="en-US" sz="1100" dirty="0">
                          <a:effectLst/>
                        </a:rPr>
                        <a:t> 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spcBef>
                          <a:spcPts val="0"/>
                        </a:spcBef>
                        <a:spcAft>
                          <a:spcPts val="60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197787"/>
                  </a:ext>
                </a:extLst>
              </a:tr>
            </a:tbl>
          </a:graphicData>
        </a:graphic>
      </p:graphicFrame>
      <p:sp>
        <p:nvSpPr>
          <p:cNvPr id="10" name="Footer Placeholder 2">
            <a:extLst>
              <a:ext uri="{FF2B5EF4-FFF2-40B4-BE49-F238E27FC236}">
                <a16:creationId xmlns:a16="http://schemas.microsoft.com/office/drawing/2014/main" id="{AA7CD002-90A1-4BFC-A71F-47DB4CEA4AE0}"/>
              </a:ext>
            </a:extLst>
          </p:cNvPr>
          <p:cNvSpPr txBox="1">
            <a:spLocks/>
          </p:cNvSpPr>
          <p:nvPr/>
        </p:nvSpPr>
        <p:spPr>
          <a:xfrm>
            <a:off x="6220432" y="6379692"/>
            <a:ext cx="2895600" cy="473870"/>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200690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1A9D87-A092-4B0A-8032-24D9710EFF33}"/>
              </a:ext>
            </a:extLst>
          </p:cNvPr>
          <p:cNvSpPr>
            <a:spLocks noGrp="1"/>
          </p:cNvSpPr>
          <p:nvPr>
            <p:ph type="ftr" sz="quarter" idx="11"/>
          </p:nvPr>
        </p:nvSpPr>
        <p:spPr/>
        <p:txBody>
          <a:bodyPr/>
          <a:lstStyle/>
          <a:p>
            <a:r>
              <a:rPr lang="en-US"/>
              <a:t>DAAS - Division of Aging and Adult Services</a:t>
            </a:r>
          </a:p>
        </p:txBody>
      </p:sp>
      <p:pic>
        <p:nvPicPr>
          <p:cNvPr id="3" name="Picture 2">
            <a:extLst>
              <a:ext uri="{FF2B5EF4-FFF2-40B4-BE49-F238E27FC236}">
                <a16:creationId xmlns:a16="http://schemas.microsoft.com/office/drawing/2014/main" id="{158CCF48-352A-48DC-BB32-D39738834A49}"/>
              </a:ext>
            </a:extLst>
          </p:cNvPr>
          <p:cNvPicPr>
            <a:picLocks noChangeAspect="1"/>
          </p:cNvPicPr>
          <p:nvPr/>
        </p:nvPicPr>
        <p:blipFill>
          <a:blip r:embed="rId2"/>
          <a:stretch>
            <a:fillRect/>
          </a:stretch>
        </p:blipFill>
        <p:spPr>
          <a:xfrm>
            <a:off x="0" y="143435"/>
            <a:ext cx="9144000" cy="6356351"/>
          </a:xfrm>
          <a:prstGeom prst="rect">
            <a:avLst/>
          </a:prstGeom>
        </p:spPr>
      </p:pic>
    </p:spTree>
    <p:extLst>
      <p:ext uri="{BB962C8B-B14F-4D97-AF65-F5344CB8AC3E}">
        <p14:creationId xmlns:p14="http://schemas.microsoft.com/office/powerpoint/2010/main" val="198969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87607">
              <a:srgbClr val="B3C6E6"/>
            </a:gs>
            <a:gs pos="93804">
              <a:srgbClr val="BDCEEA"/>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B0B3-FD96-45AC-8685-388FF0296E56}"/>
              </a:ext>
            </a:extLst>
          </p:cNvPr>
          <p:cNvSpPr>
            <a:spLocks noGrp="1"/>
          </p:cNvSpPr>
          <p:nvPr>
            <p:ph type="title"/>
          </p:nvPr>
        </p:nvSpPr>
        <p:spPr/>
        <p:txBody>
          <a:bodyPr>
            <a:normAutofit/>
          </a:bodyPr>
          <a:lstStyle/>
          <a:p>
            <a:pPr algn="ctr"/>
            <a:r>
              <a:rPr lang="en-US" sz="3200" dirty="0">
                <a:latin typeface="+mn-lt"/>
              </a:rPr>
              <a:t>Supervisor as Coach</a:t>
            </a:r>
          </a:p>
        </p:txBody>
      </p:sp>
      <p:sp>
        <p:nvSpPr>
          <p:cNvPr id="5" name="Content Placeholder 4">
            <a:extLst>
              <a:ext uri="{FF2B5EF4-FFF2-40B4-BE49-F238E27FC236}">
                <a16:creationId xmlns:a16="http://schemas.microsoft.com/office/drawing/2014/main" id="{C54368D2-E15C-49DD-AA74-2B626B51F0E7}"/>
              </a:ext>
            </a:extLst>
          </p:cNvPr>
          <p:cNvSpPr txBox="1">
            <a:spLocks noGrp="1"/>
          </p:cNvSpPr>
          <p:nvPr>
            <p:ph idx="1"/>
          </p:nvPr>
        </p:nvSpPr>
        <p:spPr>
          <a:xfrm>
            <a:off x="1343025" y="2133600"/>
            <a:ext cx="6457950" cy="1840504"/>
          </a:xfrm>
          <a:prstGeom prst="rect">
            <a:avLst/>
          </a:prstGeom>
          <a:solidFill>
            <a:schemeClr val="bg1"/>
          </a:solidFill>
          <a:ln>
            <a:solidFill>
              <a:schemeClr val="accent3">
                <a:lumMod val="60000"/>
                <a:lumOff val="40000"/>
              </a:schemeClr>
            </a:solidFill>
          </a:ln>
          <a:effectLst>
            <a:outerShdw blurRad="50800" dist="38100" dir="18900000" algn="bl" rotWithShape="0">
              <a:prstClr val="black">
                <a:alpha val="40000"/>
              </a:prstClr>
            </a:outerShdw>
          </a:effectLst>
        </p:spPr>
        <p:txBody>
          <a:bodyPr wrap="square" rtlCol="0">
            <a:spAutoFit/>
          </a:bodyPr>
          <a:lstStyle/>
          <a:p>
            <a:pPr algn="ctr"/>
            <a:endParaRPr lang="en-US" sz="2400" dirty="0"/>
          </a:p>
          <a:p>
            <a:pPr marL="0" indent="0" algn="ctr">
              <a:buNone/>
            </a:pPr>
            <a:r>
              <a:rPr lang="en-US" sz="2800" dirty="0"/>
              <a:t>Facilitator’s Name</a:t>
            </a:r>
          </a:p>
          <a:p>
            <a:pPr marL="0" indent="0" algn="ctr">
              <a:buNone/>
            </a:pPr>
            <a:r>
              <a:rPr lang="en-US" sz="2800" dirty="0"/>
              <a:t>Organization</a:t>
            </a:r>
          </a:p>
          <a:p>
            <a:pPr marL="0" indent="0" algn="ctr">
              <a:buNone/>
            </a:pPr>
            <a:endParaRPr lang="en-US" sz="2400" dirty="0"/>
          </a:p>
        </p:txBody>
      </p:sp>
      <p:sp>
        <p:nvSpPr>
          <p:cNvPr id="8" name="Footer Placeholder 2">
            <a:extLst>
              <a:ext uri="{FF2B5EF4-FFF2-40B4-BE49-F238E27FC236}">
                <a16:creationId xmlns:a16="http://schemas.microsoft.com/office/drawing/2014/main" id="{61958DB8-6F4C-4845-8258-B09B8E0CA70B}"/>
              </a:ext>
            </a:extLst>
          </p:cNvPr>
          <p:cNvSpPr txBox="1">
            <a:spLocks/>
          </p:cNvSpPr>
          <p:nvPr/>
        </p:nvSpPr>
        <p:spPr>
          <a:xfrm>
            <a:off x="6019800" y="6353893"/>
            <a:ext cx="2895600" cy="381428"/>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p>
          <a:p>
            <a:r>
              <a:rPr lang="en-US" dirty="0">
                <a:solidFill>
                  <a:schemeClr val="bg1"/>
                </a:solidFill>
              </a:rPr>
              <a:t>   </a:t>
            </a:r>
            <a:r>
              <a:rPr lang="en-US" sz="1000" dirty="0">
                <a:solidFill>
                  <a:schemeClr val="bg1"/>
                </a:solidFill>
              </a:rPr>
              <a:t>DAAS - Division of Aging and Adult Services</a:t>
            </a:r>
          </a:p>
        </p:txBody>
      </p:sp>
    </p:spTree>
    <p:extLst>
      <p:ext uri="{BB962C8B-B14F-4D97-AF65-F5344CB8AC3E}">
        <p14:creationId xmlns:p14="http://schemas.microsoft.com/office/powerpoint/2010/main" val="2554072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28650" y="963507"/>
            <a:ext cx="2620771" cy="4930986"/>
          </a:xfrm>
        </p:spPr>
        <p:txBody>
          <a:bodyPr vert="horz" lIns="91440" tIns="45720" rIns="91440" bIns="45720" rtlCol="0" anchor="ctr">
            <a:normAutofit/>
          </a:bodyPr>
          <a:lstStyle/>
          <a:p>
            <a:pPr marL="0" indent="0" algn="r" defTabSz="914400">
              <a:defRPr/>
            </a:pPr>
            <a:br>
              <a:rPr lang="en-US" altLang="en-US" sz="4400" b="0" kern="1200" dirty="0">
                <a:solidFill>
                  <a:schemeClr val="accent1"/>
                </a:solidFill>
                <a:latin typeface="+mj-lt"/>
                <a:ea typeface="+mj-ea"/>
                <a:cs typeface="+mj-cs"/>
              </a:rPr>
            </a:br>
            <a:br>
              <a:rPr lang="en-US" altLang="en-US" sz="4400" b="0" kern="1200" dirty="0">
                <a:solidFill>
                  <a:schemeClr val="accent1"/>
                </a:solidFill>
                <a:latin typeface="+mj-lt"/>
                <a:ea typeface="+mj-ea"/>
                <a:cs typeface="+mj-cs"/>
              </a:rPr>
            </a:br>
            <a:r>
              <a:rPr lang="en-US" altLang="en-US" sz="4400" b="0" kern="1200" dirty="0">
                <a:solidFill>
                  <a:schemeClr val="accent1"/>
                </a:solidFill>
                <a:latin typeface="+mj-lt"/>
                <a:ea typeface="+mj-ea"/>
                <a:cs typeface="+mj-cs"/>
              </a:rPr>
              <a:t>       </a:t>
            </a:r>
          </a:p>
        </p:txBody>
      </p:sp>
      <p:cxnSp>
        <p:nvCxnSpPr>
          <p:cNvPr id="25" name="Straight Connector 24">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47401" y="541019"/>
            <a:ext cx="4941609" cy="6316981"/>
          </a:xfrm>
        </p:spPr>
        <p:txBody>
          <a:bodyPr vert="horz" lIns="91440" tIns="45720" rIns="91440" bIns="45720" rtlCol="0" anchor="b">
            <a:noAutofit/>
          </a:bodyPr>
          <a:lstStyle/>
          <a:p>
            <a:pPr marL="571500" marR="0" lvl="0" indent="-457200" defTabSz="914400" fontAlgn="base">
              <a:spcBef>
                <a:spcPts val="0"/>
              </a:spcBef>
              <a:spcAft>
                <a:spcPts val="600"/>
              </a:spcAft>
              <a:buClr>
                <a:srgbClr val="002060"/>
              </a:buClr>
              <a:buFont typeface="Wingdings" panose="05000000000000000000" pitchFamily="2" charset="2"/>
              <a:buChar char="§"/>
            </a:pPr>
            <a:endParaRPr lang="en-US" sz="2400" b="1" dirty="0">
              <a:effectLst/>
            </a:endParaRPr>
          </a:p>
          <a:p>
            <a:pPr marL="571500" marR="0" lvl="0" indent="-457200" defTabSz="914400" fontAlgn="base">
              <a:spcBef>
                <a:spcPts val="0"/>
              </a:spcBef>
              <a:spcAft>
                <a:spcPts val="600"/>
              </a:spcAft>
              <a:buClr>
                <a:srgbClr val="002060"/>
              </a:buClr>
              <a:buFont typeface="Wingdings" panose="05000000000000000000" pitchFamily="2" charset="2"/>
              <a:buChar char="§"/>
            </a:pPr>
            <a:endParaRPr lang="en-US" sz="2400" b="1" dirty="0"/>
          </a:p>
          <a:p>
            <a:pPr marL="571500" marR="0" lvl="0" indent="-457200" defTabSz="914400" fontAlgn="base">
              <a:spcBef>
                <a:spcPts val="0"/>
              </a:spcBef>
              <a:spcAft>
                <a:spcPts val="600"/>
              </a:spcAft>
              <a:buClr>
                <a:srgbClr val="002060"/>
              </a:buClr>
              <a:buFont typeface="Wingdings" panose="05000000000000000000" pitchFamily="2" charset="2"/>
              <a:buChar char="§"/>
            </a:pPr>
            <a:endParaRPr lang="en-US" sz="2400" b="1" dirty="0">
              <a:effectLst/>
            </a:endParaRPr>
          </a:p>
          <a:p>
            <a:pPr marL="571500" marR="0" lvl="0" indent="-457200" defTabSz="914400" fontAlgn="base">
              <a:spcBef>
                <a:spcPts val="0"/>
              </a:spcBef>
              <a:spcAft>
                <a:spcPts val="600"/>
              </a:spcAft>
              <a:buClr>
                <a:srgbClr val="002060"/>
              </a:buClr>
              <a:buFont typeface="Wingdings" panose="05000000000000000000" pitchFamily="2" charset="2"/>
              <a:buChar char="§"/>
            </a:pPr>
            <a:endParaRPr lang="en-US" sz="2400" b="1" dirty="0"/>
          </a:p>
          <a:p>
            <a:pPr marL="571500" marR="0" lvl="0" indent="-457200" defTabSz="914400" fontAlgn="base">
              <a:spcBef>
                <a:spcPts val="0"/>
              </a:spcBef>
              <a:spcAft>
                <a:spcPts val="600"/>
              </a:spcAft>
              <a:buClr>
                <a:srgbClr val="002060"/>
              </a:buClr>
              <a:buFont typeface="Wingdings" panose="05000000000000000000" pitchFamily="2" charset="2"/>
              <a:buChar char="§"/>
            </a:pPr>
            <a:endParaRPr lang="en-US" sz="2400" b="1" dirty="0">
              <a:effectLst/>
            </a:endParaRPr>
          </a:p>
          <a:p>
            <a:pPr marL="571500" marR="0" lvl="0" indent="-457200" defTabSz="914400" fontAlgn="base">
              <a:spcBef>
                <a:spcPts val="0"/>
              </a:spcBef>
              <a:spcAft>
                <a:spcPts val="600"/>
              </a:spcAft>
              <a:buClr>
                <a:srgbClr val="002060"/>
              </a:buClr>
              <a:buFont typeface="Wingdings" panose="05000000000000000000" pitchFamily="2" charset="2"/>
              <a:buChar char="§"/>
            </a:pPr>
            <a:r>
              <a:rPr lang="en-US" sz="2400" dirty="0">
                <a:effectLst/>
              </a:rPr>
              <a:t>Look at the behaviors you identified as your strengths, prioritize and list your top 2-3 strengths below.</a:t>
            </a:r>
            <a:br>
              <a:rPr lang="en-US" sz="2400" dirty="0">
                <a:effectLst/>
              </a:rPr>
            </a:br>
            <a:endParaRPr lang="en-US" sz="800" dirty="0">
              <a:effectLst/>
            </a:endParaRPr>
          </a:p>
          <a:p>
            <a:pPr marL="571500" marR="0" lvl="0" indent="-457200" defTabSz="914400" fontAlgn="base">
              <a:spcBef>
                <a:spcPts val="0"/>
              </a:spcBef>
              <a:spcAft>
                <a:spcPts val="600"/>
              </a:spcAft>
              <a:buClr>
                <a:srgbClr val="002060"/>
              </a:buClr>
              <a:buFont typeface="Wingdings" panose="05000000000000000000" pitchFamily="2" charset="2"/>
              <a:buChar char="§"/>
            </a:pPr>
            <a:r>
              <a:rPr lang="en-US" sz="2400" dirty="0">
                <a:effectLst/>
              </a:rPr>
              <a:t>How can you leverage these strengths to coach your staff?</a:t>
            </a:r>
          </a:p>
          <a:p>
            <a:pPr marL="571500" marR="0" lvl="0" indent="-457200" defTabSz="914400" fontAlgn="base">
              <a:spcBef>
                <a:spcPts val="0"/>
              </a:spcBef>
              <a:spcAft>
                <a:spcPts val="600"/>
              </a:spcAft>
              <a:buClr>
                <a:srgbClr val="002060"/>
              </a:buClr>
              <a:buFont typeface="Wingdings" panose="05000000000000000000" pitchFamily="2" charset="2"/>
              <a:buChar char="§"/>
            </a:pPr>
            <a:endParaRPr lang="en-US" sz="800" dirty="0">
              <a:effectLst/>
            </a:endParaRPr>
          </a:p>
          <a:p>
            <a:pPr marL="571500" marR="0" lvl="0" indent="-457200" defTabSz="914400" fontAlgn="base">
              <a:spcBef>
                <a:spcPts val="0"/>
              </a:spcBef>
              <a:spcAft>
                <a:spcPts val="600"/>
              </a:spcAft>
              <a:buClr>
                <a:srgbClr val="002060"/>
              </a:buClr>
              <a:buFont typeface="Wingdings" panose="05000000000000000000" pitchFamily="2" charset="2"/>
              <a:buChar char="§"/>
            </a:pPr>
            <a:r>
              <a:rPr lang="en-US" sz="2400" dirty="0">
                <a:effectLst/>
              </a:rPr>
              <a:t>According to your self-assessment, which skills or traits were your lowest scores?  </a:t>
            </a:r>
          </a:p>
          <a:p>
            <a:pPr marL="571500" marR="0" lvl="0" indent="-457200" defTabSz="914400" fontAlgn="base">
              <a:spcBef>
                <a:spcPts val="0"/>
              </a:spcBef>
              <a:spcAft>
                <a:spcPts val="600"/>
              </a:spcAft>
              <a:buClr>
                <a:srgbClr val="002060"/>
              </a:buClr>
              <a:buFont typeface="Wingdings" panose="05000000000000000000" pitchFamily="2" charset="2"/>
              <a:buChar char="§"/>
            </a:pPr>
            <a:endParaRPr lang="en-US" sz="800" dirty="0"/>
          </a:p>
          <a:p>
            <a:pPr marL="571500" marR="0" lvl="0" indent="-457200" defTabSz="914400" fontAlgn="base">
              <a:spcBef>
                <a:spcPts val="0"/>
              </a:spcBef>
              <a:spcAft>
                <a:spcPts val="600"/>
              </a:spcAft>
              <a:buClr>
                <a:srgbClr val="002060"/>
              </a:buClr>
              <a:buFont typeface="Wingdings" panose="05000000000000000000" pitchFamily="2" charset="2"/>
              <a:buChar char="§"/>
            </a:pPr>
            <a:r>
              <a:rPr lang="en-US" sz="2400" dirty="0">
                <a:effectLst/>
              </a:rPr>
              <a:t>Prioritize these in the order you think are the most important for you to improve to better coach your staff -- list the 3 most important.</a:t>
            </a:r>
          </a:p>
          <a:p>
            <a:pPr marL="114300" marR="0" lvl="0" indent="0" defTabSz="914400" fontAlgn="base">
              <a:spcBef>
                <a:spcPts val="0"/>
              </a:spcBef>
              <a:spcAft>
                <a:spcPts val="600"/>
              </a:spcAft>
              <a:buClr>
                <a:srgbClr val="002060"/>
              </a:buClr>
              <a:buNone/>
            </a:pPr>
            <a:endParaRPr lang="en-US" sz="2400" b="1" dirty="0">
              <a:effectLst/>
            </a:endParaRPr>
          </a:p>
          <a:p>
            <a:pPr marL="0" lvl="8" indent="0" defTabSz="914400">
              <a:spcBef>
                <a:spcPts val="600"/>
              </a:spcBef>
              <a:buClr>
                <a:srgbClr val="7030A0"/>
              </a:buClr>
              <a:buSzPct val="125000"/>
              <a:buNone/>
              <a:defRPr/>
            </a:pPr>
            <a:endParaRPr lang="en-US" altLang="en-US" sz="2400" dirty="0"/>
          </a:p>
        </p:txBody>
      </p:sp>
      <p:sp>
        <p:nvSpPr>
          <p:cNvPr id="10" name="TextBox 9">
            <a:extLst>
              <a:ext uri="{FF2B5EF4-FFF2-40B4-BE49-F238E27FC236}">
                <a16:creationId xmlns:a16="http://schemas.microsoft.com/office/drawing/2014/main" id="{9CBF01DD-FBDE-4F8C-96C7-EBDD5E0B3933}"/>
              </a:ext>
            </a:extLst>
          </p:cNvPr>
          <p:cNvSpPr txBox="1"/>
          <p:nvPr/>
        </p:nvSpPr>
        <p:spPr>
          <a:xfrm>
            <a:off x="616419" y="1645765"/>
            <a:ext cx="2957322" cy="1514339"/>
          </a:xfrm>
          <a:prstGeom prst="rect">
            <a:avLst/>
          </a:prstGeom>
        </p:spPr>
        <p:txBody>
          <a:bodyPr vert="horz" lIns="91440" tIns="45720" rIns="91440" bIns="45720" rtlCol="0">
            <a:normAutofit/>
          </a:bodyPr>
          <a:lstStyle/>
          <a:p>
            <a:pPr>
              <a:lnSpc>
                <a:spcPct val="90000"/>
              </a:lnSpc>
              <a:spcAft>
                <a:spcPts val="600"/>
              </a:spcAft>
            </a:pPr>
            <a:r>
              <a:rPr lang="en-US" sz="3200" b="1" dirty="0">
                <a:effectLst/>
              </a:rPr>
              <a:t>Assessment </a:t>
            </a:r>
          </a:p>
          <a:p>
            <a:pPr>
              <a:lnSpc>
                <a:spcPct val="90000"/>
              </a:lnSpc>
              <a:spcAft>
                <a:spcPts val="600"/>
              </a:spcAft>
            </a:pPr>
            <a:r>
              <a:rPr lang="en-US" sz="3200" b="1" dirty="0">
                <a:effectLst/>
              </a:rPr>
              <a:t>Activity</a:t>
            </a:r>
            <a:r>
              <a:rPr lang="en-US" sz="3200" dirty="0">
                <a:effectLst/>
              </a:rPr>
              <a:t>:</a:t>
            </a:r>
            <a:r>
              <a:rPr lang="en-US" sz="3200" i="1" dirty="0">
                <a:effectLst/>
              </a:rPr>
              <a:t> </a:t>
            </a:r>
            <a:endParaRPr lang="en-US" sz="3200" dirty="0"/>
          </a:p>
        </p:txBody>
      </p:sp>
      <p:pic>
        <p:nvPicPr>
          <p:cNvPr id="13" name="Graphic 12" descr="Fingerprint">
            <a:extLst>
              <a:ext uri="{FF2B5EF4-FFF2-40B4-BE49-F238E27FC236}">
                <a16:creationId xmlns:a16="http://schemas.microsoft.com/office/drawing/2014/main" id="{3D444AC2-4F1E-418D-BE04-147B60270E6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7273" y="2619070"/>
            <a:ext cx="3127897" cy="3127897"/>
          </a:xfrm>
          <a:prstGeom prst="rect">
            <a:avLst/>
          </a:prstGeom>
        </p:spPr>
      </p:pic>
      <p:sp>
        <p:nvSpPr>
          <p:cNvPr id="9" name="Footer Placeholder 2">
            <a:extLst>
              <a:ext uri="{FF2B5EF4-FFF2-40B4-BE49-F238E27FC236}">
                <a16:creationId xmlns:a16="http://schemas.microsoft.com/office/drawing/2014/main" id="{0FFE60CA-E1F8-44B1-9B04-9A77149D6ED4}"/>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1778899552"/>
      </p:ext>
    </p:extLst>
  </p:cSld>
  <p:clrMapOvr>
    <a:masterClrMapping/>
  </p:clrMapOvr>
  <mc:AlternateContent xmlns:mc="http://schemas.openxmlformats.org/markup-compatibility/2006" xmlns:p14="http://schemas.microsoft.com/office/powerpoint/2010/main">
    <mc:Choice Requires="p14">
      <p:transition spd="slow" p14:dur="3500">
        <p14:warp dir="i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AFF3-663C-43CE-9249-883D3E8FC877}"/>
              </a:ext>
            </a:extLst>
          </p:cNvPr>
          <p:cNvSpPr>
            <a:spLocks noGrp="1"/>
          </p:cNvSpPr>
          <p:nvPr>
            <p:ph type="title"/>
          </p:nvPr>
        </p:nvSpPr>
        <p:spPr>
          <a:xfrm>
            <a:off x="628650" y="365127"/>
            <a:ext cx="7886700" cy="930274"/>
          </a:xfrm>
        </p:spPr>
        <p:txBody>
          <a:bodyPr>
            <a:noAutofit/>
          </a:bodyPr>
          <a:lstStyle/>
          <a:p>
            <a:pPr algn="ctr"/>
            <a:r>
              <a:rPr lang="en-US" sz="3000" dirty="0"/>
              <a:t>Supervisor as Coach</a:t>
            </a:r>
            <a:br>
              <a:rPr lang="en-US" sz="3200" dirty="0">
                <a:latin typeface="+mn-lt"/>
              </a:rPr>
            </a:br>
            <a:r>
              <a:rPr lang="en-US" sz="3200" dirty="0">
                <a:latin typeface="+mn-lt"/>
              </a:rPr>
              <a:t>Section 4</a:t>
            </a:r>
          </a:p>
        </p:txBody>
      </p:sp>
      <p:sp>
        <p:nvSpPr>
          <p:cNvPr id="3" name="Content Placeholder 2">
            <a:extLst>
              <a:ext uri="{FF2B5EF4-FFF2-40B4-BE49-F238E27FC236}">
                <a16:creationId xmlns:a16="http://schemas.microsoft.com/office/drawing/2014/main" id="{593B1C88-E4F9-4301-BAC7-7F49F900FA24}"/>
              </a:ext>
            </a:extLst>
          </p:cNvPr>
          <p:cNvSpPr>
            <a:spLocks noGrp="1"/>
          </p:cNvSpPr>
          <p:nvPr>
            <p:ph sz="half" idx="1"/>
          </p:nvPr>
        </p:nvSpPr>
        <p:spPr>
          <a:solidFill>
            <a:schemeClr val="accent5">
              <a:lumMod val="40000"/>
              <a:lumOff val="60000"/>
            </a:schemeClr>
          </a:solidFill>
        </p:spPr>
        <p:txBody>
          <a:bodyPr>
            <a:normAutofit/>
          </a:bodyPr>
          <a:lstStyle/>
          <a:p>
            <a:pPr marL="0" indent="0" algn="ctr">
              <a:buNone/>
            </a:pPr>
            <a:endParaRPr lang="en-US" sz="2400" b="1" dirty="0"/>
          </a:p>
          <a:p>
            <a:pPr marL="0" indent="0" algn="ctr">
              <a:buNone/>
            </a:pPr>
            <a:endParaRPr lang="en-US" sz="2400" b="1" dirty="0"/>
          </a:p>
          <a:p>
            <a:pPr marL="0" indent="0" algn="ctr">
              <a:buNone/>
            </a:pPr>
            <a:r>
              <a:rPr lang="en-US" sz="3600" b="1" dirty="0"/>
              <a:t>Coaching Strategies</a:t>
            </a:r>
          </a:p>
          <a:p>
            <a:pPr marL="0" indent="0" algn="ctr">
              <a:buNone/>
            </a:pPr>
            <a:r>
              <a:rPr lang="en-US" sz="3600" b="1" dirty="0"/>
              <a:t> for </a:t>
            </a:r>
          </a:p>
          <a:p>
            <a:pPr marL="0" indent="0" algn="ctr">
              <a:buNone/>
            </a:pPr>
            <a:r>
              <a:rPr lang="en-US" sz="3600" b="1" dirty="0"/>
              <a:t>Performance &amp; Development</a:t>
            </a:r>
          </a:p>
        </p:txBody>
      </p:sp>
      <p:sp>
        <p:nvSpPr>
          <p:cNvPr id="5" name="Footer Placeholder 4">
            <a:extLst>
              <a:ext uri="{FF2B5EF4-FFF2-40B4-BE49-F238E27FC236}">
                <a16:creationId xmlns:a16="http://schemas.microsoft.com/office/drawing/2014/main" id="{064FE269-AB89-4DB7-9393-45E760E497B1}"/>
              </a:ext>
            </a:extLst>
          </p:cNvPr>
          <p:cNvSpPr>
            <a:spLocks noGrp="1"/>
          </p:cNvSpPr>
          <p:nvPr>
            <p:ph type="ftr" sz="quarter" idx="11"/>
          </p:nvPr>
        </p:nvSpPr>
        <p:spPr/>
        <p:txBody>
          <a:bodyPr/>
          <a:lstStyle/>
          <a:p>
            <a:r>
              <a:rPr lang="en-US"/>
              <a:t>DAAS - Division of Aging and Adult Services</a:t>
            </a:r>
          </a:p>
        </p:txBody>
      </p:sp>
      <p:pic>
        <p:nvPicPr>
          <p:cNvPr id="8" name="Content Placeholder 7" descr="People checking a computer">
            <a:extLst>
              <a:ext uri="{FF2B5EF4-FFF2-40B4-BE49-F238E27FC236}">
                <a16:creationId xmlns:a16="http://schemas.microsoft.com/office/drawing/2014/main" id="{B3433367-C600-4060-B8D8-C3BD691C5CE9}"/>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514850" y="1825625"/>
            <a:ext cx="3916363" cy="2338387"/>
          </a:xfrm>
        </p:spPr>
      </p:pic>
      <p:pic>
        <p:nvPicPr>
          <p:cNvPr id="10" name="Picture 9" descr="Hand holding a seedling">
            <a:extLst>
              <a:ext uri="{FF2B5EF4-FFF2-40B4-BE49-F238E27FC236}">
                <a16:creationId xmlns:a16="http://schemas.microsoft.com/office/drawing/2014/main" id="{65AB54DA-D53D-49C9-B838-368082BD38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4850" y="4164012"/>
            <a:ext cx="3916363" cy="2012951"/>
          </a:xfrm>
          <a:prstGeom prst="rect">
            <a:avLst/>
          </a:prstGeom>
        </p:spPr>
      </p:pic>
    </p:spTree>
    <p:extLst>
      <p:ext uri="{BB962C8B-B14F-4D97-AF65-F5344CB8AC3E}">
        <p14:creationId xmlns:p14="http://schemas.microsoft.com/office/powerpoint/2010/main" val="717228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Rectangle 4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8B657-9B1A-4AB1-B113-5C75B2A528DB}"/>
              </a:ext>
            </a:extLst>
          </p:cNvPr>
          <p:cNvSpPr>
            <a:spLocks noGrp="1"/>
          </p:cNvSpPr>
          <p:nvPr>
            <p:ph type="title"/>
          </p:nvPr>
        </p:nvSpPr>
        <p:spPr>
          <a:xfrm>
            <a:off x="56193" y="1725111"/>
            <a:ext cx="2714693" cy="3387497"/>
          </a:xfrm>
        </p:spPr>
        <p:txBody>
          <a:bodyPr anchor="b">
            <a:normAutofit/>
          </a:bodyPr>
          <a:lstStyle/>
          <a:p>
            <a:pPr algn="r"/>
            <a:r>
              <a:rPr lang="en-US" sz="3600" b="1" dirty="0">
                <a:solidFill>
                  <a:schemeClr val="bg1"/>
                </a:solidFill>
                <a:ea typeface="Times New Roman" panose="02020603050405020304" pitchFamily="18" charset="0"/>
              </a:rPr>
              <a:t>Evaluating Performance &amp; Development</a:t>
            </a:r>
            <a:r>
              <a:rPr lang="en-US" sz="3200" b="1" dirty="0">
                <a:solidFill>
                  <a:schemeClr val="bg1"/>
                </a:solidFill>
                <a:ea typeface="Times New Roman" panose="02020603050405020304" pitchFamily="18" charset="0"/>
              </a:rPr>
              <a:t>	</a:t>
            </a:r>
            <a:br>
              <a:rPr lang="en-US" sz="3200" dirty="0">
                <a:solidFill>
                  <a:schemeClr val="bg1"/>
                </a:solidFill>
                <a:ea typeface="Times New Roman" panose="02020603050405020304" pitchFamily="18" charset="0"/>
              </a:rPr>
            </a:br>
            <a:endParaRPr lang="en-US" sz="3200" b="1" dirty="0">
              <a:solidFill>
                <a:schemeClr val="bg1"/>
              </a:solidFill>
            </a:endParaRPr>
          </a:p>
        </p:txBody>
      </p:sp>
      <p:sp>
        <p:nvSpPr>
          <p:cNvPr id="3" name="Content Placeholder 2">
            <a:extLst>
              <a:ext uri="{FF2B5EF4-FFF2-40B4-BE49-F238E27FC236}">
                <a16:creationId xmlns:a16="http://schemas.microsoft.com/office/drawing/2014/main" id="{7FB23F26-7108-4485-B9BA-7B677ABB2CAE}"/>
              </a:ext>
            </a:extLst>
          </p:cNvPr>
          <p:cNvSpPr>
            <a:spLocks noGrp="1"/>
          </p:cNvSpPr>
          <p:nvPr>
            <p:ph idx="1"/>
          </p:nvPr>
        </p:nvSpPr>
        <p:spPr>
          <a:xfrm>
            <a:off x="3505200" y="645836"/>
            <a:ext cx="3143824" cy="3886997"/>
          </a:xfrm>
        </p:spPr>
        <p:txBody>
          <a:bodyPr anchor="ctr">
            <a:normAutofit/>
          </a:bodyPr>
          <a:lstStyle/>
          <a:p>
            <a:pPr marL="228600" marR="0" fontAlgn="base">
              <a:lnSpc>
                <a:spcPct val="150000"/>
              </a:lnSpc>
              <a:spcBef>
                <a:spcPts val="0"/>
              </a:spcBef>
              <a:spcAft>
                <a:spcPts val="600"/>
              </a:spcAft>
            </a:pPr>
            <a:r>
              <a:rPr lang="en-US" sz="2800" b="1" dirty="0">
                <a:solidFill>
                  <a:schemeClr val="tx1">
                    <a:lumMod val="95000"/>
                    <a:lumOff val="5000"/>
                  </a:schemeClr>
                </a:solidFill>
                <a:ea typeface="Calibri" panose="020F0502020204030204" pitchFamily="34" charset="0"/>
              </a:rPr>
              <a:t>Evaluation</a:t>
            </a:r>
          </a:p>
          <a:p>
            <a:pPr marL="228600" marR="0" fontAlgn="base">
              <a:lnSpc>
                <a:spcPct val="150000"/>
              </a:lnSpc>
              <a:spcBef>
                <a:spcPts val="0"/>
              </a:spcBef>
              <a:spcAft>
                <a:spcPts val="600"/>
              </a:spcAft>
            </a:pPr>
            <a:r>
              <a:rPr lang="en-US" sz="2800" b="1" dirty="0">
                <a:solidFill>
                  <a:schemeClr val="tx1">
                    <a:lumMod val="95000"/>
                    <a:lumOff val="5000"/>
                  </a:schemeClr>
                </a:solidFill>
                <a:ea typeface="Calibri" panose="020F0502020204030204" pitchFamily="34" charset="0"/>
              </a:rPr>
              <a:t>Monitoring</a:t>
            </a:r>
          </a:p>
          <a:p>
            <a:pPr marL="228600" marR="0" fontAlgn="base">
              <a:lnSpc>
                <a:spcPct val="150000"/>
              </a:lnSpc>
              <a:spcBef>
                <a:spcPts val="0"/>
              </a:spcBef>
              <a:spcAft>
                <a:spcPts val="600"/>
              </a:spcAft>
            </a:pPr>
            <a:r>
              <a:rPr lang="en-US" sz="2800" b="1" dirty="0">
                <a:solidFill>
                  <a:schemeClr val="tx1">
                    <a:lumMod val="95000"/>
                    <a:lumOff val="5000"/>
                  </a:schemeClr>
                </a:solidFill>
                <a:ea typeface="Calibri" panose="020F0502020204030204" pitchFamily="34" charset="0"/>
              </a:rPr>
              <a:t>Documenting</a:t>
            </a:r>
          </a:p>
          <a:p>
            <a:pPr marL="228600" marR="0" fontAlgn="base">
              <a:lnSpc>
                <a:spcPct val="150000"/>
              </a:lnSpc>
              <a:spcBef>
                <a:spcPts val="0"/>
              </a:spcBef>
              <a:spcAft>
                <a:spcPts val="600"/>
              </a:spcAft>
            </a:pPr>
            <a:r>
              <a:rPr lang="en-US" sz="2800" b="1" dirty="0">
                <a:solidFill>
                  <a:schemeClr val="tx1">
                    <a:lumMod val="95000"/>
                    <a:lumOff val="5000"/>
                  </a:schemeClr>
                </a:solidFill>
                <a:ea typeface="Calibri" panose="020F0502020204030204" pitchFamily="34" charset="0"/>
              </a:rPr>
              <a:t>Observation</a:t>
            </a:r>
            <a:endParaRPr lang="en-US" sz="2800" dirty="0">
              <a:solidFill>
                <a:schemeClr val="tx1">
                  <a:lumMod val="95000"/>
                  <a:lumOff val="5000"/>
                </a:schemeClr>
              </a:solidFill>
            </a:endParaRPr>
          </a:p>
          <a:p>
            <a:pPr marL="0" indent="0">
              <a:buNone/>
            </a:pPr>
            <a:endParaRPr lang="en-US" sz="1700" dirty="0"/>
          </a:p>
        </p:txBody>
      </p:sp>
      <p:sp>
        <p:nvSpPr>
          <p:cNvPr id="12" name="Footer Placeholder 2">
            <a:extLst>
              <a:ext uri="{FF2B5EF4-FFF2-40B4-BE49-F238E27FC236}">
                <a16:creationId xmlns:a16="http://schemas.microsoft.com/office/drawing/2014/main" id="{AF4AF1D8-7206-4C8B-B15C-80CE6D600949}"/>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pic>
        <p:nvPicPr>
          <p:cNvPr id="6" name="Picture 5" descr="Paper files on the table">
            <a:extLst>
              <a:ext uri="{FF2B5EF4-FFF2-40B4-BE49-F238E27FC236}">
                <a16:creationId xmlns:a16="http://schemas.microsoft.com/office/drawing/2014/main" id="{65A115AA-017A-46B4-B16F-FF9E09F27B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599" y="368869"/>
            <a:ext cx="2978145" cy="1993332"/>
          </a:xfrm>
          <a:prstGeom prst="rect">
            <a:avLst/>
          </a:prstGeom>
        </p:spPr>
      </p:pic>
      <p:pic>
        <p:nvPicPr>
          <p:cNvPr id="10" name="Picture 9" descr="Coach with clipboard talking to football team huddle on field">
            <a:extLst>
              <a:ext uri="{FF2B5EF4-FFF2-40B4-BE49-F238E27FC236}">
                <a16:creationId xmlns:a16="http://schemas.microsoft.com/office/drawing/2014/main" id="{8BB703FE-18A6-48C0-A179-31159FE008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2424" y="4294841"/>
            <a:ext cx="3276600" cy="1943421"/>
          </a:xfrm>
          <a:prstGeom prst="rect">
            <a:avLst/>
          </a:prstGeom>
        </p:spPr>
      </p:pic>
    </p:spTree>
    <p:extLst>
      <p:ext uri="{BB962C8B-B14F-4D97-AF65-F5344CB8AC3E}">
        <p14:creationId xmlns:p14="http://schemas.microsoft.com/office/powerpoint/2010/main" val="217210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6115048" cy="456772"/>
          </a:xfrm>
          <a:prstGeom prst="rect">
            <a:avLst/>
          </a:prstGeom>
          <a:gradFill>
            <a:gsLst>
              <a:gs pos="0">
                <a:srgbClr val="000000">
                  <a:alpha val="28000"/>
                </a:srgbClr>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B40F491-D6ED-47B7-B2C0-D2C9E563675C}"/>
              </a:ext>
            </a:extLst>
          </p:cNvPr>
          <p:cNvSpPr>
            <a:spLocks noGrp="1"/>
          </p:cNvSpPr>
          <p:nvPr>
            <p:ph type="title"/>
          </p:nvPr>
        </p:nvSpPr>
        <p:spPr>
          <a:xfrm>
            <a:off x="685800" y="1981200"/>
            <a:ext cx="2743200" cy="2308324"/>
          </a:xfrm>
          <a:prstGeom prst="rect">
            <a:avLst/>
          </a:prstGeom>
        </p:spPr>
        <p:txBody>
          <a:bodyPr wrap="square">
            <a:spAutoFit/>
          </a:bodyPr>
          <a:lstStyle/>
          <a:p>
            <a:r>
              <a:rPr lang="en-US" sz="3200" b="1" dirty="0">
                <a:latin typeface="+mn-lt"/>
              </a:rPr>
              <a:t>The 5 E’s for Elevating the Coaching Conversation</a:t>
            </a:r>
            <a:br>
              <a:rPr lang="en-US" sz="3200" dirty="0">
                <a:latin typeface="+mn-lt"/>
              </a:rPr>
            </a:br>
            <a:endParaRPr lang="en-US" sz="3200" dirty="0">
              <a:solidFill>
                <a:schemeClr val="tx1">
                  <a:lumMod val="95000"/>
                  <a:lumOff val="5000"/>
                </a:schemeClr>
              </a:solidFill>
              <a:latin typeface="+mn-lt"/>
            </a:endParaRPr>
          </a:p>
        </p:txBody>
      </p:sp>
      <p:graphicFrame>
        <p:nvGraphicFramePr>
          <p:cNvPr id="5" name="Content Placeholder 4">
            <a:extLst>
              <a:ext uri="{FF2B5EF4-FFF2-40B4-BE49-F238E27FC236}">
                <a16:creationId xmlns:a16="http://schemas.microsoft.com/office/drawing/2014/main" id="{A2FEE3C4-2B93-4C1A-98B5-5A97A2854860}"/>
              </a:ext>
            </a:extLst>
          </p:cNvPr>
          <p:cNvGraphicFramePr>
            <a:graphicFrameLocks noGrp="1"/>
          </p:cNvGraphicFramePr>
          <p:nvPr>
            <p:ph idx="1"/>
            <p:extLst>
              <p:ext uri="{D42A27DB-BD31-4B8C-83A1-F6EECF244321}">
                <p14:modId xmlns:p14="http://schemas.microsoft.com/office/powerpoint/2010/main" val="1899096641"/>
              </p:ext>
            </p:extLst>
          </p:nvPr>
        </p:nvGraphicFramePr>
        <p:xfrm>
          <a:off x="3581400" y="1524000"/>
          <a:ext cx="5257800" cy="3657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ooter Placeholder 2">
            <a:extLst>
              <a:ext uri="{FF2B5EF4-FFF2-40B4-BE49-F238E27FC236}">
                <a16:creationId xmlns:a16="http://schemas.microsoft.com/office/drawing/2014/main" id="{406BB90B-814D-434B-AAF5-5614839D2CF2}"/>
              </a:ext>
            </a:extLst>
          </p:cNvPr>
          <p:cNvSpPr txBox="1">
            <a:spLocks/>
          </p:cNvSpPr>
          <p:nvPr/>
        </p:nvSpPr>
        <p:spPr>
          <a:xfrm>
            <a:off x="6019800" y="6353893"/>
            <a:ext cx="2895600" cy="381428"/>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p>
          <a:p>
            <a:r>
              <a:rPr lang="en-US" dirty="0">
                <a:solidFill>
                  <a:schemeClr val="bg1"/>
                </a:solidFill>
              </a:rPr>
              <a:t>   </a:t>
            </a:r>
            <a:r>
              <a:rPr lang="en-US" sz="1000" dirty="0">
                <a:solidFill>
                  <a:schemeClr val="bg1"/>
                </a:solidFill>
              </a:rPr>
              <a:t>DAAS - Division of Aging and Adult Services</a:t>
            </a:r>
          </a:p>
        </p:txBody>
      </p:sp>
    </p:spTree>
    <p:extLst>
      <p:ext uri="{BB962C8B-B14F-4D97-AF65-F5344CB8AC3E}">
        <p14:creationId xmlns:p14="http://schemas.microsoft.com/office/powerpoint/2010/main" val="3440043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A2C-24C4-4899-9190-0589311D9272}"/>
              </a:ext>
            </a:extLst>
          </p:cNvPr>
          <p:cNvSpPr>
            <a:spLocks noGrp="1"/>
          </p:cNvSpPr>
          <p:nvPr>
            <p:ph type="title"/>
          </p:nvPr>
        </p:nvSpPr>
        <p:spPr/>
        <p:txBody>
          <a:bodyPr>
            <a:normAutofit/>
          </a:bodyPr>
          <a:lstStyle/>
          <a:p>
            <a:pPr algn="ctr"/>
            <a:r>
              <a:rPr lang="en-US" sz="3200" b="1" dirty="0">
                <a:latin typeface="+mn-lt"/>
              </a:rPr>
              <a:t>The 5 E’s Sample Statements &amp; Questions</a:t>
            </a:r>
            <a:br>
              <a:rPr lang="en-US" sz="3200" b="1" dirty="0">
                <a:latin typeface="+mn-lt"/>
              </a:rPr>
            </a:br>
            <a:r>
              <a:rPr lang="en-US" sz="3200" b="1" dirty="0">
                <a:latin typeface="+mn-lt"/>
              </a:rPr>
              <a:t>Conversation for Development</a:t>
            </a:r>
            <a:r>
              <a:rPr lang="en-US" sz="3200" dirty="0">
                <a:latin typeface="+mn-lt"/>
              </a:rPr>
              <a:t> </a:t>
            </a:r>
          </a:p>
        </p:txBody>
      </p:sp>
      <p:sp>
        <p:nvSpPr>
          <p:cNvPr id="4" name="Footer Placeholder 3">
            <a:extLst>
              <a:ext uri="{FF2B5EF4-FFF2-40B4-BE49-F238E27FC236}">
                <a16:creationId xmlns:a16="http://schemas.microsoft.com/office/drawing/2014/main" id="{AB2CB924-97D0-418F-AA6E-B01733142FAD}"/>
              </a:ext>
            </a:extLst>
          </p:cNvPr>
          <p:cNvSpPr>
            <a:spLocks noGrp="1"/>
          </p:cNvSpPr>
          <p:nvPr>
            <p:ph type="ftr" sz="quarter" idx="11"/>
          </p:nvPr>
        </p:nvSpPr>
        <p:spPr/>
        <p:txBody>
          <a:bodyPr/>
          <a:lstStyle/>
          <a:p>
            <a:r>
              <a:rPr lang="en-US"/>
              <a:t>DAAS - Division of Aging and Adult Services</a:t>
            </a:r>
          </a:p>
        </p:txBody>
      </p:sp>
      <p:pic>
        <p:nvPicPr>
          <p:cNvPr id="5" name="Content Placeholder 4">
            <a:extLst>
              <a:ext uri="{FF2B5EF4-FFF2-40B4-BE49-F238E27FC236}">
                <a16:creationId xmlns:a16="http://schemas.microsoft.com/office/drawing/2014/main" id="{0D587EDC-F0A4-45A8-9691-3BD09A6EDAB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71600" y="1463998"/>
            <a:ext cx="6727241" cy="5257478"/>
          </a:xfrm>
          <a:prstGeom prst="rect">
            <a:avLst/>
          </a:prstGeom>
        </p:spPr>
      </p:pic>
    </p:spTree>
    <p:extLst>
      <p:ext uri="{BB962C8B-B14F-4D97-AF65-F5344CB8AC3E}">
        <p14:creationId xmlns:p14="http://schemas.microsoft.com/office/powerpoint/2010/main" val="3643704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2A2C-24C4-4899-9190-0589311D9272}"/>
              </a:ext>
            </a:extLst>
          </p:cNvPr>
          <p:cNvSpPr>
            <a:spLocks noGrp="1"/>
          </p:cNvSpPr>
          <p:nvPr>
            <p:ph type="title"/>
          </p:nvPr>
        </p:nvSpPr>
        <p:spPr/>
        <p:txBody>
          <a:bodyPr/>
          <a:lstStyle/>
          <a:p>
            <a:pPr algn="ctr"/>
            <a:r>
              <a:rPr lang="en-US" b="1" dirty="0"/>
              <a:t>The 5 E’s Sample Statements &amp; Questions</a:t>
            </a:r>
            <a:br>
              <a:rPr lang="en-US" b="1" dirty="0"/>
            </a:br>
            <a:r>
              <a:rPr lang="en-US" b="1" dirty="0"/>
              <a:t>Conversation for Performance</a:t>
            </a:r>
            <a:r>
              <a:rPr lang="en-US" dirty="0"/>
              <a:t> </a:t>
            </a:r>
          </a:p>
        </p:txBody>
      </p:sp>
      <p:sp>
        <p:nvSpPr>
          <p:cNvPr id="4" name="Footer Placeholder 3">
            <a:extLst>
              <a:ext uri="{FF2B5EF4-FFF2-40B4-BE49-F238E27FC236}">
                <a16:creationId xmlns:a16="http://schemas.microsoft.com/office/drawing/2014/main" id="{AB2CB924-97D0-418F-AA6E-B01733142FAD}"/>
              </a:ext>
            </a:extLst>
          </p:cNvPr>
          <p:cNvSpPr>
            <a:spLocks noGrp="1"/>
          </p:cNvSpPr>
          <p:nvPr>
            <p:ph type="ftr" sz="quarter" idx="11"/>
          </p:nvPr>
        </p:nvSpPr>
        <p:spPr>
          <a:xfrm>
            <a:off x="6248400" y="6356351"/>
            <a:ext cx="2743200" cy="365125"/>
          </a:xfrm>
        </p:spPr>
        <p:txBody>
          <a:bodyPr/>
          <a:lstStyle/>
          <a:p>
            <a:r>
              <a:rPr lang="en-US" dirty="0"/>
              <a:t>DAAS - Division of Aging and Adult Services</a:t>
            </a:r>
          </a:p>
        </p:txBody>
      </p:sp>
      <p:pic>
        <p:nvPicPr>
          <p:cNvPr id="8" name="Content Placeholder 7">
            <a:extLst>
              <a:ext uri="{FF2B5EF4-FFF2-40B4-BE49-F238E27FC236}">
                <a16:creationId xmlns:a16="http://schemas.microsoft.com/office/drawing/2014/main" id="{2E30609C-3E00-F327-B142-6AAF052E5925}"/>
              </a:ext>
            </a:extLst>
          </p:cNvPr>
          <p:cNvPicPr>
            <a:picLocks noGrp="1" noChangeAspect="1"/>
          </p:cNvPicPr>
          <p:nvPr>
            <p:ph idx="1"/>
          </p:nvPr>
        </p:nvPicPr>
        <p:blipFill>
          <a:blip r:embed="rId2"/>
          <a:stretch>
            <a:fillRect/>
          </a:stretch>
        </p:blipFill>
        <p:spPr>
          <a:xfrm>
            <a:off x="1517506" y="1825625"/>
            <a:ext cx="6108988" cy="4351338"/>
          </a:xfrm>
        </p:spPr>
      </p:pic>
    </p:spTree>
    <p:extLst>
      <p:ext uri="{BB962C8B-B14F-4D97-AF65-F5344CB8AC3E}">
        <p14:creationId xmlns:p14="http://schemas.microsoft.com/office/powerpoint/2010/main" val="3721604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E424422-331E-481C-B340-F0B738986D8E}"/>
              </a:ext>
            </a:extLst>
          </p:cNvPr>
          <p:cNvSpPr>
            <a:spLocks noGrp="1"/>
          </p:cNvSpPr>
          <p:nvPr>
            <p:ph type="ftr" sz="quarter" idx="11"/>
          </p:nvPr>
        </p:nvSpPr>
        <p:spPr/>
        <p:txBody>
          <a:bodyPr/>
          <a:lstStyle/>
          <a:p>
            <a:r>
              <a:rPr lang="en-US"/>
              <a:t>DAAS - Division of Aging and Adult Services</a:t>
            </a:r>
          </a:p>
        </p:txBody>
      </p:sp>
      <p:pic>
        <p:nvPicPr>
          <p:cNvPr id="6" name="Picture 5">
            <a:extLst>
              <a:ext uri="{FF2B5EF4-FFF2-40B4-BE49-F238E27FC236}">
                <a16:creationId xmlns:a16="http://schemas.microsoft.com/office/drawing/2014/main" id="{5821EDE7-4B84-45E8-9910-998B15C3CF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7629" y="0"/>
            <a:ext cx="6108742" cy="6858000"/>
          </a:xfrm>
          <a:prstGeom prst="rect">
            <a:avLst/>
          </a:prstGeom>
        </p:spPr>
      </p:pic>
    </p:spTree>
    <p:extLst>
      <p:ext uri="{BB962C8B-B14F-4D97-AF65-F5344CB8AC3E}">
        <p14:creationId xmlns:p14="http://schemas.microsoft.com/office/powerpoint/2010/main" val="917363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0A62635-D120-4F86-AAC5-9AE2449A2E9F}"/>
              </a:ext>
            </a:extLst>
          </p:cNvPr>
          <p:cNvSpPr txBox="1"/>
          <p:nvPr/>
        </p:nvSpPr>
        <p:spPr>
          <a:xfrm>
            <a:off x="273544" y="2438400"/>
            <a:ext cx="5572305" cy="3535083"/>
          </a:xfrm>
          <a:prstGeom prst="rect">
            <a:avLst/>
          </a:prstGeom>
        </p:spPr>
        <p:txBody>
          <a:bodyPr vert="horz" lIns="91440" tIns="45720" rIns="91440" bIns="45720" rtlCol="0" anchor="t">
            <a:noAutofit/>
          </a:bodyPr>
          <a:lstStyle/>
          <a:p>
            <a:pPr marL="457200" marR="0" lvl="0" indent="-342900" fontAlgn="base">
              <a:lnSpc>
                <a:spcPct val="90000"/>
              </a:lnSpc>
              <a:spcBef>
                <a:spcPts val="0"/>
              </a:spcBef>
              <a:spcAft>
                <a:spcPts val="600"/>
              </a:spcAft>
              <a:buClr>
                <a:srgbClr val="002060"/>
              </a:buClr>
              <a:buFont typeface="Wingdings" panose="05000000000000000000" pitchFamily="2" charset="2"/>
              <a:buChar char="§"/>
            </a:pPr>
            <a:endParaRPr lang="en-US" sz="2400" dirty="0">
              <a:effectLst/>
            </a:endParaRPr>
          </a:p>
        </p:txBody>
      </p:sp>
      <p:sp>
        <p:nvSpPr>
          <p:cNvPr id="26"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FAD1DBC-CF41-40C8-83C8-3B118C1F37FA}"/>
              </a:ext>
            </a:extLst>
          </p:cNvPr>
          <p:cNvSpPr/>
          <p:nvPr/>
        </p:nvSpPr>
        <p:spPr>
          <a:xfrm>
            <a:off x="6356344" y="2099195"/>
            <a:ext cx="2523810" cy="1569660"/>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Coaching Conversation Planner</a:t>
            </a:r>
            <a:endParaRPr lang="en-US" sz="3200" dirty="0">
              <a:solidFill>
                <a:schemeClr val="bg1"/>
              </a:solidFill>
            </a:endParaRPr>
          </a:p>
        </p:txBody>
      </p:sp>
      <p:sp>
        <p:nvSpPr>
          <p:cNvPr id="4" name="Rectangle 3">
            <a:extLst>
              <a:ext uri="{FF2B5EF4-FFF2-40B4-BE49-F238E27FC236}">
                <a16:creationId xmlns:a16="http://schemas.microsoft.com/office/drawing/2014/main" id="{3F778CD0-8D60-4644-A613-1473C874C41F}"/>
              </a:ext>
            </a:extLst>
          </p:cNvPr>
          <p:cNvSpPr/>
          <p:nvPr/>
        </p:nvSpPr>
        <p:spPr>
          <a:xfrm>
            <a:off x="511908" y="1058637"/>
            <a:ext cx="4572000" cy="830997"/>
          </a:xfrm>
          <a:prstGeom prst="rect">
            <a:avLst/>
          </a:prstGeom>
        </p:spPr>
        <p:txBody>
          <a:bodyPr>
            <a:spAutoFit/>
          </a:bodyPr>
          <a:lstStyle/>
          <a:p>
            <a:pPr marL="342900" indent="-342900">
              <a:buClr>
                <a:srgbClr val="002060"/>
              </a:buClr>
              <a:buFont typeface="Wingdings" panose="05000000000000000000" pitchFamily="2" charset="2"/>
              <a:buChar char="§"/>
            </a:pPr>
            <a:r>
              <a:rPr lang="en-US" sz="2400" dirty="0"/>
              <a:t>What do you want to discuss?</a:t>
            </a:r>
            <a:br>
              <a:rPr lang="en-US" sz="2400" dirty="0"/>
            </a:br>
            <a:endParaRPr lang="en-US" sz="2400" dirty="0"/>
          </a:p>
        </p:txBody>
      </p:sp>
      <p:sp>
        <p:nvSpPr>
          <p:cNvPr id="5" name="Rectangle 4">
            <a:extLst>
              <a:ext uri="{FF2B5EF4-FFF2-40B4-BE49-F238E27FC236}">
                <a16:creationId xmlns:a16="http://schemas.microsoft.com/office/drawing/2014/main" id="{BBE6B580-E555-4E87-BAAA-175142A6906A}"/>
              </a:ext>
            </a:extLst>
          </p:cNvPr>
          <p:cNvSpPr/>
          <p:nvPr/>
        </p:nvSpPr>
        <p:spPr>
          <a:xfrm>
            <a:off x="520873" y="1683696"/>
            <a:ext cx="4572000" cy="1200329"/>
          </a:xfrm>
          <a:prstGeom prst="rect">
            <a:avLst/>
          </a:prstGeom>
        </p:spPr>
        <p:txBody>
          <a:bodyPr>
            <a:spAutoFit/>
          </a:bodyPr>
          <a:lstStyle/>
          <a:p>
            <a:pPr marL="342900" indent="-342900">
              <a:buFont typeface="Wingdings" panose="05000000000000000000" pitchFamily="2" charset="2"/>
              <a:buChar char="§"/>
            </a:pPr>
            <a:r>
              <a:rPr lang="en-US" sz="2400" dirty="0"/>
              <a:t>What is your objective for this conversation?</a:t>
            </a:r>
            <a:br>
              <a:rPr lang="en-US" sz="2400" dirty="0"/>
            </a:br>
            <a:endParaRPr lang="en-US" sz="2400" dirty="0"/>
          </a:p>
        </p:txBody>
      </p:sp>
      <p:sp>
        <p:nvSpPr>
          <p:cNvPr id="6" name="Rectangle 5">
            <a:extLst>
              <a:ext uri="{FF2B5EF4-FFF2-40B4-BE49-F238E27FC236}">
                <a16:creationId xmlns:a16="http://schemas.microsoft.com/office/drawing/2014/main" id="{A1A6FEFC-06A3-449B-806A-2F8F01C701E5}"/>
              </a:ext>
            </a:extLst>
          </p:cNvPr>
          <p:cNvSpPr/>
          <p:nvPr/>
        </p:nvSpPr>
        <p:spPr>
          <a:xfrm>
            <a:off x="547767" y="2600007"/>
            <a:ext cx="4572000" cy="1200329"/>
          </a:xfrm>
          <a:prstGeom prst="rect">
            <a:avLst/>
          </a:prstGeom>
        </p:spPr>
        <p:txBody>
          <a:bodyPr wrap="square">
            <a:spAutoFit/>
          </a:bodyPr>
          <a:lstStyle/>
          <a:p>
            <a:pPr marL="342900" indent="-342900">
              <a:buClr>
                <a:srgbClr val="002060"/>
              </a:buClr>
              <a:buFont typeface="Wingdings" panose="05000000000000000000" pitchFamily="2" charset="2"/>
              <a:buChar char="§"/>
            </a:pPr>
            <a:r>
              <a:rPr lang="en-US" sz="2400" dirty="0"/>
              <a:t>How will progress or success be measured?</a:t>
            </a:r>
            <a:br>
              <a:rPr lang="en-US" sz="2400" dirty="0"/>
            </a:br>
            <a:endParaRPr lang="en-US" sz="2400" dirty="0"/>
          </a:p>
        </p:txBody>
      </p:sp>
      <p:sp>
        <p:nvSpPr>
          <p:cNvPr id="7" name="Rectangle 6">
            <a:extLst>
              <a:ext uri="{FF2B5EF4-FFF2-40B4-BE49-F238E27FC236}">
                <a16:creationId xmlns:a16="http://schemas.microsoft.com/office/drawing/2014/main" id="{6245374B-5434-4B7D-8420-6FFA034499A2}"/>
              </a:ext>
            </a:extLst>
          </p:cNvPr>
          <p:cNvSpPr/>
          <p:nvPr/>
        </p:nvSpPr>
        <p:spPr>
          <a:xfrm>
            <a:off x="565657" y="3537746"/>
            <a:ext cx="5051692" cy="1200329"/>
          </a:xfrm>
          <a:prstGeom prst="rect">
            <a:avLst/>
          </a:prstGeom>
        </p:spPr>
        <p:txBody>
          <a:bodyPr wrap="square">
            <a:spAutoFit/>
          </a:bodyPr>
          <a:lstStyle/>
          <a:p>
            <a:pPr marL="342900" indent="-342900">
              <a:buClr>
                <a:srgbClr val="002060"/>
              </a:buClr>
              <a:buFont typeface="Wingdings" panose="05000000000000000000" pitchFamily="2" charset="2"/>
              <a:buChar char="§"/>
            </a:pPr>
            <a:r>
              <a:rPr lang="en-US" sz="2400" dirty="0"/>
              <a:t>What are the needs of this person/team you need to consider?</a:t>
            </a:r>
            <a:br>
              <a:rPr lang="en-US" sz="2400" dirty="0"/>
            </a:br>
            <a:endParaRPr lang="en-US" sz="2400" dirty="0"/>
          </a:p>
        </p:txBody>
      </p:sp>
      <p:sp>
        <p:nvSpPr>
          <p:cNvPr id="8" name="Rectangle 7">
            <a:extLst>
              <a:ext uri="{FF2B5EF4-FFF2-40B4-BE49-F238E27FC236}">
                <a16:creationId xmlns:a16="http://schemas.microsoft.com/office/drawing/2014/main" id="{DCA3BC35-0719-48DE-932C-D407E3AD6B2C}"/>
              </a:ext>
            </a:extLst>
          </p:cNvPr>
          <p:cNvSpPr/>
          <p:nvPr/>
        </p:nvSpPr>
        <p:spPr>
          <a:xfrm>
            <a:off x="583547" y="4571764"/>
            <a:ext cx="5262302" cy="1938992"/>
          </a:xfrm>
          <a:prstGeom prst="rect">
            <a:avLst/>
          </a:prstGeom>
        </p:spPr>
        <p:txBody>
          <a:bodyPr wrap="square">
            <a:spAutoFit/>
          </a:bodyPr>
          <a:lstStyle/>
          <a:p>
            <a:pPr marL="342900" indent="-342900">
              <a:buClr>
                <a:srgbClr val="002060"/>
              </a:buClr>
              <a:buFont typeface="Wingdings" panose="05000000000000000000" pitchFamily="2" charset="2"/>
              <a:buChar char="§"/>
            </a:pPr>
            <a:r>
              <a:rPr lang="en-US" sz="2400" dirty="0"/>
              <a:t>What are the opportunities &amp; challenges in this discussion or the underlying situation?</a:t>
            </a:r>
            <a:br>
              <a:rPr lang="en-US" sz="2400" dirty="0"/>
            </a:br>
            <a:r>
              <a:rPr lang="en-US" sz="2400" b="1" dirty="0"/>
              <a:t> </a:t>
            </a:r>
            <a:br>
              <a:rPr lang="en-US" sz="2400" dirty="0"/>
            </a:br>
            <a:endParaRPr lang="en-US" sz="2400" dirty="0"/>
          </a:p>
        </p:txBody>
      </p:sp>
      <p:sp>
        <p:nvSpPr>
          <p:cNvPr id="2" name="Footer Placeholder 1">
            <a:extLst>
              <a:ext uri="{FF2B5EF4-FFF2-40B4-BE49-F238E27FC236}">
                <a16:creationId xmlns:a16="http://schemas.microsoft.com/office/drawing/2014/main" id="{7098653E-7491-42C1-9312-7A3C4DD55B3E}"/>
              </a:ext>
            </a:extLst>
          </p:cNvPr>
          <p:cNvSpPr>
            <a:spLocks noGrp="1"/>
          </p:cNvSpPr>
          <p:nvPr>
            <p:ph type="ftr" sz="quarter" idx="11"/>
          </p:nvPr>
        </p:nvSpPr>
        <p:spPr>
          <a:xfrm>
            <a:off x="6248400" y="6356351"/>
            <a:ext cx="2895600" cy="365125"/>
          </a:xfrm>
        </p:spPr>
        <p:txBody>
          <a:bodyPr/>
          <a:lstStyle/>
          <a:p>
            <a:r>
              <a:rPr lang="en-US" dirty="0">
                <a:solidFill>
                  <a:schemeClr val="bg1"/>
                </a:solidFill>
              </a:rPr>
              <a:t>DAAS - Division of Aging and Adult Services</a:t>
            </a:r>
          </a:p>
        </p:txBody>
      </p:sp>
    </p:spTree>
    <p:extLst>
      <p:ext uri="{BB962C8B-B14F-4D97-AF65-F5344CB8AC3E}">
        <p14:creationId xmlns:p14="http://schemas.microsoft.com/office/powerpoint/2010/main" val="1028502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8B657-9B1A-4AB1-B113-5C75B2A528DB}"/>
              </a:ext>
            </a:extLst>
          </p:cNvPr>
          <p:cNvSpPr>
            <a:spLocks noGrp="1"/>
          </p:cNvSpPr>
          <p:nvPr>
            <p:ph type="title"/>
          </p:nvPr>
        </p:nvSpPr>
        <p:spPr>
          <a:xfrm>
            <a:off x="0" y="0"/>
            <a:ext cx="2714693" cy="6853561"/>
          </a:xfrm>
        </p:spPr>
        <p:txBody>
          <a:bodyPr anchor="b">
            <a:normAutofit/>
          </a:bodyPr>
          <a:lstStyle/>
          <a:p>
            <a:pPr algn="r"/>
            <a:r>
              <a:rPr lang="en-US" sz="3200" b="1" dirty="0">
                <a:solidFill>
                  <a:schemeClr val="bg1"/>
                </a:solidFill>
                <a:ea typeface="Times New Roman" panose="02020603050405020304" pitchFamily="18" charset="0"/>
              </a:rPr>
              <a:t>Evaluating Performance &amp; Development	</a:t>
            </a:r>
            <a:br>
              <a:rPr lang="en-US" sz="3200" dirty="0">
                <a:solidFill>
                  <a:schemeClr val="bg1"/>
                </a:solidFill>
                <a:ea typeface="Times New Roman" panose="02020603050405020304" pitchFamily="18" charset="0"/>
              </a:rPr>
            </a:br>
            <a:endParaRPr lang="en-US" sz="3200" b="1" dirty="0">
              <a:solidFill>
                <a:schemeClr val="bg1"/>
              </a:solidFill>
            </a:endParaRPr>
          </a:p>
        </p:txBody>
      </p:sp>
      <p:sp>
        <p:nvSpPr>
          <p:cNvPr id="3" name="Content Placeholder 2">
            <a:extLst>
              <a:ext uri="{FF2B5EF4-FFF2-40B4-BE49-F238E27FC236}">
                <a16:creationId xmlns:a16="http://schemas.microsoft.com/office/drawing/2014/main" id="{7FB23F26-7108-4485-B9BA-7B677ABB2CAE}"/>
              </a:ext>
            </a:extLst>
          </p:cNvPr>
          <p:cNvSpPr>
            <a:spLocks noGrp="1"/>
          </p:cNvSpPr>
          <p:nvPr>
            <p:ph idx="1"/>
          </p:nvPr>
        </p:nvSpPr>
        <p:spPr>
          <a:xfrm>
            <a:off x="3663804" y="457200"/>
            <a:ext cx="5243784" cy="6253369"/>
          </a:xfrm>
        </p:spPr>
        <p:txBody>
          <a:bodyPr anchor="ctr">
            <a:normAutofit/>
          </a:bodyPr>
          <a:lstStyle/>
          <a:p>
            <a:pPr marL="285750" indent="-285750">
              <a:buFont typeface="Arial" panose="020B0604020202020204" pitchFamily="34" charset="0"/>
              <a:buChar char="•"/>
            </a:pPr>
            <a:r>
              <a:rPr lang="en-US" sz="2400" dirty="0">
                <a:solidFill>
                  <a:schemeClr val="accent1">
                    <a:lumMod val="50000"/>
                  </a:schemeClr>
                </a:solidFill>
              </a:rPr>
              <a:t>Work in pairs with a partner.</a:t>
            </a:r>
            <a:br>
              <a:rPr lang="en-US" sz="2400" dirty="0">
                <a:solidFill>
                  <a:schemeClr val="accent1">
                    <a:lumMod val="50000"/>
                  </a:schemeClr>
                </a:solidFill>
              </a:rPr>
            </a:br>
            <a:endParaRPr lang="en-US" sz="2400" dirty="0">
              <a:solidFill>
                <a:schemeClr val="accent1">
                  <a:lumMod val="50000"/>
                </a:schemeClr>
              </a:solidFill>
            </a:endParaRPr>
          </a:p>
          <a:p>
            <a:pPr marL="285750" indent="-285750">
              <a:buFont typeface="Arial" panose="020B0604020202020204" pitchFamily="34" charset="0"/>
              <a:buChar char="•"/>
            </a:pPr>
            <a:r>
              <a:rPr lang="en-US" sz="2400" dirty="0">
                <a:solidFill>
                  <a:schemeClr val="accent1">
                    <a:lumMod val="50000"/>
                  </a:schemeClr>
                </a:solidFill>
              </a:rPr>
              <a:t>Take 5 minutes prior to using your Coaching Conversation Planner to draft coaching questions that you will ask your staff in each of the 5 E’s process.  </a:t>
            </a:r>
            <a:r>
              <a:rPr lang="en-US" sz="2200" dirty="0">
                <a:solidFill>
                  <a:schemeClr val="accent1">
                    <a:lumMod val="50000"/>
                  </a:schemeClr>
                </a:solidFill>
              </a:rPr>
              <a:t>(</a:t>
            </a:r>
            <a:r>
              <a:rPr lang="en-US" sz="2200" i="1" dirty="0">
                <a:solidFill>
                  <a:schemeClr val="accent1">
                    <a:lumMod val="50000"/>
                  </a:schemeClr>
                </a:solidFill>
              </a:rPr>
              <a:t>It can be a conversation for Development or Performance.)</a:t>
            </a:r>
            <a:br>
              <a:rPr lang="en-US" sz="2400" i="1" dirty="0">
                <a:solidFill>
                  <a:schemeClr val="accent1">
                    <a:lumMod val="50000"/>
                  </a:schemeClr>
                </a:solidFill>
              </a:rPr>
            </a:br>
            <a:endParaRPr lang="en-US" sz="2400" i="1" dirty="0">
              <a:solidFill>
                <a:schemeClr val="accent1">
                  <a:lumMod val="50000"/>
                </a:schemeClr>
              </a:solidFill>
            </a:endParaRPr>
          </a:p>
          <a:p>
            <a:r>
              <a:rPr lang="en-US" sz="2400" dirty="0">
                <a:solidFill>
                  <a:schemeClr val="accent1">
                    <a:lumMod val="50000"/>
                  </a:schemeClr>
                </a:solidFill>
              </a:rPr>
              <a:t> Take turns roleplaying the supervisor and the staff member with your partner, moving through the 5 E’s.  Switch roles after 5 minutes.</a:t>
            </a:r>
          </a:p>
          <a:p>
            <a:pPr marL="0" indent="0">
              <a:buNone/>
            </a:pPr>
            <a:endParaRPr lang="en-US" sz="2400" dirty="0">
              <a:solidFill>
                <a:schemeClr val="accent1">
                  <a:lumMod val="50000"/>
                </a:schemeClr>
              </a:solidFill>
            </a:endParaRPr>
          </a:p>
          <a:p>
            <a:pPr marL="285750" indent="-285750">
              <a:buFont typeface="Arial" panose="020B0604020202020204" pitchFamily="34" charset="0"/>
              <a:buChar char="•"/>
            </a:pPr>
            <a:r>
              <a:rPr lang="en-US" sz="2400" dirty="0">
                <a:solidFill>
                  <a:schemeClr val="accent1">
                    <a:lumMod val="50000"/>
                  </a:schemeClr>
                </a:solidFill>
              </a:rPr>
              <a:t>We will debrief together as a large group after 15 minutes.</a:t>
            </a:r>
          </a:p>
          <a:p>
            <a:pPr marL="0" indent="0">
              <a:buNone/>
            </a:pPr>
            <a:endParaRPr lang="en-US" sz="1700" dirty="0"/>
          </a:p>
        </p:txBody>
      </p:sp>
      <p:sp>
        <p:nvSpPr>
          <p:cNvPr id="12" name="Footer Placeholder 2">
            <a:extLst>
              <a:ext uri="{FF2B5EF4-FFF2-40B4-BE49-F238E27FC236}">
                <a16:creationId xmlns:a16="http://schemas.microsoft.com/office/drawing/2014/main" id="{AF4AF1D8-7206-4C8B-B15C-80CE6D600949}"/>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
        <p:nvSpPr>
          <p:cNvPr id="4" name="TextBox 3">
            <a:extLst>
              <a:ext uri="{FF2B5EF4-FFF2-40B4-BE49-F238E27FC236}">
                <a16:creationId xmlns:a16="http://schemas.microsoft.com/office/drawing/2014/main" id="{667F023B-EF53-44F3-80F0-0213F94D7BEB}"/>
              </a:ext>
            </a:extLst>
          </p:cNvPr>
          <p:cNvSpPr txBox="1"/>
          <p:nvPr/>
        </p:nvSpPr>
        <p:spPr>
          <a:xfrm>
            <a:off x="-18692" y="6626"/>
            <a:ext cx="3600092" cy="4278094"/>
          </a:xfrm>
          <a:prstGeom prst="rect">
            <a:avLst/>
          </a:prstGeom>
          <a:gradFill>
            <a:gsLst>
              <a:gs pos="0">
                <a:schemeClr val="accent1">
                  <a:lumMod val="5000"/>
                  <a:lumOff val="95000"/>
                </a:schemeClr>
              </a:gs>
              <a:gs pos="74000">
                <a:schemeClr val="accent1">
                  <a:lumMod val="45000"/>
                  <a:lumOff val="55000"/>
                </a:schemeClr>
              </a:gs>
              <a:gs pos="75000">
                <a:schemeClr val="accent1">
                  <a:lumMod val="45000"/>
                  <a:lumOff val="55000"/>
                </a:schemeClr>
              </a:gs>
              <a:gs pos="100000">
                <a:schemeClr val="accent1">
                  <a:lumMod val="75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endParaRPr lang="en-US" sz="3200" dirty="0">
              <a:latin typeface="Calibri "/>
            </a:endParaRPr>
          </a:p>
          <a:p>
            <a:pPr algn="ctr"/>
            <a:r>
              <a:rPr lang="en-US" sz="3600" b="1" dirty="0">
                <a:latin typeface="Calibri "/>
              </a:rPr>
              <a:t>Coaching Conversation</a:t>
            </a:r>
          </a:p>
          <a:p>
            <a:pPr algn="ctr"/>
            <a:r>
              <a:rPr lang="en-US" sz="3600" b="1" dirty="0">
                <a:latin typeface="Calibri "/>
              </a:rPr>
              <a:t>Dyadic Roleplay Activity</a:t>
            </a:r>
          </a:p>
          <a:p>
            <a:endParaRPr lang="en-US" sz="3200" dirty="0">
              <a:latin typeface="Calibri "/>
            </a:endParaRPr>
          </a:p>
          <a:p>
            <a:endParaRPr lang="en-US" sz="3200" dirty="0">
              <a:latin typeface="Calibri "/>
            </a:endParaRPr>
          </a:p>
          <a:p>
            <a:endParaRPr lang="en-US" sz="3200" dirty="0">
              <a:solidFill>
                <a:schemeClr val="bg1"/>
              </a:solidFill>
              <a:latin typeface="Calibri "/>
            </a:endParaRPr>
          </a:p>
        </p:txBody>
      </p:sp>
      <p:pic>
        <p:nvPicPr>
          <p:cNvPr id="7" name="Picture 6" descr="Bald man with bear">
            <a:extLst>
              <a:ext uri="{FF2B5EF4-FFF2-40B4-BE49-F238E27FC236}">
                <a16:creationId xmlns:a16="http://schemas.microsoft.com/office/drawing/2014/main" id="{6FB0F1EA-6F28-40E7-AB0C-46D06DC0F0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36373"/>
            <a:ext cx="3645112" cy="2312027"/>
          </a:xfrm>
          <a:prstGeom prst="rect">
            <a:avLst/>
          </a:prstGeom>
        </p:spPr>
      </p:pic>
    </p:spTree>
    <p:extLst>
      <p:ext uri="{BB962C8B-B14F-4D97-AF65-F5344CB8AC3E}">
        <p14:creationId xmlns:p14="http://schemas.microsoft.com/office/powerpoint/2010/main" val="2190557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B03A-8A88-4AB3-B50B-5E4FC8F4EFDF}"/>
              </a:ext>
            </a:extLst>
          </p:cNvPr>
          <p:cNvSpPr>
            <a:spLocks noGrp="1"/>
          </p:cNvSpPr>
          <p:nvPr>
            <p:ph type="ctrTitle"/>
          </p:nvPr>
        </p:nvSpPr>
        <p:spPr>
          <a:xfrm>
            <a:off x="2514600" y="454333"/>
            <a:ext cx="5907987" cy="1091049"/>
          </a:xfrm>
        </p:spPr>
        <p:txBody>
          <a:bodyPr vert="horz" lIns="91440" tIns="45720" rIns="91440" bIns="45720" rtlCol="0" anchor="t">
            <a:normAutofit fontScale="90000"/>
          </a:bodyPr>
          <a:lstStyle/>
          <a:p>
            <a:pPr defTabSz="914400"/>
            <a:r>
              <a:rPr lang="en-US" sz="3600" b="1" dirty="0">
                <a:solidFill>
                  <a:schemeClr val="tx1">
                    <a:lumMod val="85000"/>
                    <a:lumOff val="15000"/>
                  </a:schemeClr>
                </a:solidFill>
              </a:rPr>
              <a:t>   </a:t>
            </a:r>
            <a:r>
              <a:rPr lang="en-US" sz="2700" b="1" dirty="0">
                <a:solidFill>
                  <a:schemeClr val="tx1">
                    <a:lumMod val="85000"/>
                    <a:lumOff val="15000"/>
                  </a:schemeClr>
                </a:solidFill>
              </a:rPr>
              <a:t>Supervisor as Coach </a:t>
            </a:r>
            <a:br>
              <a:rPr lang="en-US" sz="2700" b="1" dirty="0">
                <a:solidFill>
                  <a:schemeClr val="tx1">
                    <a:lumMod val="85000"/>
                    <a:lumOff val="15000"/>
                  </a:schemeClr>
                </a:solidFill>
              </a:rPr>
            </a:br>
            <a:r>
              <a:rPr lang="en-US" sz="2700" b="1" dirty="0">
                <a:solidFill>
                  <a:schemeClr val="tx1">
                    <a:lumMod val="85000"/>
                    <a:lumOff val="15000"/>
                  </a:schemeClr>
                </a:solidFill>
              </a:rPr>
              <a:t>Transfer of Learning Activity</a:t>
            </a:r>
            <a:br>
              <a:rPr lang="en-US" sz="3600" b="1" dirty="0">
                <a:solidFill>
                  <a:schemeClr val="tx1">
                    <a:lumMod val="85000"/>
                    <a:lumOff val="15000"/>
                  </a:schemeClr>
                </a:solidFill>
              </a:rPr>
            </a:br>
            <a:endParaRPr lang="en-US" sz="3600" b="1" kern="1200" dirty="0">
              <a:solidFill>
                <a:schemeClr val="tx1"/>
              </a:solidFill>
              <a:latin typeface="+mn-lt"/>
              <a:ea typeface="+mj-ea"/>
              <a:cs typeface="+mj-cs"/>
            </a:endParaRPr>
          </a:p>
        </p:txBody>
      </p:sp>
      <p:sp>
        <p:nvSpPr>
          <p:cNvPr id="3" name="TextBox 2">
            <a:extLst>
              <a:ext uri="{FF2B5EF4-FFF2-40B4-BE49-F238E27FC236}">
                <a16:creationId xmlns:a16="http://schemas.microsoft.com/office/drawing/2014/main" id="{D65F4C4D-6594-4FB0-9478-7C3F7BD6CACA}"/>
              </a:ext>
            </a:extLst>
          </p:cNvPr>
          <p:cNvSpPr txBox="1"/>
          <p:nvPr/>
        </p:nvSpPr>
        <p:spPr>
          <a:xfrm>
            <a:off x="325697" y="1751662"/>
            <a:ext cx="8679154" cy="4339650"/>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sz="2200" b="1" dirty="0"/>
              <a:t>Goal # 1 </a:t>
            </a:r>
            <a:r>
              <a:rPr lang="en-US" sz="2200" dirty="0"/>
              <a:t>-  Develop and implement an Action Plan of how you will leverage your 2-3 Strengths as a Coach.</a:t>
            </a:r>
          </a:p>
          <a:p>
            <a:pPr marL="285750" indent="-285750">
              <a:spcAft>
                <a:spcPts val="600"/>
              </a:spcAft>
              <a:buFont typeface="Wingdings" panose="05000000000000000000" pitchFamily="2" charset="2"/>
              <a:buChar char="§"/>
            </a:pPr>
            <a:r>
              <a:rPr lang="en-US" sz="2200" b="1" dirty="0"/>
              <a:t>Goal # 2-  </a:t>
            </a:r>
            <a:r>
              <a:rPr lang="en-US" sz="2200" dirty="0"/>
              <a:t>Design and implement an Action Plan to improve 2-3 strengths you want to upgrade at the lower end of your Strengths Assessment.</a:t>
            </a:r>
          </a:p>
          <a:p>
            <a:pPr marL="285750" indent="-285750">
              <a:spcAft>
                <a:spcPts val="600"/>
              </a:spcAft>
              <a:buFont typeface="Wingdings" panose="05000000000000000000" pitchFamily="2" charset="2"/>
              <a:buChar char="§"/>
            </a:pPr>
            <a:r>
              <a:rPr lang="en-US" sz="2200" b="1" dirty="0"/>
              <a:t>Goal # 3- </a:t>
            </a:r>
            <a:r>
              <a:rPr lang="en-US" sz="2200" dirty="0"/>
              <a:t>Using your Coaching Planner draft a coaching conversation for development or performance using the 5 E’s process and Ready – Set – Go! 5 Minute Coaching Questions on P. 35 of you Participant Guide.  </a:t>
            </a:r>
          </a:p>
          <a:p>
            <a:pPr marL="285750" indent="-285750">
              <a:spcAft>
                <a:spcPts val="600"/>
              </a:spcAft>
              <a:buFont typeface="Wingdings" panose="05000000000000000000" pitchFamily="2" charset="2"/>
              <a:buChar char="§"/>
            </a:pPr>
            <a:r>
              <a:rPr lang="en-US" sz="2200" b="1" dirty="0"/>
              <a:t>Goal # 4-  </a:t>
            </a:r>
            <a:r>
              <a:rPr lang="en-US" sz="2200" dirty="0"/>
              <a:t>Meet with two of your staff and have a coaching conversation in the next four weeks. </a:t>
            </a:r>
            <a:endParaRPr lang="en-US" sz="2000" dirty="0"/>
          </a:p>
          <a:p>
            <a:r>
              <a:rPr lang="en-US" i="1" dirty="0"/>
              <a:t>Be prepared to debrief and provide feedback about the Strengths Action Plan and  Coaching Conversation if this training will be followed by a Boost Session</a:t>
            </a:r>
            <a:r>
              <a:rPr lang="en-US" dirty="0"/>
              <a:t>.</a:t>
            </a:r>
          </a:p>
        </p:txBody>
      </p:sp>
      <p:pic>
        <p:nvPicPr>
          <p:cNvPr id="12" name="Picture 11" descr="Two business people communicating">
            <a:extLst>
              <a:ext uri="{FF2B5EF4-FFF2-40B4-BE49-F238E27FC236}">
                <a16:creationId xmlns:a16="http://schemas.microsoft.com/office/drawing/2014/main" id="{7D12D2BE-8A71-48E0-92EF-BBC99E0931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083" y="291677"/>
            <a:ext cx="1983082" cy="1356845"/>
          </a:xfrm>
          <a:prstGeom prst="rect">
            <a:avLst/>
          </a:prstGeom>
        </p:spPr>
      </p:pic>
      <p:sp>
        <p:nvSpPr>
          <p:cNvPr id="8" name="Footer Placeholder 2">
            <a:extLst>
              <a:ext uri="{FF2B5EF4-FFF2-40B4-BE49-F238E27FC236}">
                <a16:creationId xmlns:a16="http://schemas.microsoft.com/office/drawing/2014/main" id="{6C79D1AA-C9ED-45C6-BAEF-A2E6EE3F6892}"/>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394127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85800" y="2513326"/>
            <a:ext cx="7540322" cy="2846294"/>
          </a:xfrm>
        </p:spPr>
        <p:txBody>
          <a:bodyPr vert="horz" lIns="91440" tIns="45720" rIns="91440" bIns="45720" rtlCol="0" anchor="b">
            <a:normAutofit/>
          </a:bodyPr>
          <a:lstStyle/>
          <a:p>
            <a:pPr lvl="1" algn="l" rtl="0">
              <a:lnSpc>
                <a:spcPct val="90000"/>
              </a:lnSpc>
              <a:spcBef>
                <a:spcPct val="0"/>
              </a:spcBef>
              <a:buClr>
                <a:srgbClr val="7030A0"/>
              </a:buClr>
              <a:buSzPct val="100000"/>
            </a:pPr>
            <a:r>
              <a:rPr lang="en-US" sz="4200" kern="1200" dirty="0">
                <a:solidFill>
                  <a:srgbClr val="FFFFFF"/>
                </a:solidFill>
                <a:latin typeface="+mj-lt"/>
                <a:ea typeface="+mj-ea"/>
                <a:cs typeface="+mj-cs"/>
              </a:rPr>
              <a:t>   </a:t>
            </a:r>
            <a:r>
              <a:rPr lang="en-US" sz="4000" b="1" kern="1200" dirty="0">
                <a:solidFill>
                  <a:srgbClr val="FFFFFF"/>
                </a:solidFill>
                <a:latin typeface="+mn-lt"/>
                <a:ea typeface="+mj-ea"/>
                <a:cs typeface="+mj-cs"/>
              </a:rPr>
              <a:t>Conversation starters…</a:t>
            </a:r>
            <a:br>
              <a:rPr lang="en-US" sz="4000" b="1" kern="1200" dirty="0">
                <a:solidFill>
                  <a:srgbClr val="FFFFFF"/>
                </a:solidFill>
                <a:latin typeface="+mn-lt"/>
                <a:ea typeface="+mj-ea"/>
                <a:cs typeface="+mj-cs"/>
              </a:rPr>
            </a:br>
            <a:br>
              <a:rPr lang="en-US" sz="4000" b="1" kern="1200" dirty="0">
                <a:solidFill>
                  <a:srgbClr val="FFFFFF"/>
                </a:solidFill>
                <a:latin typeface="+mn-lt"/>
                <a:ea typeface="+mj-ea"/>
                <a:cs typeface="+mj-cs"/>
              </a:rPr>
            </a:br>
            <a:r>
              <a:rPr lang="en-US" sz="4200" kern="1200" dirty="0">
                <a:solidFill>
                  <a:srgbClr val="FFFFFF"/>
                </a:solidFill>
                <a:latin typeface="+mj-lt"/>
                <a:ea typeface="+mj-ea"/>
                <a:cs typeface="+mj-cs"/>
              </a:rPr>
              <a:t>    </a:t>
            </a:r>
            <a:endParaRPr lang="en-US" sz="3600" b="1" kern="1200" dirty="0">
              <a:solidFill>
                <a:srgbClr val="FFFFFF"/>
              </a:solidFill>
              <a:latin typeface="+mj-lt"/>
              <a:ea typeface="+mj-ea"/>
              <a:cs typeface="+mj-cs"/>
            </a:endParaRPr>
          </a:p>
        </p:txBody>
      </p:sp>
      <p:sp>
        <p:nvSpPr>
          <p:cNvPr id="9" name="TextBox 8">
            <a:extLst>
              <a:ext uri="{FF2B5EF4-FFF2-40B4-BE49-F238E27FC236}">
                <a16:creationId xmlns:a16="http://schemas.microsoft.com/office/drawing/2014/main" id="{9A01FD2B-CA71-48CE-946F-299677FDBDCF}"/>
              </a:ext>
            </a:extLst>
          </p:cNvPr>
          <p:cNvSpPr txBox="1"/>
          <p:nvPr/>
        </p:nvSpPr>
        <p:spPr>
          <a:xfrm>
            <a:off x="1029960" y="5105037"/>
            <a:ext cx="7540322" cy="1220829"/>
          </a:xfrm>
          <a:prstGeom prst="rect">
            <a:avLst/>
          </a:prstGeom>
        </p:spPr>
        <p:txBody>
          <a:bodyPr vert="horz" lIns="91440" tIns="45720" rIns="91440" bIns="45720" rtlCol="0" anchor="ctr">
            <a:noAutofit/>
          </a:bodyPr>
          <a:lstStyle/>
          <a:p>
            <a:pPr>
              <a:lnSpc>
                <a:spcPct val="90000"/>
              </a:lnSpc>
              <a:spcBef>
                <a:spcPts val="1000"/>
              </a:spcBef>
              <a:tabLst>
                <a:tab pos="236538" algn="l"/>
              </a:tabLst>
            </a:pPr>
            <a:r>
              <a:rPr lang="en-US" sz="3600" kern="1200" dirty="0">
                <a:solidFill>
                  <a:schemeClr val="tx1"/>
                </a:solidFill>
                <a:latin typeface="+mn-lt"/>
                <a:ea typeface="+mn-ea"/>
                <a:cs typeface="+mn-cs"/>
              </a:rPr>
              <a:t>What is a coach? </a:t>
            </a:r>
          </a:p>
          <a:p>
            <a:pPr>
              <a:lnSpc>
                <a:spcPct val="90000"/>
              </a:lnSpc>
              <a:spcBef>
                <a:spcPts val="1000"/>
              </a:spcBef>
              <a:tabLst>
                <a:tab pos="236538" algn="l"/>
              </a:tabLst>
            </a:pPr>
            <a:r>
              <a:rPr lang="en-US" sz="3600" kern="1200" dirty="0">
                <a:solidFill>
                  <a:schemeClr val="tx1"/>
                </a:solidFill>
                <a:latin typeface="+mn-lt"/>
                <a:ea typeface="+mn-ea"/>
                <a:cs typeface="+mn-cs"/>
              </a:rPr>
              <a:t>What are some of the qualities of a coach that you have experienced?</a:t>
            </a:r>
          </a:p>
          <a:p>
            <a:pPr>
              <a:lnSpc>
                <a:spcPct val="90000"/>
              </a:lnSpc>
              <a:spcBef>
                <a:spcPts val="1000"/>
              </a:spcBef>
              <a:tabLst>
                <a:tab pos="236538" algn="l"/>
              </a:tabLst>
            </a:pPr>
            <a:r>
              <a:rPr lang="en-US" sz="2800" b="1" kern="1200" dirty="0">
                <a:solidFill>
                  <a:schemeClr val="tx1"/>
                </a:solidFill>
                <a:latin typeface="+mn-lt"/>
                <a:ea typeface="+mn-ea"/>
                <a:cs typeface="+mn-cs"/>
              </a:rPr>
              <a:t>							</a:t>
            </a:r>
            <a:endParaRPr lang="en-US" sz="2800" kern="1200" dirty="0">
              <a:solidFill>
                <a:schemeClr val="tx1"/>
              </a:solidFill>
              <a:latin typeface="+mn-lt"/>
              <a:ea typeface="+mn-ea"/>
              <a:cs typeface="+mn-cs"/>
            </a:endParaRPr>
          </a:p>
        </p:txBody>
      </p:sp>
      <p:pic>
        <p:nvPicPr>
          <p:cNvPr id="3" name="Picture 2">
            <a:extLst>
              <a:ext uri="{FF2B5EF4-FFF2-40B4-BE49-F238E27FC236}">
                <a16:creationId xmlns:a16="http://schemas.microsoft.com/office/drawing/2014/main" id="{895EC89D-4815-401F-8A76-EB11A15D198D}"/>
              </a:ext>
            </a:extLst>
          </p:cNvPr>
          <p:cNvPicPr>
            <a:picLocks noChangeAspect="1"/>
          </p:cNvPicPr>
          <p:nvPr/>
        </p:nvPicPr>
        <p:blipFill>
          <a:blip r:embed="rId3"/>
          <a:stretch>
            <a:fillRect/>
          </a:stretch>
        </p:blipFill>
        <p:spPr>
          <a:xfrm>
            <a:off x="918437" y="828714"/>
            <a:ext cx="2262478" cy="1860975"/>
          </a:xfrm>
          <a:prstGeom prst="rect">
            <a:avLst/>
          </a:prstGeom>
        </p:spPr>
      </p:pic>
      <p:pic>
        <p:nvPicPr>
          <p:cNvPr id="17" name="Picture 16">
            <a:extLst>
              <a:ext uri="{FF2B5EF4-FFF2-40B4-BE49-F238E27FC236}">
                <a16:creationId xmlns:a16="http://schemas.microsoft.com/office/drawing/2014/main" id="{2291742F-22F2-41FF-BCF7-CDD1CECE07C0}"/>
              </a:ext>
            </a:extLst>
          </p:cNvPr>
          <p:cNvPicPr>
            <a:picLocks noChangeAspect="1"/>
          </p:cNvPicPr>
          <p:nvPr/>
        </p:nvPicPr>
        <p:blipFill>
          <a:blip r:embed="rId4"/>
          <a:stretch>
            <a:fillRect/>
          </a:stretch>
        </p:blipFill>
        <p:spPr>
          <a:xfrm>
            <a:off x="5890622" y="806024"/>
            <a:ext cx="2474875" cy="1883665"/>
          </a:xfrm>
          <a:prstGeom prst="rect">
            <a:avLst/>
          </a:prstGeom>
        </p:spPr>
      </p:pic>
      <p:pic>
        <p:nvPicPr>
          <p:cNvPr id="4" name="Picture 3">
            <a:extLst>
              <a:ext uri="{FF2B5EF4-FFF2-40B4-BE49-F238E27FC236}">
                <a16:creationId xmlns:a16="http://schemas.microsoft.com/office/drawing/2014/main" id="{17C0C397-1371-43F0-A7D7-A1B307075397}"/>
              </a:ext>
            </a:extLst>
          </p:cNvPr>
          <p:cNvPicPr>
            <a:picLocks noChangeAspect="1"/>
          </p:cNvPicPr>
          <p:nvPr/>
        </p:nvPicPr>
        <p:blipFill>
          <a:blip r:embed="rId5"/>
          <a:stretch>
            <a:fillRect/>
          </a:stretch>
        </p:blipFill>
        <p:spPr>
          <a:xfrm>
            <a:off x="3433429" y="828714"/>
            <a:ext cx="2299619" cy="1860975"/>
          </a:xfrm>
          <a:prstGeom prst="rect">
            <a:avLst/>
          </a:prstGeom>
        </p:spPr>
      </p:pic>
      <p:sp>
        <p:nvSpPr>
          <p:cNvPr id="14" name="Footer Placeholder 2">
            <a:extLst>
              <a:ext uri="{FF2B5EF4-FFF2-40B4-BE49-F238E27FC236}">
                <a16:creationId xmlns:a16="http://schemas.microsoft.com/office/drawing/2014/main" id="{955F6BF1-F360-42CC-9290-27F941399ABC}"/>
              </a:ext>
            </a:extLst>
          </p:cNvPr>
          <p:cNvSpPr txBox="1">
            <a:spLocks/>
          </p:cNvSpPr>
          <p:nvPr/>
        </p:nvSpPr>
        <p:spPr>
          <a:xfrm>
            <a:off x="6220432" y="6472134"/>
            <a:ext cx="2895600" cy="381428"/>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263659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B03A-8A88-4AB3-B50B-5E4FC8F4EFDF}"/>
              </a:ext>
            </a:extLst>
          </p:cNvPr>
          <p:cNvSpPr>
            <a:spLocks noGrp="1"/>
          </p:cNvSpPr>
          <p:nvPr>
            <p:ph type="ctrTitle"/>
          </p:nvPr>
        </p:nvSpPr>
        <p:spPr>
          <a:xfrm>
            <a:off x="457200" y="1676400"/>
            <a:ext cx="8229600" cy="2743200"/>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a:solidFill>
              <a:srgbClr val="0070C0"/>
            </a:solidFill>
          </a:ln>
        </p:spPr>
        <p:txBody>
          <a:bodyPr vert="horz" lIns="91440" tIns="45720" rIns="91440" bIns="45720" rtlCol="0" anchor="t">
            <a:normAutofit/>
          </a:bodyPr>
          <a:lstStyle/>
          <a:p>
            <a:pPr defTabSz="914400">
              <a:lnSpc>
                <a:spcPct val="100000"/>
              </a:lnSpc>
            </a:pPr>
            <a:r>
              <a:rPr lang="en-US" sz="3600" b="1" dirty="0">
                <a:solidFill>
                  <a:schemeClr val="bg1"/>
                </a:solidFill>
              </a:rPr>
              <a:t>   </a:t>
            </a:r>
            <a:br>
              <a:rPr lang="en-US" sz="3600" b="1" dirty="0">
                <a:solidFill>
                  <a:schemeClr val="bg1"/>
                </a:solidFill>
              </a:rPr>
            </a:br>
            <a:r>
              <a:rPr lang="en-US" sz="4000" b="1" dirty="0">
                <a:solidFill>
                  <a:schemeClr val="bg1"/>
                </a:solidFill>
              </a:rPr>
              <a:t>Closing and Evaluations</a:t>
            </a:r>
            <a:br>
              <a:rPr lang="en-US" sz="4000" b="1" dirty="0">
                <a:solidFill>
                  <a:schemeClr val="bg1"/>
                </a:solidFill>
              </a:rPr>
            </a:br>
            <a:br>
              <a:rPr lang="en-US" sz="2400" b="1" dirty="0">
                <a:solidFill>
                  <a:schemeClr val="bg1"/>
                </a:solidFill>
              </a:rPr>
            </a:br>
            <a:r>
              <a:rPr lang="en-US" sz="3100" b="1" i="1" dirty="0">
                <a:solidFill>
                  <a:schemeClr val="bg1"/>
                </a:solidFill>
              </a:rPr>
              <a:t>Thank you for your participation!</a:t>
            </a:r>
            <a:br>
              <a:rPr lang="en-US" sz="3100" b="1" i="1" dirty="0">
                <a:solidFill>
                  <a:schemeClr val="bg1"/>
                </a:solidFill>
              </a:rPr>
            </a:br>
            <a:endParaRPr lang="en-US" sz="3100" b="1" i="1" kern="1200" dirty="0">
              <a:solidFill>
                <a:schemeClr val="bg1"/>
              </a:solidFill>
              <a:latin typeface="+mn-lt"/>
              <a:ea typeface="+mj-ea"/>
              <a:cs typeface="+mj-cs"/>
            </a:endParaRPr>
          </a:p>
        </p:txBody>
      </p:sp>
      <p:sp>
        <p:nvSpPr>
          <p:cNvPr id="4" name="Footer Placeholder 2">
            <a:extLst>
              <a:ext uri="{FF2B5EF4-FFF2-40B4-BE49-F238E27FC236}">
                <a16:creationId xmlns:a16="http://schemas.microsoft.com/office/drawing/2014/main" id="{632AEF1A-AC66-47DA-A268-98FF05D626DC}"/>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rPr>
              <a:t>                  		</a:t>
            </a:r>
            <a:endParaRPr lang="en-US" sz="1000">
              <a:solidFill>
                <a:schemeClr val="tx1">
                  <a:lumMod val="65000"/>
                  <a:lumOff val="35000"/>
                </a:schemeClr>
              </a:solidFill>
            </a:endParaRPr>
          </a:p>
          <a:p>
            <a:r>
              <a:rPr lang="en-US" sz="1000">
                <a:solidFill>
                  <a:schemeClr val="tx1">
                    <a:lumMod val="65000"/>
                    <a:lumOff val="35000"/>
                  </a:schemeClr>
                </a:solidFill>
              </a:rPr>
              <a:t>   DAAS - Division of Aging and Adult Services</a:t>
            </a:r>
            <a:endParaRPr lang="en-US" sz="1000" dirty="0">
              <a:solidFill>
                <a:schemeClr val="tx1">
                  <a:lumMod val="65000"/>
                  <a:lumOff val="35000"/>
                </a:schemeClr>
              </a:solidFill>
            </a:endParaRPr>
          </a:p>
        </p:txBody>
      </p:sp>
    </p:spTree>
    <p:extLst>
      <p:ext uri="{BB962C8B-B14F-4D97-AF65-F5344CB8AC3E}">
        <p14:creationId xmlns:p14="http://schemas.microsoft.com/office/powerpoint/2010/main" val="189705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87607">
              <a:srgbClr val="B3C6E6"/>
            </a:gs>
            <a:gs pos="93804">
              <a:srgbClr val="BDCEEA"/>
            </a:gs>
            <a:gs pos="100000">
              <a:schemeClr val="accent1">
                <a:lumMod val="30000"/>
                <a:lumOff val="7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B0B3-FD96-45AC-8685-388FF0296E56}"/>
              </a:ext>
            </a:extLst>
          </p:cNvPr>
          <p:cNvSpPr>
            <a:spLocks noGrp="1"/>
          </p:cNvSpPr>
          <p:nvPr>
            <p:ph type="title"/>
          </p:nvPr>
        </p:nvSpPr>
        <p:spPr>
          <a:xfrm>
            <a:off x="666750" y="582301"/>
            <a:ext cx="7886700" cy="1387474"/>
          </a:xfrm>
        </p:spPr>
        <p:txBody>
          <a:bodyPr/>
          <a:lstStyle/>
          <a:p>
            <a:pPr algn="ctr"/>
            <a:r>
              <a:rPr lang="en-US" dirty="0">
                <a:latin typeface="+mn-lt"/>
              </a:rPr>
              <a:t>Supervisor as Coach</a:t>
            </a:r>
            <a:br>
              <a:rPr lang="en-US" dirty="0">
                <a:latin typeface="+mn-lt"/>
              </a:rPr>
            </a:br>
            <a:r>
              <a:rPr lang="en-US" sz="3200" i="1" dirty="0">
                <a:latin typeface="+mn-lt"/>
              </a:rPr>
              <a:t>Learning Objectives</a:t>
            </a:r>
          </a:p>
        </p:txBody>
      </p:sp>
      <p:sp>
        <p:nvSpPr>
          <p:cNvPr id="5" name="Content Placeholder 4">
            <a:extLst>
              <a:ext uri="{FF2B5EF4-FFF2-40B4-BE49-F238E27FC236}">
                <a16:creationId xmlns:a16="http://schemas.microsoft.com/office/drawing/2014/main" id="{C54368D2-E15C-49DD-AA74-2B626B51F0E7}"/>
              </a:ext>
            </a:extLst>
          </p:cNvPr>
          <p:cNvSpPr txBox="1">
            <a:spLocks noGrp="1"/>
          </p:cNvSpPr>
          <p:nvPr>
            <p:ph idx="1"/>
          </p:nvPr>
        </p:nvSpPr>
        <p:spPr>
          <a:xfrm>
            <a:off x="457200" y="2163851"/>
            <a:ext cx="8305800" cy="3995966"/>
          </a:xfrm>
          <a:prstGeom prst="rect">
            <a:avLst/>
          </a:prstGeom>
          <a:solidFill>
            <a:schemeClr val="bg1"/>
          </a:solidFill>
          <a:ln>
            <a:solidFill>
              <a:schemeClr val="accent3">
                <a:lumMod val="60000"/>
                <a:lumOff val="40000"/>
              </a:schemeClr>
            </a:solidFill>
          </a:ln>
          <a:effectLst>
            <a:outerShdw blurRad="50800" dist="38100" dir="18900000" algn="bl" rotWithShape="0">
              <a:prstClr val="black">
                <a:alpha val="40000"/>
              </a:prstClr>
            </a:outerShdw>
          </a:effectLst>
        </p:spPr>
        <p:txBody>
          <a:bodyPr wrap="square" rtlCol="0">
            <a:spAutoFit/>
          </a:bodyPr>
          <a:lstStyle/>
          <a:p>
            <a:pPr marL="342900" marR="0" lvl="0" indent="-342900">
              <a:lnSpc>
                <a:spcPct val="100000"/>
              </a:lnSpc>
              <a:spcBef>
                <a:spcPts val="0"/>
              </a:spcBef>
              <a:spcAft>
                <a:spcPts val="0"/>
              </a:spcAft>
              <a:buFont typeface="+mj-lt"/>
              <a:buAutoNum type="arabicPeriod"/>
            </a:pPr>
            <a:endParaRPr lang="en-US" sz="2400" dirty="0">
              <a:solidFill>
                <a:srgbClr val="000000"/>
              </a:solidFill>
              <a:effectLst/>
              <a:ea typeface="Arial" panose="020B0604020202020204" pitchFamily="34" charset="0"/>
              <a:cs typeface="Verdana" panose="020B0604030504040204" pitchFamily="34" charset="0"/>
            </a:endParaRPr>
          </a:p>
          <a:p>
            <a:pPr marL="342900" marR="0" lvl="0" indent="-342900">
              <a:lnSpc>
                <a:spcPct val="100000"/>
              </a:lnSpc>
              <a:spcBef>
                <a:spcPts val="0"/>
              </a:spcBef>
              <a:spcAft>
                <a:spcPts val="0"/>
              </a:spcAft>
              <a:buFont typeface="+mj-lt"/>
              <a:buAutoNum type="arabicPeriod"/>
            </a:pPr>
            <a:r>
              <a:rPr lang="en-US" sz="2400" dirty="0">
                <a:solidFill>
                  <a:srgbClr val="000000"/>
                </a:solidFill>
                <a:effectLst/>
                <a:ea typeface="Arial" panose="020B0604020202020204" pitchFamily="34" charset="0"/>
                <a:cs typeface="Verdana" panose="020B0604030504040204" pitchFamily="34" charset="0"/>
              </a:rPr>
              <a:t>Explain the similarities and differences between coaching and mentoring</a:t>
            </a:r>
            <a:endParaRPr lang="en-US" sz="2400" dirty="0">
              <a:effectLst/>
              <a:ea typeface="Verdana" panose="020B0604030504040204" pitchFamily="34" charset="0"/>
              <a:cs typeface="Verdana" panose="020B0604030504040204" pitchFamily="34" charset="0"/>
            </a:endParaRPr>
          </a:p>
          <a:p>
            <a:pPr marL="342900" marR="0" lvl="0" indent="-342900">
              <a:lnSpc>
                <a:spcPct val="150000"/>
              </a:lnSpc>
              <a:spcBef>
                <a:spcPts val="0"/>
              </a:spcBef>
              <a:spcAft>
                <a:spcPts val="1200"/>
              </a:spcAft>
              <a:buFont typeface="+mj-lt"/>
              <a:buAutoNum type="arabicPeriod"/>
            </a:pPr>
            <a:r>
              <a:rPr lang="en-US" sz="2400" dirty="0">
                <a:solidFill>
                  <a:srgbClr val="000000"/>
                </a:solidFill>
                <a:effectLst/>
                <a:ea typeface="Arial" panose="020B0604020202020204" pitchFamily="34" charset="0"/>
                <a:cs typeface="Verdana" panose="020B0604030504040204" pitchFamily="34" charset="0"/>
              </a:rPr>
              <a:t>Identify when coaching and mentoring should be used. </a:t>
            </a:r>
            <a:endParaRPr lang="en-US" sz="2400" dirty="0">
              <a:effectLst/>
              <a:ea typeface="Verdana" panose="020B0604030504040204" pitchFamily="34" charset="0"/>
              <a:cs typeface="Verdana" panose="020B0604030504040204" pitchFamily="34" charset="0"/>
            </a:endParaRPr>
          </a:p>
          <a:p>
            <a:pPr marL="342900" marR="0" lvl="0" indent="-342900">
              <a:lnSpc>
                <a:spcPct val="100000"/>
              </a:lnSpc>
              <a:spcBef>
                <a:spcPts val="0"/>
              </a:spcBef>
              <a:spcAft>
                <a:spcPts val="1200"/>
              </a:spcAft>
              <a:buFont typeface="+mj-lt"/>
              <a:buAutoNum type="arabicPeriod"/>
            </a:pPr>
            <a:r>
              <a:rPr lang="en-US" sz="2400" dirty="0">
                <a:solidFill>
                  <a:srgbClr val="000000"/>
                </a:solidFill>
                <a:effectLst/>
                <a:ea typeface="Arial" panose="020B0604020202020204" pitchFamily="34" charset="0"/>
                <a:cs typeface="Verdana" panose="020B0604030504040204" pitchFamily="34" charset="0"/>
              </a:rPr>
              <a:t>Explain how coaching plays a critical role in staff </a:t>
            </a:r>
            <a:br>
              <a:rPr lang="en-US" sz="2400" dirty="0">
                <a:solidFill>
                  <a:srgbClr val="000000"/>
                </a:solidFill>
                <a:effectLst/>
                <a:ea typeface="Arial" panose="020B0604020202020204" pitchFamily="34" charset="0"/>
                <a:cs typeface="Verdana" panose="020B0604030504040204" pitchFamily="34" charset="0"/>
              </a:rPr>
            </a:br>
            <a:r>
              <a:rPr lang="en-US" sz="2400" dirty="0">
                <a:solidFill>
                  <a:srgbClr val="000000"/>
                </a:solidFill>
                <a:effectLst/>
                <a:ea typeface="Arial" panose="020B0604020202020204" pitchFamily="34" charset="0"/>
                <a:cs typeface="Verdana" panose="020B0604030504040204" pitchFamily="34" charset="0"/>
              </a:rPr>
              <a:t>development to create high performing teams. </a:t>
            </a:r>
            <a:endParaRPr lang="en-US" sz="2400" dirty="0">
              <a:effectLst/>
              <a:ea typeface="Verdana" panose="020B0604030504040204" pitchFamily="34" charset="0"/>
              <a:cs typeface="Verdana" panose="020B0604030504040204" pitchFamily="34" charset="0"/>
            </a:endParaRPr>
          </a:p>
          <a:p>
            <a:pPr marL="342900" marR="0" lvl="0" indent="-342900">
              <a:lnSpc>
                <a:spcPct val="100000"/>
              </a:lnSpc>
              <a:spcBef>
                <a:spcPts val="0"/>
              </a:spcBef>
              <a:spcAft>
                <a:spcPts val="600"/>
              </a:spcAft>
              <a:buFont typeface="+mj-lt"/>
              <a:buAutoNum type="arabicPeriod"/>
            </a:pPr>
            <a:r>
              <a:rPr lang="en-US" sz="2400" dirty="0">
                <a:solidFill>
                  <a:srgbClr val="000000"/>
                </a:solidFill>
                <a:effectLst/>
                <a:ea typeface="Arial" panose="020B0604020202020204" pitchFamily="34" charset="0"/>
                <a:cs typeface="Verdana" panose="020B0604030504040204" pitchFamily="34" charset="0"/>
              </a:rPr>
              <a:t>Identify strengths and areas for development and improvement in coaching abilities.</a:t>
            </a:r>
            <a:endParaRPr lang="en-US" sz="2400" dirty="0">
              <a:effectLst/>
              <a:ea typeface="Verdana" panose="020B0604030504040204" pitchFamily="34" charset="0"/>
              <a:cs typeface="Verdana" panose="020B0604030504040204" pitchFamily="34" charset="0"/>
            </a:endParaRPr>
          </a:p>
          <a:p>
            <a:pPr marL="0" indent="0">
              <a:buNone/>
            </a:pPr>
            <a:endParaRPr lang="en-US" sz="2000" b="1" dirty="0"/>
          </a:p>
        </p:txBody>
      </p:sp>
      <p:sp>
        <p:nvSpPr>
          <p:cNvPr id="6" name="Footer Placeholder 2">
            <a:extLst>
              <a:ext uri="{FF2B5EF4-FFF2-40B4-BE49-F238E27FC236}">
                <a16:creationId xmlns:a16="http://schemas.microsoft.com/office/drawing/2014/main" id="{4432711D-0123-4CF4-B6CE-1E3AFF9DED66}"/>
              </a:ext>
            </a:extLst>
          </p:cNvPr>
          <p:cNvSpPr txBox="1">
            <a:spLocks/>
          </p:cNvSpPr>
          <p:nvPr/>
        </p:nvSpPr>
        <p:spPr>
          <a:xfrm>
            <a:off x="6019800" y="6353893"/>
            <a:ext cx="2895600" cy="381428"/>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p>
          <a:p>
            <a:r>
              <a:rPr lang="en-US" dirty="0">
                <a:solidFill>
                  <a:schemeClr val="bg1"/>
                </a:solidFill>
              </a:rPr>
              <a:t>   </a:t>
            </a:r>
            <a:r>
              <a:rPr lang="en-US" sz="1000" dirty="0">
                <a:solidFill>
                  <a:schemeClr val="bg1"/>
                </a:solidFill>
              </a:rPr>
              <a:t>DAAS - Division of Aging and Adult Services</a:t>
            </a:r>
          </a:p>
        </p:txBody>
      </p:sp>
    </p:spTree>
    <p:extLst>
      <p:ext uri="{BB962C8B-B14F-4D97-AF65-F5344CB8AC3E}">
        <p14:creationId xmlns:p14="http://schemas.microsoft.com/office/powerpoint/2010/main" val="23022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AFF3-663C-43CE-9249-883D3E8FC877}"/>
              </a:ext>
            </a:extLst>
          </p:cNvPr>
          <p:cNvSpPr>
            <a:spLocks noGrp="1"/>
          </p:cNvSpPr>
          <p:nvPr>
            <p:ph type="title"/>
          </p:nvPr>
        </p:nvSpPr>
        <p:spPr>
          <a:xfrm>
            <a:off x="628650" y="365127"/>
            <a:ext cx="7886700" cy="930274"/>
          </a:xfrm>
        </p:spPr>
        <p:txBody>
          <a:bodyPr>
            <a:normAutofit fontScale="90000"/>
          </a:bodyPr>
          <a:lstStyle/>
          <a:p>
            <a:pPr algn="ctr"/>
            <a:r>
              <a:rPr lang="en-US" dirty="0"/>
              <a:t>Supervisor as Coach</a:t>
            </a:r>
            <a:br>
              <a:rPr lang="en-US" dirty="0"/>
            </a:br>
            <a:r>
              <a:rPr lang="en-US" dirty="0"/>
              <a:t>Section 1</a:t>
            </a:r>
          </a:p>
        </p:txBody>
      </p:sp>
      <p:sp>
        <p:nvSpPr>
          <p:cNvPr id="3" name="Content Placeholder 2">
            <a:extLst>
              <a:ext uri="{FF2B5EF4-FFF2-40B4-BE49-F238E27FC236}">
                <a16:creationId xmlns:a16="http://schemas.microsoft.com/office/drawing/2014/main" id="{593B1C88-E4F9-4301-BAC7-7F49F900FA24}"/>
              </a:ext>
            </a:extLst>
          </p:cNvPr>
          <p:cNvSpPr>
            <a:spLocks noGrp="1"/>
          </p:cNvSpPr>
          <p:nvPr>
            <p:ph sz="half" idx="1"/>
          </p:nvPr>
        </p:nvSpPr>
        <p:spPr>
          <a:solidFill>
            <a:schemeClr val="accent1">
              <a:lumMod val="40000"/>
              <a:lumOff val="60000"/>
            </a:schemeClr>
          </a:solidFill>
        </p:spPr>
        <p:txBody>
          <a:bodyPr>
            <a:normAutofit/>
          </a:bodyPr>
          <a:lstStyle/>
          <a:p>
            <a:pPr marL="0" indent="0" algn="ctr">
              <a:buNone/>
            </a:pPr>
            <a:endParaRPr lang="en-US" sz="2400" b="1" dirty="0"/>
          </a:p>
          <a:p>
            <a:pPr marL="0" indent="0" algn="ctr">
              <a:buNone/>
            </a:pPr>
            <a:endParaRPr lang="en-US" sz="2400" b="1" dirty="0"/>
          </a:p>
          <a:p>
            <a:pPr marL="0" indent="0" algn="ctr">
              <a:buNone/>
            </a:pPr>
            <a:endParaRPr lang="en-US" sz="2400" b="1" dirty="0"/>
          </a:p>
          <a:p>
            <a:pPr marL="0" indent="0" algn="ctr">
              <a:spcBef>
                <a:spcPts val="0"/>
              </a:spcBef>
              <a:spcAft>
                <a:spcPts val="1200"/>
              </a:spcAft>
              <a:buNone/>
            </a:pPr>
            <a:r>
              <a:rPr lang="en-US" sz="2800" dirty="0"/>
              <a:t>Similarities &amp; Differences</a:t>
            </a:r>
          </a:p>
          <a:p>
            <a:pPr marL="0" indent="0" algn="ctr">
              <a:spcBef>
                <a:spcPts val="0"/>
              </a:spcBef>
              <a:spcAft>
                <a:spcPts val="1200"/>
              </a:spcAft>
              <a:buNone/>
            </a:pPr>
            <a:r>
              <a:rPr lang="en-US" sz="2800" dirty="0"/>
              <a:t> Between </a:t>
            </a:r>
          </a:p>
          <a:p>
            <a:pPr marL="0" indent="0" algn="ctr">
              <a:spcBef>
                <a:spcPts val="0"/>
              </a:spcBef>
              <a:spcAft>
                <a:spcPts val="1200"/>
              </a:spcAft>
              <a:buNone/>
            </a:pPr>
            <a:r>
              <a:rPr lang="en-US" sz="2800" dirty="0"/>
              <a:t>Coaching &amp; Mentoring</a:t>
            </a:r>
          </a:p>
        </p:txBody>
      </p:sp>
      <p:sp>
        <p:nvSpPr>
          <p:cNvPr id="5" name="Footer Placeholder 4">
            <a:extLst>
              <a:ext uri="{FF2B5EF4-FFF2-40B4-BE49-F238E27FC236}">
                <a16:creationId xmlns:a16="http://schemas.microsoft.com/office/drawing/2014/main" id="{064FE269-AB89-4DB7-9393-45E760E497B1}"/>
              </a:ext>
            </a:extLst>
          </p:cNvPr>
          <p:cNvSpPr>
            <a:spLocks noGrp="1"/>
          </p:cNvSpPr>
          <p:nvPr>
            <p:ph type="ftr" sz="quarter" idx="11"/>
          </p:nvPr>
        </p:nvSpPr>
        <p:spPr/>
        <p:txBody>
          <a:bodyPr/>
          <a:lstStyle/>
          <a:p>
            <a:r>
              <a:rPr lang="en-US"/>
              <a:t>DAAS - Division of Aging and Adult Services</a:t>
            </a:r>
          </a:p>
        </p:txBody>
      </p:sp>
      <p:pic>
        <p:nvPicPr>
          <p:cNvPr id="11" name="Content Placeholder 10" descr="Two women, one in glasses and blazer, talking in business office">
            <a:extLst>
              <a:ext uri="{FF2B5EF4-FFF2-40B4-BE49-F238E27FC236}">
                <a16:creationId xmlns:a16="http://schemas.microsoft.com/office/drawing/2014/main" id="{A48FD955-8897-4119-873B-97F7B4A6283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514850" y="1825625"/>
            <a:ext cx="3943350" cy="4351338"/>
          </a:xfrm>
          <a:solidFill>
            <a:schemeClr val="bg1">
              <a:lumMod val="85000"/>
            </a:schemeClr>
          </a:solidFill>
        </p:spPr>
      </p:pic>
    </p:spTree>
    <p:extLst>
      <p:ext uri="{BB962C8B-B14F-4D97-AF65-F5344CB8AC3E}">
        <p14:creationId xmlns:p14="http://schemas.microsoft.com/office/powerpoint/2010/main" val="181423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601" y="476778"/>
            <a:ext cx="5409337"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2768" y="1676400"/>
            <a:ext cx="4863505" cy="3038947"/>
          </a:xfrm>
        </p:spPr>
        <p:txBody>
          <a:bodyPr vert="horz" lIns="91440" tIns="45720" rIns="91440" bIns="45720" rtlCol="0" anchor="b">
            <a:normAutofit fontScale="90000"/>
          </a:bodyPr>
          <a:lstStyle/>
          <a:p>
            <a:pPr lvl="1" algn="r" rtl="0">
              <a:lnSpc>
                <a:spcPct val="90000"/>
              </a:lnSpc>
              <a:spcBef>
                <a:spcPct val="0"/>
              </a:spcBef>
              <a:buClr>
                <a:srgbClr val="7030A0"/>
              </a:buClr>
              <a:buSzPct val="100000"/>
            </a:pPr>
            <a:r>
              <a:rPr lang="en-US" sz="1200" kern="1200" dirty="0">
                <a:solidFill>
                  <a:srgbClr val="FFFFFF"/>
                </a:solidFill>
                <a:latin typeface="+mj-lt"/>
                <a:ea typeface="+mj-ea"/>
                <a:cs typeface="+mj-cs"/>
              </a:rPr>
              <a:t>  </a:t>
            </a: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r>
              <a:rPr lang="en-US" sz="1200" kern="1200" dirty="0">
                <a:solidFill>
                  <a:srgbClr val="FFFFFF"/>
                </a:solidFill>
                <a:latin typeface="+mj-lt"/>
                <a:ea typeface="+mj-ea"/>
                <a:cs typeface="+mj-cs"/>
              </a:rPr>
              <a:t>   </a:t>
            </a: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br>
              <a:rPr lang="en-US" sz="1200" kern="1200" dirty="0">
                <a:solidFill>
                  <a:srgbClr val="FFFFFF"/>
                </a:solidFill>
                <a:latin typeface="+mj-lt"/>
                <a:ea typeface="+mj-ea"/>
                <a:cs typeface="+mj-cs"/>
              </a:rPr>
            </a:br>
            <a:r>
              <a:rPr lang="en-US" sz="4000" b="1" kern="1200" dirty="0">
                <a:solidFill>
                  <a:srgbClr val="FFFFFF"/>
                </a:solidFill>
                <a:latin typeface="+mj-lt"/>
                <a:ea typeface="+mj-ea"/>
                <a:cs typeface="+mj-cs"/>
              </a:rPr>
              <a:t>  </a:t>
            </a:r>
            <a:r>
              <a:rPr lang="en-US" sz="4000" b="1" kern="1200" dirty="0">
                <a:solidFill>
                  <a:srgbClr val="FFFFFF"/>
                </a:solidFill>
                <a:latin typeface="+mn-lt"/>
                <a:ea typeface="+mj-ea"/>
                <a:cs typeface="+mj-cs"/>
              </a:rPr>
              <a:t>A coach is…</a:t>
            </a:r>
            <a:br>
              <a:rPr lang="en-US" sz="4000" b="1" kern="1200" dirty="0">
                <a:solidFill>
                  <a:srgbClr val="FFFFFF"/>
                </a:solidFill>
                <a:latin typeface="+mn-lt"/>
                <a:ea typeface="+mj-ea"/>
                <a:cs typeface="+mj-cs"/>
              </a:rPr>
            </a:br>
            <a:br>
              <a:rPr lang="en-US" sz="4000" b="1" kern="1200" dirty="0">
                <a:solidFill>
                  <a:srgbClr val="FFFFFF"/>
                </a:solidFill>
                <a:latin typeface="+mn-lt"/>
                <a:ea typeface="+mj-ea"/>
                <a:cs typeface="+mj-cs"/>
              </a:rPr>
            </a:br>
            <a:r>
              <a:rPr lang="en-US" sz="4000" b="1" kern="1200" dirty="0">
                <a:solidFill>
                  <a:srgbClr val="FFFFFF"/>
                </a:solidFill>
                <a:latin typeface="+mn-lt"/>
                <a:ea typeface="+mj-ea"/>
                <a:cs typeface="+mj-cs"/>
              </a:rPr>
              <a:t>                  A mentor is…  </a:t>
            </a:r>
            <a:br>
              <a:rPr lang="en-US" sz="2800" b="1" kern="1200" dirty="0">
                <a:solidFill>
                  <a:srgbClr val="FFFFFF"/>
                </a:solidFill>
                <a:latin typeface="+mn-lt"/>
                <a:ea typeface="+mj-ea"/>
                <a:cs typeface="+mj-cs"/>
              </a:rPr>
            </a:br>
            <a:br>
              <a:rPr lang="en-US" sz="2800" b="1" kern="1200" dirty="0">
                <a:solidFill>
                  <a:srgbClr val="FFFFFF"/>
                </a:solidFill>
                <a:latin typeface="+mn-lt"/>
                <a:ea typeface="+mj-ea"/>
                <a:cs typeface="+mj-cs"/>
              </a:rPr>
            </a:br>
            <a:br>
              <a:rPr lang="en-US" sz="2800" b="1" kern="1200" dirty="0">
                <a:solidFill>
                  <a:srgbClr val="FFFFFF"/>
                </a:solidFill>
                <a:latin typeface="+mn-lt"/>
                <a:ea typeface="+mj-ea"/>
                <a:cs typeface="+mj-cs"/>
              </a:rPr>
            </a:br>
            <a:r>
              <a:rPr lang="en-US" sz="1200" b="1" kern="1200" dirty="0">
                <a:solidFill>
                  <a:srgbClr val="FFFFFF"/>
                </a:solidFill>
                <a:latin typeface="+mj-lt"/>
                <a:ea typeface="+mj-ea"/>
                <a:cs typeface="+mj-cs"/>
              </a:rPr>
              <a:t>   </a:t>
            </a:r>
            <a:endParaRPr lang="en-US" sz="1200" kern="1200" dirty="0">
              <a:solidFill>
                <a:srgbClr val="FFFFFF"/>
              </a:solidFill>
              <a:latin typeface="+mj-lt"/>
              <a:ea typeface="+mj-ea"/>
              <a:cs typeface="+mj-cs"/>
            </a:endParaRPr>
          </a:p>
        </p:txBody>
      </p:sp>
      <p:cxnSp>
        <p:nvCxnSpPr>
          <p:cNvPr id="59" name="Straight Connector 58">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23160" y="4424906"/>
            <a:ext cx="27432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589" y="476778"/>
            <a:ext cx="2898287" cy="5920653"/>
          </a:xfrm>
          <a:prstGeom prst="rect">
            <a:avLst/>
          </a:pr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2">
            <a:extLst>
              <a:ext uri="{FF2B5EF4-FFF2-40B4-BE49-F238E27FC236}">
                <a16:creationId xmlns:a16="http://schemas.microsoft.com/office/drawing/2014/main" id="{BF476533-ADCB-4C5F-9A8F-14BA474E2637}"/>
              </a:ext>
            </a:extLst>
          </p:cNvPr>
          <p:cNvSpPr txBox="1">
            <a:spLocks/>
          </p:cNvSpPr>
          <p:nvPr/>
        </p:nvSpPr>
        <p:spPr>
          <a:xfrm>
            <a:off x="6220432" y="6472134"/>
            <a:ext cx="2895600" cy="381428"/>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245805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B03A-8A88-4AB3-B50B-5E4FC8F4EFDF}"/>
              </a:ext>
            </a:extLst>
          </p:cNvPr>
          <p:cNvSpPr>
            <a:spLocks noGrp="1"/>
          </p:cNvSpPr>
          <p:nvPr>
            <p:ph type="ctrTitle"/>
          </p:nvPr>
        </p:nvSpPr>
        <p:spPr>
          <a:xfrm>
            <a:off x="533400" y="3124200"/>
            <a:ext cx="3230988" cy="914400"/>
          </a:xfrm>
        </p:spPr>
        <p:txBody>
          <a:bodyPr vert="horz" lIns="91440" tIns="45720" rIns="91440" bIns="45720" rtlCol="0" anchor="t">
            <a:normAutofit/>
          </a:bodyPr>
          <a:lstStyle/>
          <a:p>
            <a:pPr algn="r" defTabSz="914400"/>
            <a:r>
              <a:rPr lang="en-US" sz="3600" b="1" dirty="0">
                <a:latin typeface="+mn-lt"/>
              </a:rPr>
              <a:t>A coach </a:t>
            </a:r>
            <a:r>
              <a:rPr lang="en-US" sz="3600" dirty="0">
                <a:latin typeface="+mn-lt"/>
              </a:rPr>
              <a:t>…</a:t>
            </a:r>
            <a:endParaRPr lang="en-US" sz="3600" kern="1200" dirty="0">
              <a:solidFill>
                <a:schemeClr val="tx1"/>
              </a:solidFill>
              <a:latin typeface="+mn-lt"/>
              <a:ea typeface="+mj-ea"/>
              <a:cs typeface="+mj-cs"/>
            </a:endParaRPr>
          </a:p>
        </p:txBody>
      </p:sp>
      <p:sp>
        <p:nvSpPr>
          <p:cNvPr id="3" name="Subtitle 2">
            <a:extLst>
              <a:ext uri="{FF2B5EF4-FFF2-40B4-BE49-F238E27FC236}">
                <a16:creationId xmlns:a16="http://schemas.microsoft.com/office/drawing/2014/main" id="{B82DCD4C-19C8-46E3-A19C-D3EE0191BBAC}"/>
              </a:ext>
            </a:extLst>
          </p:cNvPr>
          <p:cNvSpPr>
            <a:spLocks noGrp="1"/>
          </p:cNvSpPr>
          <p:nvPr>
            <p:ph type="subTitle" idx="1"/>
          </p:nvPr>
        </p:nvSpPr>
        <p:spPr>
          <a:xfrm>
            <a:off x="3343278" y="609600"/>
            <a:ext cx="5486400" cy="5863780"/>
          </a:xfrm>
        </p:spPr>
        <p:txBody>
          <a:bodyPr vert="horz" lIns="91440" tIns="45720" rIns="91440" bIns="45720" rtlCol="0" anchor="t">
            <a:noAutofit/>
          </a:bodyPr>
          <a:lstStyle/>
          <a:p>
            <a:pPr marL="1143000" indent="-342900" algn="l" defTabSz="914400">
              <a:buClr>
                <a:srgbClr val="002060"/>
              </a:buClr>
              <a:buFont typeface="Wingdings" panose="05000000000000000000" pitchFamily="2" charset="2"/>
              <a:buChar char="§"/>
            </a:pPr>
            <a:r>
              <a:rPr lang="en-US" sz="2400" dirty="0"/>
              <a:t>Provides guidance to an individual to help them reach their full potential</a:t>
            </a:r>
          </a:p>
          <a:p>
            <a:pPr marL="1085850" indent="-285750" algn="l" defTabSz="914400">
              <a:buClr>
                <a:srgbClr val="002060"/>
              </a:buClr>
              <a:buFont typeface="Wingdings" panose="05000000000000000000" pitchFamily="2" charset="2"/>
              <a:buChar char="§"/>
            </a:pPr>
            <a:endParaRPr lang="en-US" sz="2400" dirty="0"/>
          </a:p>
          <a:p>
            <a:pPr marL="1143000" indent="-342900" algn="l" defTabSz="914400">
              <a:buClr>
                <a:srgbClr val="002060"/>
              </a:buClr>
              <a:buFont typeface="Wingdings" panose="05000000000000000000" pitchFamily="2" charset="2"/>
              <a:buChar char="§"/>
            </a:pPr>
            <a:r>
              <a:rPr lang="en-US" sz="2400" dirty="0"/>
              <a:t>Engages an individual in a thought-provoking creative process</a:t>
            </a:r>
          </a:p>
          <a:p>
            <a:pPr marL="1085850" indent="-285750" algn="l" defTabSz="914400">
              <a:buClr>
                <a:srgbClr val="002060"/>
              </a:buClr>
              <a:buFont typeface="Wingdings" panose="05000000000000000000" pitchFamily="2" charset="2"/>
              <a:buChar char="§"/>
            </a:pPr>
            <a:endParaRPr lang="en-US" sz="2400" dirty="0"/>
          </a:p>
          <a:p>
            <a:pPr marL="1143000" indent="-342900" algn="l" defTabSz="914400">
              <a:buClr>
                <a:srgbClr val="002060"/>
              </a:buClr>
              <a:buFont typeface="Wingdings" panose="05000000000000000000" pitchFamily="2" charset="2"/>
              <a:buChar char="§"/>
            </a:pPr>
            <a:r>
              <a:rPr lang="en-US" sz="2400" dirty="0"/>
              <a:t>Uses skillful questioning</a:t>
            </a:r>
          </a:p>
          <a:p>
            <a:pPr marL="800100" algn="l" defTabSz="914400">
              <a:buClr>
                <a:srgbClr val="002060"/>
              </a:buClr>
            </a:pPr>
            <a:endParaRPr lang="en-US" sz="2400" dirty="0"/>
          </a:p>
          <a:p>
            <a:pPr marL="1143000" indent="-342900" algn="l" defTabSz="914400">
              <a:buClr>
                <a:srgbClr val="002060"/>
              </a:buClr>
              <a:buFont typeface="Wingdings" panose="05000000000000000000" pitchFamily="2" charset="2"/>
              <a:buChar char="§"/>
            </a:pPr>
            <a:r>
              <a:rPr lang="en-US" sz="2400" dirty="0"/>
              <a:t>Doesn’t offer solutions</a:t>
            </a:r>
          </a:p>
          <a:p>
            <a:pPr marL="800100" algn="l" defTabSz="914400">
              <a:buClr>
                <a:srgbClr val="002060"/>
              </a:buClr>
            </a:pPr>
            <a:endParaRPr lang="en-US" sz="2400" dirty="0"/>
          </a:p>
          <a:p>
            <a:pPr marL="1143000" indent="-342900" algn="l" defTabSz="914400">
              <a:buClr>
                <a:srgbClr val="002060"/>
              </a:buClr>
              <a:buFont typeface="Wingdings" panose="05000000000000000000" pitchFamily="2" charset="2"/>
              <a:buChar char="§"/>
            </a:pPr>
            <a:r>
              <a:rPr lang="en-US" sz="2400" dirty="0"/>
              <a:t>Prompts individuals to expand their capacities </a:t>
            </a:r>
          </a:p>
          <a:p>
            <a:pPr marL="1143000" indent="-342900" algn="l" defTabSz="914400">
              <a:buClr>
                <a:srgbClr val="002060"/>
              </a:buClr>
              <a:buFont typeface="Wingdings" panose="05000000000000000000" pitchFamily="2" charset="2"/>
              <a:buChar char="§"/>
            </a:pPr>
            <a:endParaRPr lang="en-US" sz="2400" b="1" dirty="0"/>
          </a:p>
          <a:p>
            <a:pPr marL="1143000" indent="-342900" algn="l" defTabSz="914400">
              <a:buClr>
                <a:srgbClr val="002060"/>
              </a:buClr>
              <a:buFont typeface="Wingdings" panose="05000000000000000000" pitchFamily="2" charset="2"/>
              <a:buChar char="§"/>
            </a:pPr>
            <a:endParaRPr lang="en-US" sz="2400" b="1" dirty="0"/>
          </a:p>
          <a:p>
            <a:pPr marL="1143000" indent="-342900" algn="l" defTabSz="914400">
              <a:buClr>
                <a:srgbClr val="002060"/>
              </a:buClr>
              <a:buFont typeface="Wingdings" panose="05000000000000000000" pitchFamily="2" charset="2"/>
              <a:buChar char="§"/>
            </a:pPr>
            <a:endParaRPr lang="en-US" sz="2400" b="1" dirty="0"/>
          </a:p>
          <a:p>
            <a:pPr marL="1143000" indent="-342900" algn="l" defTabSz="914400">
              <a:buClr>
                <a:srgbClr val="002060"/>
              </a:buClr>
              <a:buFont typeface="Wingdings" panose="05000000000000000000" pitchFamily="2" charset="2"/>
              <a:buChar char="§"/>
            </a:pPr>
            <a:endParaRPr lang="en-US" sz="2400" b="1" dirty="0"/>
          </a:p>
          <a:p>
            <a:pPr marL="1085850" indent="-285750" algn="l" defTabSz="914400">
              <a:buClr>
                <a:srgbClr val="002060"/>
              </a:buClr>
              <a:buFont typeface="Wingdings" panose="05000000000000000000" pitchFamily="2" charset="2"/>
              <a:buChar char="§"/>
            </a:pPr>
            <a:endParaRPr lang="en-US" sz="1400" b="1" dirty="0"/>
          </a:p>
          <a:p>
            <a:pPr marL="1143000" indent="-342900" algn="l" defTabSz="914400">
              <a:buClr>
                <a:srgbClr val="002060"/>
              </a:buClr>
              <a:buFont typeface="Wingdings" panose="05000000000000000000" pitchFamily="2" charset="2"/>
              <a:buChar char="§"/>
            </a:pPr>
            <a:endParaRPr lang="en-US" sz="2400" b="1" dirty="0"/>
          </a:p>
        </p:txBody>
      </p:sp>
      <p:pic>
        <p:nvPicPr>
          <p:cNvPr id="7" name="Graphic 6" descr="Blog">
            <a:extLst>
              <a:ext uri="{FF2B5EF4-FFF2-40B4-BE49-F238E27FC236}">
                <a16:creationId xmlns:a16="http://schemas.microsoft.com/office/drawing/2014/main" id="{8A7EB014-D5FE-4A51-9671-1709F20CF6C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8774" y="132265"/>
            <a:ext cx="2248750" cy="2534735"/>
          </a:xfrm>
          <a:prstGeom prst="rect">
            <a:avLst/>
          </a:prstGeom>
        </p:spPr>
      </p:pic>
      <p:sp>
        <p:nvSpPr>
          <p:cNvPr id="6" name="Footer Placeholder 2">
            <a:extLst>
              <a:ext uri="{FF2B5EF4-FFF2-40B4-BE49-F238E27FC236}">
                <a16:creationId xmlns:a16="http://schemas.microsoft.com/office/drawing/2014/main" id="{0C190A68-56F7-4435-BF44-443A650AD790}"/>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1469181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B03A-8A88-4AB3-B50B-5E4FC8F4EFDF}"/>
              </a:ext>
            </a:extLst>
          </p:cNvPr>
          <p:cNvSpPr>
            <a:spLocks noGrp="1"/>
          </p:cNvSpPr>
          <p:nvPr>
            <p:ph type="ctrTitle"/>
          </p:nvPr>
        </p:nvSpPr>
        <p:spPr>
          <a:xfrm>
            <a:off x="457200" y="2899655"/>
            <a:ext cx="3230988" cy="834145"/>
          </a:xfrm>
        </p:spPr>
        <p:txBody>
          <a:bodyPr vert="horz" lIns="91440" tIns="45720" rIns="91440" bIns="45720" rtlCol="0" anchor="t">
            <a:normAutofit/>
          </a:bodyPr>
          <a:lstStyle/>
          <a:p>
            <a:pPr algn="r" defTabSz="914400"/>
            <a:r>
              <a:rPr lang="en-US" sz="3600" b="1" dirty="0">
                <a:latin typeface="+mn-lt"/>
              </a:rPr>
              <a:t>A mentor  </a:t>
            </a:r>
            <a:r>
              <a:rPr lang="en-US" sz="3600" dirty="0">
                <a:latin typeface="+mn-lt"/>
              </a:rPr>
              <a:t>…</a:t>
            </a:r>
            <a:endParaRPr lang="en-US" sz="3600" kern="1200" dirty="0">
              <a:solidFill>
                <a:schemeClr val="tx1"/>
              </a:solidFill>
              <a:latin typeface="+mn-lt"/>
              <a:ea typeface="+mj-ea"/>
              <a:cs typeface="+mj-cs"/>
            </a:endParaRPr>
          </a:p>
        </p:txBody>
      </p:sp>
      <p:sp>
        <p:nvSpPr>
          <p:cNvPr id="3" name="Subtitle 2">
            <a:extLst>
              <a:ext uri="{FF2B5EF4-FFF2-40B4-BE49-F238E27FC236}">
                <a16:creationId xmlns:a16="http://schemas.microsoft.com/office/drawing/2014/main" id="{B82DCD4C-19C8-46E3-A19C-D3EE0191BBAC}"/>
              </a:ext>
            </a:extLst>
          </p:cNvPr>
          <p:cNvSpPr>
            <a:spLocks noGrp="1"/>
          </p:cNvSpPr>
          <p:nvPr>
            <p:ph type="subTitle" idx="1"/>
          </p:nvPr>
        </p:nvSpPr>
        <p:spPr>
          <a:xfrm>
            <a:off x="3477232" y="506814"/>
            <a:ext cx="5486400" cy="5619826"/>
          </a:xfrm>
        </p:spPr>
        <p:txBody>
          <a:bodyPr vert="horz" lIns="91440" tIns="45720" rIns="91440" bIns="45720" rtlCol="0" anchor="t">
            <a:noAutofit/>
          </a:bodyPr>
          <a:lstStyle/>
          <a:p>
            <a:pPr marL="1143000" indent="-342900" algn="l" defTabSz="914400">
              <a:buClr>
                <a:srgbClr val="002060"/>
              </a:buClr>
              <a:buFont typeface="Wingdings" panose="05000000000000000000" pitchFamily="2" charset="2"/>
              <a:buChar char="§"/>
            </a:pPr>
            <a:r>
              <a:rPr lang="en-US" sz="2400" dirty="0"/>
              <a:t>Shares their knowledge, skills and experience </a:t>
            </a:r>
          </a:p>
          <a:p>
            <a:pPr marL="800100" algn="l" defTabSz="914400">
              <a:buClr>
                <a:srgbClr val="002060"/>
              </a:buClr>
            </a:pPr>
            <a:endParaRPr lang="en-US" sz="800" dirty="0"/>
          </a:p>
          <a:p>
            <a:pPr marL="1143000" indent="-342900" algn="l" defTabSz="914400">
              <a:buClr>
                <a:srgbClr val="002060"/>
              </a:buClr>
              <a:buFont typeface="Wingdings" panose="05000000000000000000" pitchFamily="2" charset="2"/>
              <a:buChar char="§"/>
            </a:pPr>
            <a:r>
              <a:rPr lang="en-US" sz="2400" dirty="0"/>
              <a:t>Acts as an experienced and trusted advisor</a:t>
            </a:r>
          </a:p>
          <a:p>
            <a:pPr marL="800100" algn="l" defTabSz="914400">
              <a:buClr>
                <a:srgbClr val="002060"/>
              </a:buClr>
            </a:pPr>
            <a:endParaRPr lang="en-US" sz="800" dirty="0"/>
          </a:p>
          <a:p>
            <a:pPr marL="1143000" indent="-342900" algn="l" defTabSz="914400">
              <a:buClr>
                <a:srgbClr val="002060"/>
              </a:buClr>
              <a:buFont typeface="Wingdings" panose="05000000000000000000" pitchFamily="2" charset="2"/>
              <a:buChar char="§"/>
            </a:pPr>
            <a:r>
              <a:rPr lang="en-US" sz="2400" dirty="0"/>
              <a:t>Imparts their own experience and advice to those with less experience</a:t>
            </a:r>
          </a:p>
          <a:p>
            <a:pPr marL="800100" algn="l" defTabSz="914400">
              <a:buClr>
                <a:srgbClr val="002060"/>
              </a:buClr>
            </a:pPr>
            <a:endParaRPr lang="en-US" sz="800" dirty="0"/>
          </a:p>
          <a:p>
            <a:pPr marL="1143000" indent="-342900" algn="l" defTabSz="914400">
              <a:buClr>
                <a:srgbClr val="002060"/>
              </a:buClr>
              <a:buFont typeface="Wingdings" panose="05000000000000000000" pitchFamily="2" charset="2"/>
              <a:buChar char="§"/>
            </a:pPr>
            <a:r>
              <a:rPr lang="en-US" sz="2400" dirty="0"/>
              <a:t>Is likely to be a “SME” and have senior knowledge</a:t>
            </a:r>
          </a:p>
          <a:p>
            <a:pPr marL="800100" algn="l" defTabSz="914400">
              <a:buClr>
                <a:srgbClr val="002060"/>
              </a:buClr>
            </a:pPr>
            <a:endParaRPr lang="en-US" sz="800" dirty="0"/>
          </a:p>
          <a:p>
            <a:pPr marL="1143000" indent="-342900" algn="l" defTabSz="914400">
              <a:buClr>
                <a:srgbClr val="002060"/>
              </a:buClr>
              <a:buFont typeface="Wingdings" panose="05000000000000000000" pitchFamily="2" charset="2"/>
              <a:buChar char="§"/>
            </a:pPr>
            <a:r>
              <a:rPr lang="en-US" sz="2400" dirty="0"/>
              <a:t>Shares ideas about how to be successful in a specific position and future roles</a:t>
            </a:r>
          </a:p>
          <a:p>
            <a:pPr marL="1085850" indent="-285750" algn="l" defTabSz="914400">
              <a:buClr>
                <a:srgbClr val="002060"/>
              </a:buClr>
              <a:buFont typeface="Wingdings" panose="05000000000000000000" pitchFamily="2" charset="2"/>
              <a:buChar char="§"/>
            </a:pPr>
            <a:endParaRPr lang="en-US" sz="2000" b="1" dirty="0"/>
          </a:p>
          <a:p>
            <a:pPr marL="1085850" indent="-285750" algn="l" defTabSz="914400">
              <a:buClr>
                <a:srgbClr val="002060"/>
              </a:buClr>
              <a:buFont typeface="Wingdings" panose="05000000000000000000" pitchFamily="2" charset="2"/>
              <a:buChar char="§"/>
            </a:pPr>
            <a:endParaRPr lang="en-US" sz="1400" b="1" dirty="0"/>
          </a:p>
          <a:p>
            <a:pPr marL="1085850" indent="-285750" algn="l" defTabSz="914400">
              <a:buClr>
                <a:srgbClr val="002060"/>
              </a:buClr>
              <a:buFont typeface="Wingdings" panose="05000000000000000000" pitchFamily="2" charset="2"/>
              <a:buChar char="§"/>
            </a:pPr>
            <a:endParaRPr lang="en-US" sz="1400" b="1" dirty="0"/>
          </a:p>
          <a:p>
            <a:pPr marL="1143000" indent="-342900" algn="l" defTabSz="914400">
              <a:buClr>
                <a:srgbClr val="002060"/>
              </a:buClr>
              <a:buFont typeface="Wingdings" panose="05000000000000000000" pitchFamily="2" charset="2"/>
              <a:buChar char="§"/>
            </a:pPr>
            <a:endParaRPr lang="en-US" sz="2400" b="1" dirty="0"/>
          </a:p>
        </p:txBody>
      </p:sp>
      <p:pic>
        <p:nvPicPr>
          <p:cNvPr id="7" name="Graphic 6" descr="Blog">
            <a:extLst>
              <a:ext uri="{FF2B5EF4-FFF2-40B4-BE49-F238E27FC236}">
                <a16:creationId xmlns:a16="http://schemas.microsoft.com/office/drawing/2014/main" id="{8A7EB014-D5FE-4A51-9671-1709F20CF6C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8774" y="132265"/>
            <a:ext cx="2248750" cy="2534735"/>
          </a:xfrm>
          <a:prstGeom prst="rect">
            <a:avLst/>
          </a:prstGeom>
        </p:spPr>
      </p:pic>
      <p:sp>
        <p:nvSpPr>
          <p:cNvPr id="6" name="Footer Placeholder 2">
            <a:extLst>
              <a:ext uri="{FF2B5EF4-FFF2-40B4-BE49-F238E27FC236}">
                <a16:creationId xmlns:a16="http://schemas.microsoft.com/office/drawing/2014/main" id="{D978FDA6-0F2B-453E-8B55-21E9A70F287A}"/>
              </a:ext>
            </a:extLst>
          </p:cNvPr>
          <p:cNvSpPr txBox="1">
            <a:spLocks/>
          </p:cNvSpPr>
          <p:nvPr/>
        </p:nvSpPr>
        <p:spPr>
          <a:xfrm>
            <a:off x="6220432" y="6248400"/>
            <a:ext cx="2895600" cy="605162"/>
          </a:xfrm>
          <a:prstGeom prst="rect">
            <a:avLst/>
          </a:prstGeom>
          <a:ln>
            <a:noFill/>
          </a:ln>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endParaRPr lang="en-US" sz="1000" dirty="0">
              <a:solidFill>
                <a:schemeClr val="tx1">
                  <a:lumMod val="65000"/>
                  <a:lumOff val="35000"/>
                </a:schemeClr>
              </a:solidFill>
            </a:endParaRPr>
          </a:p>
          <a:p>
            <a:r>
              <a:rPr lang="en-US" sz="1000" dirty="0">
                <a:solidFill>
                  <a:schemeClr val="tx1">
                    <a:lumMod val="65000"/>
                    <a:lumOff val="35000"/>
                  </a:schemeClr>
                </a:solidFill>
              </a:rPr>
              <a:t>   DAAS - Division of Aging and Adult Services</a:t>
            </a:r>
          </a:p>
        </p:txBody>
      </p:sp>
    </p:spTree>
    <p:extLst>
      <p:ext uri="{BB962C8B-B14F-4D97-AF65-F5344CB8AC3E}">
        <p14:creationId xmlns:p14="http://schemas.microsoft.com/office/powerpoint/2010/main" val="285051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EA26803050CF4086D2AE36419BDE75" ma:contentTypeVersion="2" ma:contentTypeDescription="Create a new document." ma:contentTypeScope="" ma:versionID="8f1795c1123f667a00e974938ebd8be3">
  <xsd:schema xmlns:xsd="http://www.w3.org/2001/XMLSchema" xmlns:xs="http://www.w3.org/2001/XMLSchema" xmlns:p="http://schemas.microsoft.com/office/2006/metadata/properties" xmlns:ns3="d2cc561a-fa26-4b85-a6db-1b6126df4438" targetNamespace="http://schemas.microsoft.com/office/2006/metadata/properties" ma:root="true" ma:fieldsID="65c3d325824ab4922fa7bda3d38ab514" ns3:_="">
    <xsd:import namespace="d2cc561a-fa26-4b85-a6db-1b6126df443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cc561a-fa26-4b85-a6db-1b6126df4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DF7E45-05C5-433C-B9C6-791494948E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cc561a-fa26-4b85-a6db-1b6126df4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869AAB-4839-421B-9BC8-E040051A5019}">
  <ds:schemaRefs>
    <ds:schemaRef ds:uri="http://schemas.microsoft.com/sharepoint/v3/contenttype/forms"/>
  </ds:schemaRefs>
</ds:datastoreItem>
</file>

<file path=customXml/itemProps3.xml><?xml version="1.0" encoding="utf-8"?>
<ds:datastoreItem xmlns:ds="http://schemas.openxmlformats.org/officeDocument/2006/customXml" ds:itemID="{F415450A-C7EF-4A1F-B1DA-EBC458818E5D}">
  <ds:schemaRefs>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terms/"/>
    <ds:schemaRef ds:uri="d2cc561a-fa26-4b85-a6db-1b6126df4438"/>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19768</TotalTime>
  <Words>5537</Words>
  <Application>Microsoft Office PowerPoint</Application>
  <PresentationFormat>On-screen Show (4:3)</PresentationFormat>
  <Paragraphs>585</Paragraphs>
  <Slides>40</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vt:lpstr>
      <vt:lpstr>Calibri Light</vt:lpstr>
      <vt:lpstr>Courier New</vt:lpstr>
      <vt:lpstr>Symbol</vt:lpstr>
      <vt:lpstr>Times New Roman</vt:lpstr>
      <vt:lpstr>Wingdings</vt:lpstr>
      <vt:lpstr>Office Theme</vt:lpstr>
      <vt:lpstr>     Supervisor as Coach  </vt:lpstr>
      <vt:lpstr>Housekeeping for Virtual Platform </vt:lpstr>
      <vt:lpstr>Supervisor as Coach</vt:lpstr>
      <vt:lpstr>   Conversation starters…      </vt:lpstr>
      <vt:lpstr>Supervisor as Coach Learning Objectives</vt:lpstr>
      <vt:lpstr>Supervisor as Coach Section 1</vt:lpstr>
      <vt:lpstr>                 A coach is…                    A mentor is…        </vt:lpstr>
      <vt:lpstr>A coach …</vt:lpstr>
      <vt:lpstr>A mentor  …</vt:lpstr>
      <vt:lpstr>Similarities Between Coaching and Mentoring</vt:lpstr>
      <vt:lpstr>PowerPoint Presentation</vt:lpstr>
      <vt:lpstr>Supervisor as Coach Section 2</vt:lpstr>
      <vt:lpstr>Role of APS Supervisor as a Mentor</vt:lpstr>
      <vt:lpstr>Role of APS Supervisor as a Coach</vt:lpstr>
      <vt:lpstr>Why is coaching important?</vt:lpstr>
      <vt:lpstr> When do we  coach?  To ….  </vt:lpstr>
      <vt:lpstr>How Coaching Can Change Your Work…</vt:lpstr>
      <vt:lpstr>PowerPoint Presentation</vt:lpstr>
      <vt:lpstr>PowerPoint Presentation</vt:lpstr>
      <vt:lpstr>Ready - Set - Go!  5-Minute Coaching Questions</vt:lpstr>
      <vt:lpstr>Supervisor as Coach</vt:lpstr>
      <vt:lpstr>Group Activity </vt:lpstr>
      <vt:lpstr>Supervisor as Coach  Section 3</vt:lpstr>
      <vt:lpstr>What is a strengths-based approach?</vt:lpstr>
      <vt:lpstr>Benefits of strengths-based approach on work performance</vt:lpstr>
      <vt:lpstr>The strengths-based approach is founded on five core principles: </vt:lpstr>
      <vt:lpstr>ASTD Coaching Self-Assessment Form </vt:lpstr>
      <vt:lpstr>   Conversation starters…      </vt:lpstr>
      <vt:lpstr>PowerPoint Presentation</vt:lpstr>
      <vt:lpstr>         </vt:lpstr>
      <vt:lpstr>Supervisor as Coach Section 4</vt:lpstr>
      <vt:lpstr>Evaluating Performance &amp; Development  </vt:lpstr>
      <vt:lpstr>The 5 E’s for Elevating the Coaching Conversation </vt:lpstr>
      <vt:lpstr>The 5 E’s Sample Statements &amp; Questions Conversation for Development </vt:lpstr>
      <vt:lpstr>The 5 E’s Sample Statements &amp; Questions Conversation for Performance </vt:lpstr>
      <vt:lpstr>PowerPoint Presentation</vt:lpstr>
      <vt:lpstr>PowerPoint Presentation</vt:lpstr>
      <vt:lpstr>Evaluating Performance &amp; Development  </vt:lpstr>
      <vt:lpstr>   Supervisor as Coach  Transfer of Learning Activity </vt:lpstr>
      <vt:lpstr>    Closing and Evaluations  Thank you for your participation!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SUPERVISORS’ ORIENTATION Session I</dc:title>
  <dc:creator>Gibbons, Rosalie</dc:creator>
  <cp:lastModifiedBy>Susan Staples</cp:lastModifiedBy>
  <cp:revision>181</cp:revision>
  <dcterms:created xsi:type="dcterms:W3CDTF">2021-04-19T19:42:20Z</dcterms:created>
  <dcterms:modified xsi:type="dcterms:W3CDTF">2023-08-04T13:00:19Z</dcterms:modified>
</cp:coreProperties>
</file>