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0" r:id="rId2"/>
    <p:sldMasterId id="2147483739" r:id="rId3"/>
    <p:sldMasterId id="2147483751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308" r:id="rId11"/>
    <p:sldId id="309" r:id="rId12"/>
    <p:sldId id="310" r:id="rId13"/>
    <p:sldId id="311" r:id="rId14"/>
    <p:sldId id="337" r:id="rId15"/>
    <p:sldId id="268" r:id="rId16"/>
    <p:sldId id="334" r:id="rId17"/>
    <p:sldId id="348" r:id="rId18"/>
    <p:sldId id="265" r:id="rId19"/>
    <p:sldId id="263" r:id="rId20"/>
    <p:sldId id="338" r:id="rId21"/>
    <p:sldId id="316" r:id="rId22"/>
    <p:sldId id="272" r:id="rId23"/>
    <p:sldId id="273" r:id="rId24"/>
    <p:sldId id="277" r:id="rId25"/>
    <p:sldId id="276" r:id="rId26"/>
    <p:sldId id="278" r:id="rId27"/>
    <p:sldId id="274" r:id="rId28"/>
    <p:sldId id="314" r:id="rId29"/>
    <p:sldId id="319" r:id="rId30"/>
    <p:sldId id="280" r:id="rId31"/>
    <p:sldId id="349" r:id="rId32"/>
    <p:sldId id="336" r:id="rId33"/>
    <p:sldId id="340" r:id="rId34"/>
    <p:sldId id="317" r:id="rId35"/>
    <p:sldId id="318" r:id="rId36"/>
    <p:sldId id="284" r:id="rId37"/>
    <p:sldId id="341" r:id="rId38"/>
    <p:sldId id="289" r:id="rId39"/>
    <p:sldId id="295" r:id="rId40"/>
    <p:sldId id="350" r:id="rId41"/>
    <p:sldId id="297" r:id="rId42"/>
    <p:sldId id="344" r:id="rId43"/>
    <p:sldId id="345" r:id="rId44"/>
    <p:sldId id="352" r:id="rId45"/>
    <p:sldId id="343" r:id="rId46"/>
    <p:sldId id="347" r:id="rId47"/>
    <p:sldId id="307" r:id="rId48"/>
    <p:sldId id="298" r:id="rId49"/>
    <p:sldId id="302" r:id="rId50"/>
    <p:sldId id="351" r:id="rId51"/>
    <p:sldId id="304" r:id="rId52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691"/>
    <a:srgbClr val="F1AA7F"/>
    <a:srgbClr val="F6C6A8"/>
    <a:srgbClr val="EA8344"/>
    <a:srgbClr val="E87630"/>
    <a:srgbClr val="F0A87C"/>
    <a:srgbClr val="F2B48E"/>
    <a:srgbClr val="DA6218"/>
    <a:srgbClr val="EC8D52"/>
    <a:srgbClr val="F1A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5064" autoAdjust="0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400"/>
    </p:cViewPr>
  </p:sorterViewPr>
  <p:notesViewPr>
    <p:cSldViewPr snapToGrid="0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6FCFA-BD1D-4E11-BD44-F3B58F7F232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CC4F5F5F-A44F-41A5-BC27-66478776EDB4}">
      <dgm:prSet/>
      <dgm:spPr/>
      <dgm:t>
        <a:bodyPr/>
        <a:lstStyle/>
        <a:p>
          <a:pPr>
            <a:defRPr cap="all"/>
          </a:pPr>
          <a:r>
            <a:rPr lang="en-US" dirty="0"/>
            <a:t>Video Camera</a:t>
          </a:r>
        </a:p>
      </dgm:t>
    </dgm:pt>
    <dgm:pt modelId="{DAE9E85A-8981-48DF-BAE4-47F2F2C7B227}" type="parTrans" cxnId="{2A38E42E-CCDE-4A84-8BB0-227FB05494E5}">
      <dgm:prSet/>
      <dgm:spPr/>
      <dgm:t>
        <a:bodyPr/>
        <a:lstStyle/>
        <a:p>
          <a:endParaRPr lang="en-US"/>
        </a:p>
      </dgm:t>
    </dgm:pt>
    <dgm:pt modelId="{CB72E7DB-52BB-4868-93C6-AB3C4B6A5653}" type="sibTrans" cxnId="{2A38E42E-CCDE-4A84-8BB0-227FB05494E5}">
      <dgm:prSet/>
      <dgm:spPr/>
      <dgm:t>
        <a:bodyPr/>
        <a:lstStyle/>
        <a:p>
          <a:endParaRPr lang="en-US"/>
        </a:p>
      </dgm:t>
    </dgm:pt>
    <dgm:pt modelId="{D45AFCDF-1897-484C-AFA3-68BD36C6656A}">
      <dgm:prSet/>
      <dgm:spPr/>
      <dgm:t>
        <a:bodyPr/>
        <a:lstStyle/>
        <a:p>
          <a:pPr>
            <a:defRPr cap="all"/>
          </a:pPr>
          <a:r>
            <a:rPr lang="en-US" dirty="0"/>
            <a:t>Mute/Unmute</a:t>
          </a:r>
        </a:p>
      </dgm:t>
    </dgm:pt>
    <dgm:pt modelId="{28B40006-EB53-4362-AACB-C89B1F985BFF}" type="parTrans" cxnId="{1811A97A-B68E-41FD-AF0C-9E8570EDA317}">
      <dgm:prSet/>
      <dgm:spPr/>
      <dgm:t>
        <a:bodyPr/>
        <a:lstStyle/>
        <a:p>
          <a:endParaRPr lang="en-US"/>
        </a:p>
      </dgm:t>
    </dgm:pt>
    <dgm:pt modelId="{427E60CA-902D-4545-9748-6428304E20FC}" type="sibTrans" cxnId="{1811A97A-B68E-41FD-AF0C-9E8570EDA317}">
      <dgm:prSet/>
      <dgm:spPr/>
      <dgm:t>
        <a:bodyPr/>
        <a:lstStyle/>
        <a:p>
          <a:endParaRPr lang="en-US"/>
        </a:p>
      </dgm:t>
    </dgm:pt>
    <dgm:pt modelId="{550AB4FD-D5BF-482B-B561-0B58EB7FD657}">
      <dgm:prSet/>
      <dgm:spPr/>
      <dgm:t>
        <a:bodyPr/>
        <a:lstStyle/>
        <a:p>
          <a:pPr>
            <a:defRPr cap="all"/>
          </a:pPr>
          <a:r>
            <a:rPr lang="en-US" dirty="0"/>
            <a:t>Chat Box</a:t>
          </a:r>
        </a:p>
      </dgm:t>
    </dgm:pt>
    <dgm:pt modelId="{0A6BEBBE-74B8-40EB-833A-3DB6099CEB3C}" type="parTrans" cxnId="{AA1FA4C4-7084-49B3-B196-5438AAA1D9F6}">
      <dgm:prSet/>
      <dgm:spPr/>
      <dgm:t>
        <a:bodyPr/>
        <a:lstStyle/>
        <a:p>
          <a:endParaRPr lang="en-US"/>
        </a:p>
      </dgm:t>
    </dgm:pt>
    <dgm:pt modelId="{93ABA427-4401-4860-96AD-91E21AAF6FAF}" type="sibTrans" cxnId="{AA1FA4C4-7084-49B3-B196-5438AAA1D9F6}">
      <dgm:prSet/>
      <dgm:spPr/>
      <dgm:t>
        <a:bodyPr/>
        <a:lstStyle/>
        <a:p>
          <a:endParaRPr lang="en-US"/>
        </a:p>
      </dgm:t>
    </dgm:pt>
    <dgm:pt modelId="{E486D7F0-4956-466A-A1A5-F39155301AC0}">
      <dgm:prSet/>
      <dgm:spPr/>
      <dgm:t>
        <a:bodyPr/>
        <a:lstStyle/>
        <a:p>
          <a:pPr>
            <a:defRPr cap="all"/>
          </a:pPr>
          <a:r>
            <a:rPr lang="en-US" dirty="0"/>
            <a:t>Emoji and Icons</a:t>
          </a:r>
        </a:p>
      </dgm:t>
    </dgm:pt>
    <dgm:pt modelId="{3EB746F1-E775-44A3-98CF-7A7479CA4A66}" type="parTrans" cxnId="{7D266D5C-BE14-4B32-A2EF-2F30BB2F9E14}">
      <dgm:prSet/>
      <dgm:spPr/>
      <dgm:t>
        <a:bodyPr/>
        <a:lstStyle/>
        <a:p>
          <a:endParaRPr lang="en-US"/>
        </a:p>
      </dgm:t>
    </dgm:pt>
    <dgm:pt modelId="{90AAA467-ED99-4532-BE1C-430B6767A7B3}" type="sibTrans" cxnId="{7D266D5C-BE14-4B32-A2EF-2F30BB2F9E14}">
      <dgm:prSet/>
      <dgm:spPr/>
      <dgm:t>
        <a:bodyPr/>
        <a:lstStyle/>
        <a:p>
          <a:endParaRPr lang="en-US"/>
        </a:p>
      </dgm:t>
    </dgm:pt>
    <dgm:pt modelId="{A9801CCE-C662-417D-A3A9-350993DF4FBD}">
      <dgm:prSet/>
      <dgm:spPr/>
      <dgm:t>
        <a:bodyPr/>
        <a:lstStyle/>
        <a:p>
          <a:pPr>
            <a:defRPr cap="all"/>
          </a:pPr>
          <a:r>
            <a:rPr lang="en-US" dirty="0"/>
            <a:t>If you need to step away</a:t>
          </a:r>
        </a:p>
      </dgm:t>
    </dgm:pt>
    <dgm:pt modelId="{CA6F8EC7-E311-4190-AF1C-61C8F46448C6}" type="parTrans" cxnId="{76F5FD64-A859-450E-BCC2-73ACC99B8415}">
      <dgm:prSet/>
      <dgm:spPr/>
      <dgm:t>
        <a:bodyPr/>
        <a:lstStyle/>
        <a:p>
          <a:endParaRPr lang="en-US"/>
        </a:p>
      </dgm:t>
    </dgm:pt>
    <dgm:pt modelId="{B77A18A0-6B22-463F-9196-1FDD4D6642B6}" type="sibTrans" cxnId="{76F5FD64-A859-450E-BCC2-73ACC99B8415}">
      <dgm:prSet/>
      <dgm:spPr/>
      <dgm:t>
        <a:bodyPr/>
        <a:lstStyle/>
        <a:p>
          <a:endParaRPr lang="en-US"/>
        </a:p>
      </dgm:t>
    </dgm:pt>
    <dgm:pt modelId="{F37FB7F7-A17B-4704-BD98-D758EAFA2070}">
      <dgm:prSet/>
      <dgm:spPr/>
      <dgm:t>
        <a:bodyPr/>
        <a:lstStyle/>
        <a:p>
          <a:pPr>
            <a:defRPr cap="all"/>
          </a:pPr>
          <a:r>
            <a:rPr lang="en-US" dirty="0"/>
            <a:t>Potential technical glitches </a:t>
          </a:r>
        </a:p>
      </dgm:t>
    </dgm:pt>
    <dgm:pt modelId="{2FFFC6F5-25C5-4CFE-86E1-CD155CA1F0D2}" type="parTrans" cxnId="{A809DCB7-FCD5-4BA7-9370-F6B276B84F54}">
      <dgm:prSet/>
      <dgm:spPr/>
      <dgm:t>
        <a:bodyPr/>
        <a:lstStyle/>
        <a:p>
          <a:endParaRPr lang="en-US"/>
        </a:p>
      </dgm:t>
    </dgm:pt>
    <dgm:pt modelId="{75098E09-EBAA-4662-A085-4EE21E92A833}" type="sibTrans" cxnId="{A809DCB7-FCD5-4BA7-9370-F6B276B84F54}">
      <dgm:prSet/>
      <dgm:spPr/>
      <dgm:t>
        <a:bodyPr/>
        <a:lstStyle/>
        <a:p>
          <a:endParaRPr lang="en-US"/>
        </a:p>
      </dgm:t>
    </dgm:pt>
    <dgm:pt modelId="{179E49BC-8EC5-4CC8-AE36-4D5C87B514E2}" type="pres">
      <dgm:prSet presAssocID="{3686FCFA-BD1D-4E11-BD44-F3B58F7F232D}" presName="root" presStyleCnt="0">
        <dgm:presLayoutVars>
          <dgm:dir/>
          <dgm:resizeHandles val="exact"/>
        </dgm:presLayoutVars>
      </dgm:prSet>
      <dgm:spPr/>
    </dgm:pt>
    <dgm:pt modelId="{F79E03F0-E583-4816-A12B-F884B11305C2}" type="pres">
      <dgm:prSet presAssocID="{CC4F5F5F-A44F-41A5-BC27-66478776EDB4}" presName="compNode" presStyleCnt="0"/>
      <dgm:spPr/>
    </dgm:pt>
    <dgm:pt modelId="{24EAFD44-9E50-4872-9607-24469F9B18E4}" type="pres">
      <dgm:prSet presAssocID="{CC4F5F5F-A44F-41A5-BC27-66478776EDB4}" presName="iconBgRect" presStyleLbl="bgShp" presStyleIdx="0" presStyleCnt="6"/>
      <dgm:spPr/>
    </dgm:pt>
    <dgm:pt modelId="{63785CA2-873D-4BAA-B539-CB7834432CCE}" type="pres">
      <dgm:prSet presAssocID="{CC4F5F5F-A44F-41A5-BC27-66478776EDB4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AA13808-6E15-48A8-8BE9-4E62F0DD691F}" type="pres">
      <dgm:prSet presAssocID="{CC4F5F5F-A44F-41A5-BC27-66478776EDB4}" presName="spaceRect" presStyleCnt="0"/>
      <dgm:spPr/>
    </dgm:pt>
    <dgm:pt modelId="{59DD9DFF-4DA4-4F34-80D3-62B01DDEFE42}" type="pres">
      <dgm:prSet presAssocID="{CC4F5F5F-A44F-41A5-BC27-66478776EDB4}" presName="textRect" presStyleLbl="revTx" presStyleIdx="0" presStyleCnt="6">
        <dgm:presLayoutVars>
          <dgm:chMax val="1"/>
          <dgm:chPref val="1"/>
        </dgm:presLayoutVars>
      </dgm:prSet>
      <dgm:spPr/>
    </dgm:pt>
    <dgm:pt modelId="{8C2C04FB-1B71-42EB-807B-E85DDFF016A7}" type="pres">
      <dgm:prSet presAssocID="{CB72E7DB-52BB-4868-93C6-AB3C4B6A5653}" presName="sibTrans" presStyleCnt="0"/>
      <dgm:spPr/>
    </dgm:pt>
    <dgm:pt modelId="{79822EA5-0300-4F30-AD01-CCA0846B5347}" type="pres">
      <dgm:prSet presAssocID="{D45AFCDF-1897-484C-AFA3-68BD36C6656A}" presName="compNode" presStyleCnt="0"/>
      <dgm:spPr/>
    </dgm:pt>
    <dgm:pt modelId="{0FEC4682-0BEC-455A-A57B-AAAF1F5BE313}" type="pres">
      <dgm:prSet presAssocID="{D45AFCDF-1897-484C-AFA3-68BD36C6656A}" presName="iconBgRect" presStyleLbl="bgShp" presStyleIdx="1" presStyleCnt="6"/>
      <dgm:spPr/>
    </dgm:pt>
    <dgm:pt modelId="{0D4F232B-AB31-4D5F-A327-26018515E5D7}" type="pres">
      <dgm:prSet presAssocID="{D45AFCDF-1897-484C-AFA3-68BD36C6656A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DF251A74-1A8A-4652-B985-D0CCCC90EC24}" type="pres">
      <dgm:prSet presAssocID="{D45AFCDF-1897-484C-AFA3-68BD36C6656A}" presName="spaceRect" presStyleCnt="0"/>
      <dgm:spPr/>
    </dgm:pt>
    <dgm:pt modelId="{C9A127DF-14A0-424A-AF5D-821259A7E286}" type="pres">
      <dgm:prSet presAssocID="{D45AFCDF-1897-484C-AFA3-68BD36C6656A}" presName="textRect" presStyleLbl="revTx" presStyleIdx="1" presStyleCnt="6">
        <dgm:presLayoutVars>
          <dgm:chMax val="1"/>
          <dgm:chPref val="1"/>
        </dgm:presLayoutVars>
      </dgm:prSet>
      <dgm:spPr/>
    </dgm:pt>
    <dgm:pt modelId="{2DD17D34-B6AE-4568-8D6C-5EB2773EB70F}" type="pres">
      <dgm:prSet presAssocID="{427E60CA-902D-4545-9748-6428304E20FC}" presName="sibTrans" presStyleCnt="0"/>
      <dgm:spPr/>
    </dgm:pt>
    <dgm:pt modelId="{9D46FF2F-BCD6-4821-9874-E4F4F10AC85C}" type="pres">
      <dgm:prSet presAssocID="{550AB4FD-D5BF-482B-B561-0B58EB7FD657}" presName="compNode" presStyleCnt="0"/>
      <dgm:spPr/>
    </dgm:pt>
    <dgm:pt modelId="{0E25B28F-72DF-402C-9878-8201089FF1A7}" type="pres">
      <dgm:prSet presAssocID="{550AB4FD-D5BF-482B-B561-0B58EB7FD657}" presName="iconBgRect" presStyleLbl="bgShp" presStyleIdx="2" presStyleCnt="6"/>
      <dgm:spPr/>
    </dgm:pt>
    <dgm:pt modelId="{941B32B7-5E81-479E-B48B-71F1BC44B4B3}" type="pres">
      <dgm:prSet presAssocID="{550AB4FD-D5BF-482B-B561-0B58EB7FD657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AA92E14-945D-44C4-8AC7-FBF6D613BA61}" type="pres">
      <dgm:prSet presAssocID="{550AB4FD-D5BF-482B-B561-0B58EB7FD657}" presName="spaceRect" presStyleCnt="0"/>
      <dgm:spPr/>
    </dgm:pt>
    <dgm:pt modelId="{D86ACD2F-124B-4425-95A0-0CC9E7333843}" type="pres">
      <dgm:prSet presAssocID="{550AB4FD-D5BF-482B-B561-0B58EB7FD657}" presName="textRect" presStyleLbl="revTx" presStyleIdx="2" presStyleCnt="6">
        <dgm:presLayoutVars>
          <dgm:chMax val="1"/>
          <dgm:chPref val="1"/>
        </dgm:presLayoutVars>
      </dgm:prSet>
      <dgm:spPr/>
    </dgm:pt>
    <dgm:pt modelId="{8782FFB5-363F-4284-AD51-25D51473EF69}" type="pres">
      <dgm:prSet presAssocID="{93ABA427-4401-4860-96AD-91E21AAF6FAF}" presName="sibTrans" presStyleCnt="0"/>
      <dgm:spPr/>
    </dgm:pt>
    <dgm:pt modelId="{87D1019E-352E-4B4F-9527-8A0D1DDEBC87}" type="pres">
      <dgm:prSet presAssocID="{E486D7F0-4956-466A-A1A5-F39155301AC0}" presName="compNode" presStyleCnt="0"/>
      <dgm:spPr/>
    </dgm:pt>
    <dgm:pt modelId="{1E599E1D-638F-48FD-9ABD-5582A5213156}" type="pres">
      <dgm:prSet presAssocID="{E486D7F0-4956-466A-A1A5-F39155301AC0}" presName="iconBgRect" presStyleLbl="bgShp" presStyleIdx="3" presStyleCnt="6"/>
      <dgm:spPr/>
    </dgm:pt>
    <dgm:pt modelId="{BAE25160-C99C-457A-8992-DC4A566B7FF0}" type="pres">
      <dgm:prSet presAssocID="{E486D7F0-4956-466A-A1A5-F39155301AC0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Outline"/>
        </a:ext>
      </dgm:extLst>
    </dgm:pt>
    <dgm:pt modelId="{A5295267-AC25-4A21-8A4F-A09134DB6FE8}" type="pres">
      <dgm:prSet presAssocID="{E486D7F0-4956-466A-A1A5-F39155301AC0}" presName="spaceRect" presStyleCnt="0"/>
      <dgm:spPr/>
    </dgm:pt>
    <dgm:pt modelId="{0597FDA2-0F03-48C0-9ADB-48821C9F95FC}" type="pres">
      <dgm:prSet presAssocID="{E486D7F0-4956-466A-A1A5-F39155301AC0}" presName="textRect" presStyleLbl="revTx" presStyleIdx="3" presStyleCnt="6">
        <dgm:presLayoutVars>
          <dgm:chMax val="1"/>
          <dgm:chPref val="1"/>
        </dgm:presLayoutVars>
      </dgm:prSet>
      <dgm:spPr/>
    </dgm:pt>
    <dgm:pt modelId="{178C1059-6152-4EE2-9599-19A6AE71375E}" type="pres">
      <dgm:prSet presAssocID="{90AAA467-ED99-4532-BE1C-430B6767A7B3}" presName="sibTrans" presStyleCnt="0"/>
      <dgm:spPr/>
    </dgm:pt>
    <dgm:pt modelId="{55878F0D-E943-4ADF-8B68-2659B6D39F67}" type="pres">
      <dgm:prSet presAssocID="{A9801CCE-C662-417D-A3A9-350993DF4FBD}" presName="compNode" presStyleCnt="0"/>
      <dgm:spPr/>
    </dgm:pt>
    <dgm:pt modelId="{29CB544F-DBA3-4C78-B90C-60594B9BB420}" type="pres">
      <dgm:prSet presAssocID="{A9801CCE-C662-417D-A3A9-350993DF4FBD}" presName="iconBgRect" presStyleLbl="bgShp" presStyleIdx="4" presStyleCnt="6"/>
      <dgm:spPr/>
    </dgm:pt>
    <dgm:pt modelId="{3B84B113-6451-48C9-9080-572B8D39A0F6}" type="pres">
      <dgm:prSet presAssocID="{A9801CCE-C662-417D-A3A9-350993DF4FB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704B7B1B-89FB-4C53-9756-708B362E1DE2}" type="pres">
      <dgm:prSet presAssocID="{A9801CCE-C662-417D-A3A9-350993DF4FBD}" presName="spaceRect" presStyleCnt="0"/>
      <dgm:spPr/>
    </dgm:pt>
    <dgm:pt modelId="{E51ACA2E-0125-44C5-8717-8C61A43D3415}" type="pres">
      <dgm:prSet presAssocID="{A9801CCE-C662-417D-A3A9-350993DF4FBD}" presName="textRect" presStyleLbl="revTx" presStyleIdx="4" presStyleCnt="6">
        <dgm:presLayoutVars>
          <dgm:chMax val="1"/>
          <dgm:chPref val="1"/>
        </dgm:presLayoutVars>
      </dgm:prSet>
      <dgm:spPr/>
    </dgm:pt>
    <dgm:pt modelId="{84AA8F9E-7608-48D0-8D76-18F573CE2FD2}" type="pres">
      <dgm:prSet presAssocID="{B77A18A0-6B22-463F-9196-1FDD4D6642B6}" presName="sibTrans" presStyleCnt="0"/>
      <dgm:spPr/>
    </dgm:pt>
    <dgm:pt modelId="{498A591D-E3B5-4ADA-9461-2EE727A3C998}" type="pres">
      <dgm:prSet presAssocID="{F37FB7F7-A17B-4704-BD98-D758EAFA2070}" presName="compNode" presStyleCnt="0"/>
      <dgm:spPr/>
    </dgm:pt>
    <dgm:pt modelId="{1DE00BD6-4D5B-47F8-A111-5FF6B96780C2}" type="pres">
      <dgm:prSet presAssocID="{F37FB7F7-A17B-4704-BD98-D758EAFA2070}" presName="iconBgRect" presStyleLbl="bgShp" presStyleIdx="5" presStyleCnt="6"/>
      <dgm:spPr/>
    </dgm:pt>
    <dgm:pt modelId="{9924D6C2-FE60-4408-8DF8-F68156E0C46C}" type="pres">
      <dgm:prSet presAssocID="{F37FB7F7-A17B-4704-BD98-D758EAFA2070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4AE8CB-24AB-4A36-8F5D-719784835A2A}" type="pres">
      <dgm:prSet presAssocID="{F37FB7F7-A17B-4704-BD98-D758EAFA2070}" presName="spaceRect" presStyleCnt="0"/>
      <dgm:spPr/>
    </dgm:pt>
    <dgm:pt modelId="{BC0F9779-13FC-4F42-B6B4-CDD940456C7F}" type="pres">
      <dgm:prSet presAssocID="{F37FB7F7-A17B-4704-BD98-D758EAFA207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40950A-3C72-4AF5-A6FB-F836E711FA9E}" type="presOf" srcId="{3686FCFA-BD1D-4E11-BD44-F3B58F7F232D}" destId="{179E49BC-8EC5-4CC8-AE36-4D5C87B514E2}" srcOrd="0" destOrd="0" presId="urn:microsoft.com/office/officeart/2018/5/layout/IconCircleLabelList"/>
    <dgm:cxn modelId="{5204D70A-0FAF-418A-808F-0A95028EB960}" type="presOf" srcId="{E486D7F0-4956-466A-A1A5-F39155301AC0}" destId="{0597FDA2-0F03-48C0-9ADB-48821C9F95FC}" srcOrd="0" destOrd="0" presId="urn:microsoft.com/office/officeart/2018/5/layout/IconCircleLabelList"/>
    <dgm:cxn modelId="{2A38E42E-CCDE-4A84-8BB0-227FB05494E5}" srcId="{3686FCFA-BD1D-4E11-BD44-F3B58F7F232D}" destId="{CC4F5F5F-A44F-41A5-BC27-66478776EDB4}" srcOrd="0" destOrd="0" parTransId="{DAE9E85A-8981-48DF-BAE4-47F2F2C7B227}" sibTransId="{CB72E7DB-52BB-4868-93C6-AB3C4B6A5653}"/>
    <dgm:cxn modelId="{7D266D5C-BE14-4B32-A2EF-2F30BB2F9E14}" srcId="{3686FCFA-BD1D-4E11-BD44-F3B58F7F232D}" destId="{E486D7F0-4956-466A-A1A5-F39155301AC0}" srcOrd="3" destOrd="0" parTransId="{3EB746F1-E775-44A3-98CF-7A7479CA4A66}" sibTransId="{90AAA467-ED99-4532-BE1C-430B6767A7B3}"/>
    <dgm:cxn modelId="{30D6EC60-3731-4769-99CA-888C859E4E09}" type="presOf" srcId="{550AB4FD-D5BF-482B-B561-0B58EB7FD657}" destId="{D86ACD2F-124B-4425-95A0-0CC9E7333843}" srcOrd="0" destOrd="0" presId="urn:microsoft.com/office/officeart/2018/5/layout/IconCircleLabelList"/>
    <dgm:cxn modelId="{76F5FD64-A859-450E-BCC2-73ACC99B8415}" srcId="{3686FCFA-BD1D-4E11-BD44-F3B58F7F232D}" destId="{A9801CCE-C662-417D-A3A9-350993DF4FBD}" srcOrd="4" destOrd="0" parTransId="{CA6F8EC7-E311-4190-AF1C-61C8F46448C6}" sibTransId="{B77A18A0-6B22-463F-9196-1FDD4D6642B6}"/>
    <dgm:cxn modelId="{1811A97A-B68E-41FD-AF0C-9E8570EDA317}" srcId="{3686FCFA-BD1D-4E11-BD44-F3B58F7F232D}" destId="{D45AFCDF-1897-484C-AFA3-68BD36C6656A}" srcOrd="1" destOrd="0" parTransId="{28B40006-EB53-4362-AACB-C89B1F985BFF}" sibTransId="{427E60CA-902D-4545-9748-6428304E20FC}"/>
    <dgm:cxn modelId="{CCCE927E-FB28-492C-AEBB-B410E7FE4C0A}" type="presOf" srcId="{A9801CCE-C662-417D-A3A9-350993DF4FBD}" destId="{E51ACA2E-0125-44C5-8717-8C61A43D3415}" srcOrd="0" destOrd="0" presId="urn:microsoft.com/office/officeart/2018/5/layout/IconCircleLabelList"/>
    <dgm:cxn modelId="{0D882290-2CB8-48F8-8330-B77620C2C72D}" type="presOf" srcId="{D45AFCDF-1897-484C-AFA3-68BD36C6656A}" destId="{C9A127DF-14A0-424A-AF5D-821259A7E286}" srcOrd="0" destOrd="0" presId="urn:microsoft.com/office/officeart/2018/5/layout/IconCircleLabelList"/>
    <dgm:cxn modelId="{A4FB8493-0F0F-486F-A1DB-A7C771FF628C}" type="presOf" srcId="{F37FB7F7-A17B-4704-BD98-D758EAFA2070}" destId="{BC0F9779-13FC-4F42-B6B4-CDD940456C7F}" srcOrd="0" destOrd="0" presId="urn:microsoft.com/office/officeart/2018/5/layout/IconCircleLabelList"/>
    <dgm:cxn modelId="{A809DCB7-FCD5-4BA7-9370-F6B276B84F54}" srcId="{3686FCFA-BD1D-4E11-BD44-F3B58F7F232D}" destId="{F37FB7F7-A17B-4704-BD98-D758EAFA2070}" srcOrd="5" destOrd="0" parTransId="{2FFFC6F5-25C5-4CFE-86E1-CD155CA1F0D2}" sibTransId="{75098E09-EBAA-4662-A085-4EE21E92A833}"/>
    <dgm:cxn modelId="{AA1FA4C4-7084-49B3-B196-5438AAA1D9F6}" srcId="{3686FCFA-BD1D-4E11-BD44-F3B58F7F232D}" destId="{550AB4FD-D5BF-482B-B561-0B58EB7FD657}" srcOrd="2" destOrd="0" parTransId="{0A6BEBBE-74B8-40EB-833A-3DB6099CEB3C}" sibTransId="{93ABA427-4401-4860-96AD-91E21AAF6FAF}"/>
    <dgm:cxn modelId="{3973A5EB-C5F8-4E23-AED1-5D64809D16CD}" type="presOf" srcId="{CC4F5F5F-A44F-41A5-BC27-66478776EDB4}" destId="{59DD9DFF-4DA4-4F34-80D3-62B01DDEFE42}" srcOrd="0" destOrd="0" presId="urn:microsoft.com/office/officeart/2018/5/layout/IconCircleLabelList"/>
    <dgm:cxn modelId="{F7748E89-9DDA-43E3-BA03-CF447848082B}" type="presParOf" srcId="{179E49BC-8EC5-4CC8-AE36-4D5C87B514E2}" destId="{F79E03F0-E583-4816-A12B-F884B11305C2}" srcOrd="0" destOrd="0" presId="urn:microsoft.com/office/officeart/2018/5/layout/IconCircleLabelList"/>
    <dgm:cxn modelId="{086CF8F8-17DC-4F53-9369-144884A02178}" type="presParOf" srcId="{F79E03F0-E583-4816-A12B-F884B11305C2}" destId="{24EAFD44-9E50-4872-9607-24469F9B18E4}" srcOrd="0" destOrd="0" presId="urn:microsoft.com/office/officeart/2018/5/layout/IconCircleLabelList"/>
    <dgm:cxn modelId="{21ABB555-861E-4B78-B5EC-3B3B91022D81}" type="presParOf" srcId="{F79E03F0-E583-4816-A12B-F884B11305C2}" destId="{63785CA2-873D-4BAA-B539-CB7834432CCE}" srcOrd="1" destOrd="0" presId="urn:microsoft.com/office/officeart/2018/5/layout/IconCircleLabelList"/>
    <dgm:cxn modelId="{04FB1DA2-4DC2-4D93-A62A-06E306CED7B7}" type="presParOf" srcId="{F79E03F0-E583-4816-A12B-F884B11305C2}" destId="{CAA13808-6E15-48A8-8BE9-4E62F0DD691F}" srcOrd="2" destOrd="0" presId="urn:microsoft.com/office/officeart/2018/5/layout/IconCircleLabelList"/>
    <dgm:cxn modelId="{B022655F-2036-42D6-8A3A-7D8388961F13}" type="presParOf" srcId="{F79E03F0-E583-4816-A12B-F884B11305C2}" destId="{59DD9DFF-4DA4-4F34-80D3-62B01DDEFE42}" srcOrd="3" destOrd="0" presId="urn:microsoft.com/office/officeart/2018/5/layout/IconCircleLabelList"/>
    <dgm:cxn modelId="{E1E28318-BBE6-489C-B1AB-20BA62C1B8B5}" type="presParOf" srcId="{179E49BC-8EC5-4CC8-AE36-4D5C87B514E2}" destId="{8C2C04FB-1B71-42EB-807B-E85DDFF016A7}" srcOrd="1" destOrd="0" presId="urn:microsoft.com/office/officeart/2018/5/layout/IconCircleLabelList"/>
    <dgm:cxn modelId="{07608E13-A7ED-443F-9737-C36DF6D9FBCA}" type="presParOf" srcId="{179E49BC-8EC5-4CC8-AE36-4D5C87B514E2}" destId="{79822EA5-0300-4F30-AD01-CCA0846B5347}" srcOrd="2" destOrd="0" presId="urn:microsoft.com/office/officeart/2018/5/layout/IconCircleLabelList"/>
    <dgm:cxn modelId="{8E517712-6785-49FF-94C1-B40989238060}" type="presParOf" srcId="{79822EA5-0300-4F30-AD01-CCA0846B5347}" destId="{0FEC4682-0BEC-455A-A57B-AAAF1F5BE313}" srcOrd="0" destOrd="0" presId="urn:microsoft.com/office/officeart/2018/5/layout/IconCircleLabelList"/>
    <dgm:cxn modelId="{88E0C24E-E7E4-4C10-90E1-1EF485B13322}" type="presParOf" srcId="{79822EA5-0300-4F30-AD01-CCA0846B5347}" destId="{0D4F232B-AB31-4D5F-A327-26018515E5D7}" srcOrd="1" destOrd="0" presId="urn:microsoft.com/office/officeart/2018/5/layout/IconCircleLabelList"/>
    <dgm:cxn modelId="{419859E0-C681-423A-A353-91B258027FF2}" type="presParOf" srcId="{79822EA5-0300-4F30-AD01-CCA0846B5347}" destId="{DF251A74-1A8A-4652-B985-D0CCCC90EC24}" srcOrd="2" destOrd="0" presId="urn:microsoft.com/office/officeart/2018/5/layout/IconCircleLabelList"/>
    <dgm:cxn modelId="{64E66312-EC8A-43E5-9CB2-65D550F702EA}" type="presParOf" srcId="{79822EA5-0300-4F30-AD01-CCA0846B5347}" destId="{C9A127DF-14A0-424A-AF5D-821259A7E286}" srcOrd="3" destOrd="0" presId="urn:microsoft.com/office/officeart/2018/5/layout/IconCircleLabelList"/>
    <dgm:cxn modelId="{13531D28-CA31-4D31-B4E4-D21D9B8F5C3E}" type="presParOf" srcId="{179E49BC-8EC5-4CC8-AE36-4D5C87B514E2}" destId="{2DD17D34-B6AE-4568-8D6C-5EB2773EB70F}" srcOrd="3" destOrd="0" presId="urn:microsoft.com/office/officeart/2018/5/layout/IconCircleLabelList"/>
    <dgm:cxn modelId="{349A3C02-1B0B-405D-9F18-F5B139931597}" type="presParOf" srcId="{179E49BC-8EC5-4CC8-AE36-4D5C87B514E2}" destId="{9D46FF2F-BCD6-4821-9874-E4F4F10AC85C}" srcOrd="4" destOrd="0" presId="urn:microsoft.com/office/officeart/2018/5/layout/IconCircleLabelList"/>
    <dgm:cxn modelId="{662D4F88-8305-4143-A0EE-758BC5EE1157}" type="presParOf" srcId="{9D46FF2F-BCD6-4821-9874-E4F4F10AC85C}" destId="{0E25B28F-72DF-402C-9878-8201089FF1A7}" srcOrd="0" destOrd="0" presId="urn:microsoft.com/office/officeart/2018/5/layout/IconCircleLabelList"/>
    <dgm:cxn modelId="{981A93A9-9A74-40DD-867F-39AC1C6EF876}" type="presParOf" srcId="{9D46FF2F-BCD6-4821-9874-E4F4F10AC85C}" destId="{941B32B7-5E81-479E-B48B-71F1BC44B4B3}" srcOrd="1" destOrd="0" presId="urn:microsoft.com/office/officeart/2018/5/layout/IconCircleLabelList"/>
    <dgm:cxn modelId="{7DDBF70C-22D7-4B41-9B16-E3013207BF2D}" type="presParOf" srcId="{9D46FF2F-BCD6-4821-9874-E4F4F10AC85C}" destId="{9AA92E14-945D-44C4-8AC7-FBF6D613BA61}" srcOrd="2" destOrd="0" presId="urn:microsoft.com/office/officeart/2018/5/layout/IconCircleLabelList"/>
    <dgm:cxn modelId="{CACF8EFC-B89A-4EB1-AD37-129B84F26C0F}" type="presParOf" srcId="{9D46FF2F-BCD6-4821-9874-E4F4F10AC85C}" destId="{D86ACD2F-124B-4425-95A0-0CC9E7333843}" srcOrd="3" destOrd="0" presId="urn:microsoft.com/office/officeart/2018/5/layout/IconCircleLabelList"/>
    <dgm:cxn modelId="{BD9E66D1-8B2C-4D6A-AA4E-318C7D96141F}" type="presParOf" srcId="{179E49BC-8EC5-4CC8-AE36-4D5C87B514E2}" destId="{8782FFB5-363F-4284-AD51-25D51473EF69}" srcOrd="5" destOrd="0" presId="urn:microsoft.com/office/officeart/2018/5/layout/IconCircleLabelList"/>
    <dgm:cxn modelId="{94E71519-3E63-45D0-94C8-5CC355242169}" type="presParOf" srcId="{179E49BC-8EC5-4CC8-AE36-4D5C87B514E2}" destId="{87D1019E-352E-4B4F-9527-8A0D1DDEBC87}" srcOrd="6" destOrd="0" presId="urn:microsoft.com/office/officeart/2018/5/layout/IconCircleLabelList"/>
    <dgm:cxn modelId="{B3C3A59E-DFE6-4464-9292-E8AD466E74CF}" type="presParOf" srcId="{87D1019E-352E-4B4F-9527-8A0D1DDEBC87}" destId="{1E599E1D-638F-48FD-9ABD-5582A5213156}" srcOrd="0" destOrd="0" presId="urn:microsoft.com/office/officeart/2018/5/layout/IconCircleLabelList"/>
    <dgm:cxn modelId="{8D4FD7F5-DD92-4B13-90A8-45D97D209658}" type="presParOf" srcId="{87D1019E-352E-4B4F-9527-8A0D1DDEBC87}" destId="{BAE25160-C99C-457A-8992-DC4A566B7FF0}" srcOrd="1" destOrd="0" presId="urn:microsoft.com/office/officeart/2018/5/layout/IconCircleLabelList"/>
    <dgm:cxn modelId="{B92D6392-5879-4EF2-BADB-6A6402A15B39}" type="presParOf" srcId="{87D1019E-352E-4B4F-9527-8A0D1DDEBC87}" destId="{A5295267-AC25-4A21-8A4F-A09134DB6FE8}" srcOrd="2" destOrd="0" presId="urn:microsoft.com/office/officeart/2018/5/layout/IconCircleLabelList"/>
    <dgm:cxn modelId="{5186371D-2D3A-4DE6-BAB1-C25ED7C403DE}" type="presParOf" srcId="{87D1019E-352E-4B4F-9527-8A0D1DDEBC87}" destId="{0597FDA2-0F03-48C0-9ADB-48821C9F95FC}" srcOrd="3" destOrd="0" presId="urn:microsoft.com/office/officeart/2018/5/layout/IconCircleLabelList"/>
    <dgm:cxn modelId="{D2D6958E-6EA4-4032-BB94-9030E39306AF}" type="presParOf" srcId="{179E49BC-8EC5-4CC8-AE36-4D5C87B514E2}" destId="{178C1059-6152-4EE2-9599-19A6AE71375E}" srcOrd="7" destOrd="0" presId="urn:microsoft.com/office/officeart/2018/5/layout/IconCircleLabelList"/>
    <dgm:cxn modelId="{EF041C16-47B5-4329-AEF9-B50CC03925D3}" type="presParOf" srcId="{179E49BC-8EC5-4CC8-AE36-4D5C87B514E2}" destId="{55878F0D-E943-4ADF-8B68-2659B6D39F67}" srcOrd="8" destOrd="0" presId="urn:microsoft.com/office/officeart/2018/5/layout/IconCircleLabelList"/>
    <dgm:cxn modelId="{F4CF58BC-7916-4197-9BA9-A2F72E121B2D}" type="presParOf" srcId="{55878F0D-E943-4ADF-8B68-2659B6D39F67}" destId="{29CB544F-DBA3-4C78-B90C-60594B9BB420}" srcOrd="0" destOrd="0" presId="urn:microsoft.com/office/officeart/2018/5/layout/IconCircleLabelList"/>
    <dgm:cxn modelId="{521FB646-2D24-46AA-A454-22140E340616}" type="presParOf" srcId="{55878F0D-E943-4ADF-8B68-2659B6D39F67}" destId="{3B84B113-6451-48C9-9080-572B8D39A0F6}" srcOrd="1" destOrd="0" presId="urn:microsoft.com/office/officeart/2018/5/layout/IconCircleLabelList"/>
    <dgm:cxn modelId="{BCDC17C4-F1A9-4D55-B3AC-7DC80A31B689}" type="presParOf" srcId="{55878F0D-E943-4ADF-8B68-2659B6D39F67}" destId="{704B7B1B-89FB-4C53-9756-708B362E1DE2}" srcOrd="2" destOrd="0" presId="urn:microsoft.com/office/officeart/2018/5/layout/IconCircleLabelList"/>
    <dgm:cxn modelId="{C906BE62-92DE-4498-8DAE-1F96239961E1}" type="presParOf" srcId="{55878F0D-E943-4ADF-8B68-2659B6D39F67}" destId="{E51ACA2E-0125-44C5-8717-8C61A43D3415}" srcOrd="3" destOrd="0" presId="urn:microsoft.com/office/officeart/2018/5/layout/IconCircleLabelList"/>
    <dgm:cxn modelId="{15F161E0-2E1C-4DD8-9CFB-7F01852B1076}" type="presParOf" srcId="{179E49BC-8EC5-4CC8-AE36-4D5C87B514E2}" destId="{84AA8F9E-7608-48D0-8D76-18F573CE2FD2}" srcOrd="9" destOrd="0" presId="urn:microsoft.com/office/officeart/2018/5/layout/IconCircleLabelList"/>
    <dgm:cxn modelId="{3FF3637C-9D42-4573-AFF0-604A4EB220AF}" type="presParOf" srcId="{179E49BC-8EC5-4CC8-AE36-4D5C87B514E2}" destId="{498A591D-E3B5-4ADA-9461-2EE727A3C998}" srcOrd="10" destOrd="0" presId="urn:microsoft.com/office/officeart/2018/5/layout/IconCircleLabelList"/>
    <dgm:cxn modelId="{83F9F539-9FE6-4B82-B631-F1DC27E3328C}" type="presParOf" srcId="{498A591D-E3B5-4ADA-9461-2EE727A3C998}" destId="{1DE00BD6-4D5B-47F8-A111-5FF6B96780C2}" srcOrd="0" destOrd="0" presId="urn:microsoft.com/office/officeart/2018/5/layout/IconCircleLabelList"/>
    <dgm:cxn modelId="{B704F41C-7900-4355-8203-6D3527D5792A}" type="presParOf" srcId="{498A591D-E3B5-4ADA-9461-2EE727A3C998}" destId="{9924D6C2-FE60-4408-8DF8-F68156E0C46C}" srcOrd="1" destOrd="0" presId="urn:microsoft.com/office/officeart/2018/5/layout/IconCircleLabelList"/>
    <dgm:cxn modelId="{997B05CF-5D04-40C5-A450-48C1579A4421}" type="presParOf" srcId="{498A591D-E3B5-4ADA-9461-2EE727A3C998}" destId="{3F4AE8CB-24AB-4A36-8F5D-719784835A2A}" srcOrd="2" destOrd="0" presId="urn:microsoft.com/office/officeart/2018/5/layout/IconCircleLabelList"/>
    <dgm:cxn modelId="{B4B5F915-E286-43FE-BAE8-D8B692F2DF8C}" type="presParOf" srcId="{498A591D-E3B5-4ADA-9461-2EE727A3C998}" destId="{BC0F9779-13FC-4F42-B6B4-CDD940456C7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C149B-400A-402C-ADF4-12391BCC28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998C2-D7D9-4452-853C-365E8F94A6E8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Fear</a:t>
          </a:r>
        </a:p>
      </dgm:t>
    </dgm:pt>
    <dgm:pt modelId="{07E89AC1-2029-4A46-8637-7D1AF87FDA55}" type="parTrans" cxnId="{6899D210-3F87-4A2F-BDB4-4A0A55352452}">
      <dgm:prSet/>
      <dgm:spPr/>
      <dgm:t>
        <a:bodyPr/>
        <a:lstStyle/>
        <a:p>
          <a:endParaRPr lang="en-US"/>
        </a:p>
      </dgm:t>
    </dgm:pt>
    <dgm:pt modelId="{4E5BE3D1-87BD-4D58-877F-495EFB874079}" type="sibTrans" cxnId="{6899D210-3F87-4A2F-BDB4-4A0A5535245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933D604-F7B1-42EC-8CB0-4F0355A918BB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Confusion</a:t>
          </a:r>
        </a:p>
      </dgm:t>
    </dgm:pt>
    <dgm:pt modelId="{0129DFDD-ED8E-4F30-922E-EFED60ABE0E1}" type="parTrans" cxnId="{EE195F45-4658-49EB-9EC8-F637417DDBC2}">
      <dgm:prSet/>
      <dgm:spPr/>
      <dgm:t>
        <a:bodyPr/>
        <a:lstStyle/>
        <a:p>
          <a:endParaRPr lang="en-US"/>
        </a:p>
      </dgm:t>
    </dgm:pt>
    <dgm:pt modelId="{54BB39C1-5635-4534-82DB-0CE77FC9A711}" type="sibTrans" cxnId="{EE195F45-4658-49EB-9EC8-F637417DDBC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166AA8C-1F31-4EC5-BC1F-D180369A9ADB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Anxiety</a:t>
          </a:r>
        </a:p>
      </dgm:t>
    </dgm:pt>
    <dgm:pt modelId="{92333115-4D35-4650-95AA-820EE140A87E}" type="parTrans" cxnId="{40A548A5-7590-4CE2-9539-02BCD22B52EA}">
      <dgm:prSet/>
      <dgm:spPr/>
      <dgm:t>
        <a:bodyPr/>
        <a:lstStyle/>
        <a:p>
          <a:endParaRPr lang="en-US"/>
        </a:p>
      </dgm:t>
    </dgm:pt>
    <dgm:pt modelId="{0446CF8F-4E35-46C5-B5DC-BD1FA22128F0}" type="sibTrans" cxnId="{40A548A5-7590-4CE2-9539-02BCD22B52EA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E107637-1EF9-41BE-8EF6-F9AFA055F749}" type="pres">
      <dgm:prSet presAssocID="{1BAC149B-400A-402C-ADF4-12391BCC28E5}" presName="Name0" presStyleCnt="0">
        <dgm:presLayoutVars>
          <dgm:dir/>
          <dgm:resizeHandles val="exact"/>
        </dgm:presLayoutVars>
      </dgm:prSet>
      <dgm:spPr/>
    </dgm:pt>
    <dgm:pt modelId="{D3479E0A-3D27-43D0-9118-19F3F5D7145B}" type="pres">
      <dgm:prSet presAssocID="{D0B998C2-D7D9-4452-853C-365E8F94A6E8}" presName="node" presStyleLbl="node1" presStyleIdx="0" presStyleCnt="3" custRadScaleRad="94966" custRadScaleInc="-204821">
        <dgm:presLayoutVars>
          <dgm:bulletEnabled val="1"/>
        </dgm:presLayoutVars>
      </dgm:prSet>
      <dgm:spPr/>
    </dgm:pt>
    <dgm:pt modelId="{D0C47BC5-EA07-4A91-A36E-349853554E37}" type="pres">
      <dgm:prSet presAssocID="{4E5BE3D1-87BD-4D58-877F-495EFB874079}" presName="sibTrans" presStyleLbl="sibTrans2D1" presStyleIdx="0" presStyleCnt="3"/>
      <dgm:spPr/>
    </dgm:pt>
    <dgm:pt modelId="{221129BC-3006-4302-8763-CB3B5C429B7E}" type="pres">
      <dgm:prSet presAssocID="{4E5BE3D1-87BD-4D58-877F-495EFB874079}" presName="connectorText" presStyleLbl="sibTrans2D1" presStyleIdx="0" presStyleCnt="3"/>
      <dgm:spPr/>
    </dgm:pt>
    <dgm:pt modelId="{BA970C18-865E-4863-9E76-0E30BF8CB574}" type="pres">
      <dgm:prSet presAssocID="{A933D604-F7B1-42EC-8CB0-4F0355A918BB}" presName="node" presStyleLbl="node1" presStyleIdx="1" presStyleCnt="3" custScaleX="148691" custRadScaleRad="35603" custRadScaleInc="-185209">
        <dgm:presLayoutVars>
          <dgm:bulletEnabled val="1"/>
        </dgm:presLayoutVars>
      </dgm:prSet>
      <dgm:spPr/>
    </dgm:pt>
    <dgm:pt modelId="{BAAA1B74-8000-44EA-AD46-13208806B0B3}" type="pres">
      <dgm:prSet presAssocID="{54BB39C1-5635-4534-82DB-0CE77FC9A711}" presName="sibTrans" presStyleLbl="sibTrans2D1" presStyleIdx="1" presStyleCnt="3"/>
      <dgm:spPr/>
    </dgm:pt>
    <dgm:pt modelId="{1199D6BB-588A-4F48-9643-A12F5F56F294}" type="pres">
      <dgm:prSet presAssocID="{54BB39C1-5635-4534-82DB-0CE77FC9A711}" presName="connectorText" presStyleLbl="sibTrans2D1" presStyleIdx="1" presStyleCnt="3"/>
      <dgm:spPr/>
    </dgm:pt>
    <dgm:pt modelId="{E2F41FA7-4790-4992-9E53-77263A6E2AA5}" type="pres">
      <dgm:prSet presAssocID="{A166AA8C-1F31-4EC5-BC1F-D180369A9ADB}" presName="node" presStyleLbl="node1" presStyleIdx="2" presStyleCnt="3" custScaleX="113561" custRadScaleRad="99809" custRadScaleInc="-203816">
        <dgm:presLayoutVars>
          <dgm:bulletEnabled val="1"/>
        </dgm:presLayoutVars>
      </dgm:prSet>
      <dgm:spPr/>
    </dgm:pt>
    <dgm:pt modelId="{4BF9FE7F-5714-4327-B9B2-F5C8CD14D338}" type="pres">
      <dgm:prSet presAssocID="{0446CF8F-4E35-46C5-B5DC-BD1FA22128F0}" presName="sibTrans" presStyleLbl="sibTrans2D1" presStyleIdx="2" presStyleCnt="3"/>
      <dgm:spPr/>
    </dgm:pt>
    <dgm:pt modelId="{F6009BE9-924B-4D20-92DD-D8FE80C184D6}" type="pres">
      <dgm:prSet presAssocID="{0446CF8F-4E35-46C5-B5DC-BD1FA22128F0}" presName="connectorText" presStyleLbl="sibTrans2D1" presStyleIdx="2" presStyleCnt="3"/>
      <dgm:spPr/>
    </dgm:pt>
  </dgm:ptLst>
  <dgm:cxnLst>
    <dgm:cxn modelId="{8768590E-F7D8-43DB-B623-E4FDC57E8E35}" type="presOf" srcId="{54BB39C1-5635-4534-82DB-0CE77FC9A711}" destId="{1199D6BB-588A-4F48-9643-A12F5F56F294}" srcOrd="1" destOrd="0" presId="urn:microsoft.com/office/officeart/2005/8/layout/cycle7"/>
    <dgm:cxn modelId="{6899D210-3F87-4A2F-BDB4-4A0A55352452}" srcId="{1BAC149B-400A-402C-ADF4-12391BCC28E5}" destId="{D0B998C2-D7D9-4452-853C-365E8F94A6E8}" srcOrd="0" destOrd="0" parTransId="{07E89AC1-2029-4A46-8637-7D1AF87FDA55}" sibTransId="{4E5BE3D1-87BD-4D58-877F-495EFB874079}"/>
    <dgm:cxn modelId="{083B531B-9F49-4DE9-87E9-BFA2015A6962}" type="presOf" srcId="{4E5BE3D1-87BD-4D58-877F-495EFB874079}" destId="{221129BC-3006-4302-8763-CB3B5C429B7E}" srcOrd="1" destOrd="0" presId="urn:microsoft.com/office/officeart/2005/8/layout/cycle7"/>
    <dgm:cxn modelId="{EE195F45-4658-49EB-9EC8-F637417DDBC2}" srcId="{1BAC149B-400A-402C-ADF4-12391BCC28E5}" destId="{A933D604-F7B1-42EC-8CB0-4F0355A918BB}" srcOrd="1" destOrd="0" parTransId="{0129DFDD-ED8E-4F30-922E-EFED60ABE0E1}" sibTransId="{54BB39C1-5635-4534-82DB-0CE77FC9A711}"/>
    <dgm:cxn modelId="{80121D57-F957-4F9F-9B49-FE82CE019420}" type="presOf" srcId="{1BAC149B-400A-402C-ADF4-12391BCC28E5}" destId="{EE107637-1EF9-41BE-8EF6-F9AFA055F749}" srcOrd="0" destOrd="0" presId="urn:microsoft.com/office/officeart/2005/8/layout/cycle7"/>
    <dgm:cxn modelId="{C669E059-74D5-4C42-8C58-FBBF7E310860}" type="presOf" srcId="{0446CF8F-4E35-46C5-B5DC-BD1FA22128F0}" destId="{4BF9FE7F-5714-4327-B9B2-F5C8CD14D338}" srcOrd="0" destOrd="0" presId="urn:microsoft.com/office/officeart/2005/8/layout/cycle7"/>
    <dgm:cxn modelId="{8C1AAF6D-F2A3-416B-9E34-3BC92F2A31FD}" type="presOf" srcId="{4E5BE3D1-87BD-4D58-877F-495EFB874079}" destId="{D0C47BC5-EA07-4A91-A36E-349853554E37}" srcOrd="0" destOrd="0" presId="urn:microsoft.com/office/officeart/2005/8/layout/cycle7"/>
    <dgm:cxn modelId="{40A548A5-7590-4CE2-9539-02BCD22B52EA}" srcId="{1BAC149B-400A-402C-ADF4-12391BCC28E5}" destId="{A166AA8C-1F31-4EC5-BC1F-D180369A9ADB}" srcOrd="2" destOrd="0" parTransId="{92333115-4D35-4650-95AA-820EE140A87E}" sibTransId="{0446CF8F-4E35-46C5-B5DC-BD1FA22128F0}"/>
    <dgm:cxn modelId="{C34371B3-558A-4897-9669-3510D3094686}" type="presOf" srcId="{54BB39C1-5635-4534-82DB-0CE77FC9A711}" destId="{BAAA1B74-8000-44EA-AD46-13208806B0B3}" srcOrd="0" destOrd="0" presId="urn:microsoft.com/office/officeart/2005/8/layout/cycle7"/>
    <dgm:cxn modelId="{C71EB7D4-37E6-488A-A496-B065ABBC0B61}" type="presOf" srcId="{A933D604-F7B1-42EC-8CB0-4F0355A918BB}" destId="{BA970C18-865E-4863-9E76-0E30BF8CB574}" srcOrd="0" destOrd="0" presId="urn:microsoft.com/office/officeart/2005/8/layout/cycle7"/>
    <dgm:cxn modelId="{AB5056DA-DE26-4EE3-9C7A-B0164611ADA2}" type="presOf" srcId="{A166AA8C-1F31-4EC5-BC1F-D180369A9ADB}" destId="{E2F41FA7-4790-4992-9E53-77263A6E2AA5}" srcOrd="0" destOrd="0" presId="urn:microsoft.com/office/officeart/2005/8/layout/cycle7"/>
    <dgm:cxn modelId="{7D7872E4-8C70-46CA-B0D3-B05CD7FCE3B1}" type="presOf" srcId="{0446CF8F-4E35-46C5-B5DC-BD1FA22128F0}" destId="{F6009BE9-924B-4D20-92DD-D8FE80C184D6}" srcOrd="1" destOrd="0" presId="urn:microsoft.com/office/officeart/2005/8/layout/cycle7"/>
    <dgm:cxn modelId="{E68FFEE9-AC66-45CD-859E-199A9D3B4EC0}" type="presOf" srcId="{D0B998C2-D7D9-4452-853C-365E8F94A6E8}" destId="{D3479E0A-3D27-43D0-9118-19F3F5D7145B}" srcOrd="0" destOrd="0" presId="urn:microsoft.com/office/officeart/2005/8/layout/cycle7"/>
    <dgm:cxn modelId="{2338207B-B49C-4BFF-9834-05DAB56107B2}" type="presParOf" srcId="{EE107637-1EF9-41BE-8EF6-F9AFA055F749}" destId="{D3479E0A-3D27-43D0-9118-19F3F5D7145B}" srcOrd="0" destOrd="0" presId="urn:microsoft.com/office/officeart/2005/8/layout/cycle7"/>
    <dgm:cxn modelId="{29D72CF5-413B-46A6-8294-3DC8465FC7E2}" type="presParOf" srcId="{EE107637-1EF9-41BE-8EF6-F9AFA055F749}" destId="{D0C47BC5-EA07-4A91-A36E-349853554E37}" srcOrd="1" destOrd="0" presId="urn:microsoft.com/office/officeart/2005/8/layout/cycle7"/>
    <dgm:cxn modelId="{EAC84458-D63C-4D86-8E8E-EA113F715EF2}" type="presParOf" srcId="{D0C47BC5-EA07-4A91-A36E-349853554E37}" destId="{221129BC-3006-4302-8763-CB3B5C429B7E}" srcOrd="0" destOrd="0" presId="urn:microsoft.com/office/officeart/2005/8/layout/cycle7"/>
    <dgm:cxn modelId="{84A09C09-59E7-453C-ADFA-42DA7E88C127}" type="presParOf" srcId="{EE107637-1EF9-41BE-8EF6-F9AFA055F749}" destId="{BA970C18-865E-4863-9E76-0E30BF8CB574}" srcOrd="2" destOrd="0" presId="urn:microsoft.com/office/officeart/2005/8/layout/cycle7"/>
    <dgm:cxn modelId="{2BFBB1A3-F6BE-4278-BDD6-FC8F0D232171}" type="presParOf" srcId="{EE107637-1EF9-41BE-8EF6-F9AFA055F749}" destId="{BAAA1B74-8000-44EA-AD46-13208806B0B3}" srcOrd="3" destOrd="0" presId="urn:microsoft.com/office/officeart/2005/8/layout/cycle7"/>
    <dgm:cxn modelId="{2F77041C-0A2C-4C8E-9B00-35AAD64C9B31}" type="presParOf" srcId="{BAAA1B74-8000-44EA-AD46-13208806B0B3}" destId="{1199D6BB-588A-4F48-9643-A12F5F56F294}" srcOrd="0" destOrd="0" presId="urn:microsoft.com/office/officeart/2005/8/layout/cycle7"/>
    <dgm:cxn modelId="{6FCE7E1B-926C-469D-97CB-FBD922598827}" type="presParOf" srcId="{EE107637-1EF9-41BE-8EF6-F9AFA055F749}" destId="{E2F41FA7-4790-4992-9E53-77263A6E2AA5}" srcOrd="4" destOrd="0" presId="urn:microsoft.com/office/officeart/2005/8/layout/cycle7"/>
    <dgm:cxn modelId="{2F2F5BE1-F6E1-4F2E-99F0-BA1CD0A55E65}" type="presParOf" srcId="{EE107637-1EF9-41BE-8EF6-F9AFA055F749}" destId="{4BF9FE7F-5714-4327-B9B2-F5C8CD14D338}" srcOrd="5" destOrd="0" presId="urn:microsoft.com/office/officeart/2005/8/layout/cycle7"/>
    <dgm:cxn modelId="{94D2BCCA-EFE1-4B61-ADA9-671014C5303C}" type="presParOf" srcId="{4BF9FE7F-5714-4327-B9B2-F5C8CD14D338}" destId="{F6009BE9-924B-4D20-92DD-D8FE80C184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AFD44-9E50-4872-9607-24469F9B18E4}">
      <dsp:nvSpPr>
        <dsp:cNvPr id="0" name=""/>
        <dsp:cNvSpPr/>
      </dsp:nvSpPr>
      <dsp:spPr>
        <a:xfrm>
          <a:off x="898829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85CA2-873D-4BAA-B539-CB7834432CCE}">
      <dsp:nvSpPr>
        <dsp:cNvPr id="0" name=""/>
        <dsp:cNvSpPr/>
      </dsp:nvSpPr>
      <dsp:spPr>
        <a:xfrm>
          <a:off x="111226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D9DFF-4DA4-4F34-80D3-62B01DDEFE42}">
      <dsp:nvSpPr>
        <dsp:cNvPr id="0" name=""/>
        <dsp:cNvSpPr/>
      </dsp:nvSpPr>
      <dsp:spPr>
        <a:xfrm>
          <a:off x="57867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Video Camera</a:t>
          </a:r>
        </a:p>
      </dsp:txBody>
      <dsp:txXfrm>
        <a:off x="578678" y="1313725"/>
        <a:ext cx="1641796" cy="656718"/>
      </dsp:txXfrm>
    </dsp:sp>
    <dsp:sp modelId="{0FEC4682-0BEC-455A-A57B-AAAF1F5BE313}">
      <dsp:nvSpPr>
        <dsp:cNvPr id="0" name=""/>
        <dsp:cNvSpPr/>
      </dsp:nvSpPr>
      <dsp:spPr>
        <a:xfrm>
          <a:off x="2827940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F232B-AB31-4D5F-A327-26018515E5D7}">
      <dsp:nvSpPr>
        <dsp:cNvPr id="0" name=""/>
        <dsp:cNvSpPr/>
      </dsp:nvSpPr>
      <dsp:spPr>
        <a:xfrm>
          <a:off x="3041374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127DF-14A0-424A-AF5D-821259A7E286}">
      <dsp:nvSpPr>
        <dsp:cNvPr id="0" name=""/>
        <dsp:cNvSpPr/>
      </dsp:nvSpPr>
      <dsp:spPr>
        <a:xfrm>
          <a:off x="2507790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Mute/Unmute</a:t>
          </a:r>
        </a:p>
      </dsp:txBody>
      <dsp:txXfrm>
        <a:off x="2507790" y="1313725"/>
        <a:ext cx="1641796" cy="656718"/>
      </dsp:txXfrm>
    </dsp:sp>
    <dsp:sp modelId="{0E25B28F-72DF-402C-9878-8201089FF1A7}">
      <dsp:nvSpPr>
        <dsp:cNvPr id="0" name=""/>
        <dsp:cNvSpPr/>
      </dsp:nvSpPr>
      <dsp:spPr>
        <a:xfrm>
          <a:off x="4757051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32B7-5E81-479E-B48B-71F1BC44B4B3}">
      <dsp:nvSpPr>
        <dsp:cNvPr id="0" name=""/>
        <dsp:cNvSpPr/>
      </dsp:nvSpPr>
      <dsp:spPr>
        <a:xfrm>
          <a:off x="4970485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ACD2F-124B-4425-95A0-0CC9E7333843}">
      <dsp:nvSpPr>
        <dsp:cNvPr id="0" name=""/>
        <dsp:cNvSpPr/>
      </dsp:nvSpPr>
      <dsp:spPr>
        <a:xfrm>
          <a:off x="4436901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Chat Box</a:t>
          </a:r>
        </a:p>
      </dsp:txBody>
      <dsp:txXfrm>
        <a:off x="4436901" y="1313725"/>
        <a:ext cx="1641796" cy="656718"/>
      </dsp:txXfrm>
    </dsp:sp>
    <dsp:sp modelId="{1E599E1D-638F-48FD-9ABD-5582A5213156}">
      <dsp:nvSpPr>
        <dsp:cNvPr id="0" name=""/>
        <dsp:cNvSpPr/>
      </dsp:nvSpPr>
      <dsp:spPr>
        <a:xfrm>
          <a:off x="6686163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25160-C99C-457A-8992-DC4A566B7FF0}">
      <dsp:nvSpPr>
        <dsp:cNvPr id="0" name=""/>
        <dsp:cNvSpPr/>
      </dsp:nvSpPr>
      <dsp:spPr>
        <a:xfrm>
          <a:off x="6899596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7FDA2-0F03-48C0-9ADB-48821C9F95FC}">
      <dsp:nvSpPr>
        <dsp:cNvPr id="0" name=""/>
        <dsp:cNvSpPr/>
      </dsp:nvSpPr>
      <dsp:spPr>
        <a:xfrm>
          <a:off x="6366012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Emoji and Icons</a:t>
          </a:r>
        </a:p>
      </dsp:txBody>
      <dsp:txXfrm>
        <a:off x="6366012" y="1313725"/>
        <a:ext cx="1641796" cy="656718"/>
      </dsp:txXfrm>
    </dsp:sp>
    <dsp:sp modelId="{29CB544F-DBA3-4C78-B90C-60594B9BB420}">
      <dsp:nvSpPr>
        <dsp:cNvPr id="0" name=""/>
        <dsp:cNvSpPr/>
      </dsp:nvSpPr>
      <dsp:spPr>
        <a:xfrm>
          <a:off x="8615274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B113-6451-48C9-9080-572B8D39A0F6}">
      <dsp:nvSpPr>
        <dsp:cNvPr id="0" name=""/>
        <dsp:cNvSpPr/>
      </dsp:nvSpPr>
      <dsp:spPr>
        <a:xfrm>
          <a:off x="882870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ACA2E-0125-44C5-8717-8C61A43D3415}">
      <dsp:nvSpPr>
        <dsp:cNvPr id="0" name=""/>
        <dsp:cNvSpPr/>
      </dsp:nvSpPr>
      <dsp:spPr>
        <a:xfrm>
          <a:off x="829512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If you need to step away</a:t>
          </a:r>
        </a:p>
      </dsp:txBody>
      <dsp:txXfrm>
        <a:off x="8295124" y="1313725"/>
        <a:ext cx="1641796" cy="656718"/>
      </dsp:txXfrm>
    </dsp:sp>
    <dsp:sp modelId="{1DE00BD6-4D5B-47F8-A111-5FF6B96780C2}">
      <dsp:nvSpPr>
        <dsp:cNvPr id="0" name=""/>
        <dsp:cNvSpPr/>
      </dsp:nvSpPr>
      <dsp:spPr>
        <a:xfrm>
          <a:off x="4757051" y="2380893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D6C2-FE60-4408-8DF8-F68156E0C46C}">
      <dsp:nvSpPr>
        <dsp:cNvPr id="0" name=""/>
        <dsp:cNvSpPr/>
      </dsp:nvSpPr>
      <dsp:spPr>
        <a:xfrm>
          <a:off x="497048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9779-13FC-4F42-B6B4-CDD940456C7F}">
      <dsp:nvSpPr>
        <dsp:cNvPr id="0" name=""/>
        <dsp:cNvSpPr/>
      </dsp:nvSpPr>
      <dsp:spPr>
        <a:xfrm>
          <a:off x="443690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Potential technical glitches </a:t>
          </a:r>
        </a:p>
      </dsp:txBody>
      <dsp:txXfrm>
        <a:off x="4436901" y="3694331"/>
        <a:ext cx="1641796" cy="65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79E0A-3D27-43D0-9118-19F3F5D7145B}">
      <dsp:nvSpPr>
        <dsp:cNvPr id="0" name=""/>
        <dsp:cNvSpPr/>
      </dsp:nvSpPr>
      <dsp:spPr>
        <a:xfrm>
          <a:off x="0" y="2497849"/>
          <a:ext cx="1402111" cy="70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Fear</a:t>
          </a:r>
        </a:p>
      </dsp:txBody>
      <dsp:txXfrm>
        <a:off x="20533" y="2518382"/>
        <a:ext cx="1361045" cy="659989"/>
      </dsp:txXfrm>
    </dsp:sp>
    <dsp:sp modelId="{D0C47BC5-EA07-4A91-A36E-349853554E37}">
      <dsp:nvSpPr>
        <dsp:cNvPr id="0" name=""/>
        <dsp:cNvSpPr/>
      </dsp:nvSpPr>
      <dsp:spPr>
        <a:xfrm rot="18822371">
          <a:off x="1033102" y="2145532"/>
          <a:ext cx="444972" cy="245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06713" y="2194606"/>
        <a:ext cx="297750" cy="147221"/>
      </dsp:txXfrm>
    </dsp:sp>
    <dsp:sp modelId="{BA970C18-865E-4863-9E76-0E30BF8CB574}">
      <dsp:nvSpPr>
        <dsp:cNvPr id="0" name=""/>
        <dsp:cNvSpPr/>
      </dsp:nvSpPr>
      <dsp:spPr>
        <a:xfrm>
          <a:off x="767714" y="1337529"/>
          <a:ext cx="2084814" cy="70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Confusion</a:t>
          </a:r>
        </a:p>
      </dsp:txBody>
      <dsp:txXfrm>
        <a:off x="788247" y="1358062"/>
        <a:ext cx="2043748" cy="659989"/>
      </dsp:txXfrm>
    </dsp:sp>
    <dsp:sp modelId="{BAAA1B74-8000-44EA-AD46-13208806B0B3}">
      <dsp:nvSpPr>
        <dsp:cNvPr id="0" name=""/>
        <dsp:cNvSpPr/>
      </dsp:nvSpPr>
      <dsp:spPr>
        <a:xfrm rot="2673222">
          <a:off x="2141844" y="2111014"/>
          <a:ext cx="444972" cy="245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15455" y="2160088"/>
        <a:ext cx="297750" cy="147221"/>
      </dsp:txXfrm>
    </dsp:sp>
    <dsp:sp modelId="{E2F41FA7-4790-4992-9E53-77263A6E2AA5}">
      <dsp:nvSpPr>
        <dsp:cNvPr id="0" name=""/>
        <dsp:cNvSpPr/>
      </dsp:nvSpPr>
      <dsp:spPr>
        <a:xfrm>
          <a:off x="2122413" y="2428813"/>
          <a:ext cx="1592252" cy="70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Anxiety</a:t>
          </a:r>
        </a:p>
      </dsp:txBody>
      <dsp:txXfrm>
        <a:off x="2142946" y="2449346"/>
        <a:ext cx="1551186" cy="659989"/>
      </dsp:txXfrm>
    </dsp:sp>
    <dsp:sp modelId="{4BF9FE7F-5714-4327-B9B2-F5C8CD14D338}">
      <dsp:nvSpPr>
        <dsp:cNvPr id="0" name=""/>
        <dsp:cNvSpPr/>
      </dsp:nvSpPr>
      <dsp:spPr>
        <a:xfrm rot="10693009">
          <a:off x="1539776" y="2692654"/>
          <a:ext cx="444972" cy="245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613387" y="2741728"/>
        <a:ext cx="297750" cy="14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8CEF1F-6505-4D2B-BA88-AC071F44D87C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1E9281-8975-4FC4-BB18-61396061B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72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8/4/23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6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9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6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6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0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4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8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7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0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0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8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6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2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8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3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Department of Economic Security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01" y="4191000"/>
            <a:ext cx="6301931" cy="1631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5" y="2242035"/>
            <a:ext cx="3104091" cy="3104091"/>
          </a:xfrm>
          <a:prstGeom prst="rect">
            <a:avLst/>
          </a:prstGeom>
        </p:spPr>
      </p:pic>
      <p:sp>
        <p:nvSpPr>
          <p:cNvPr id="1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65125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33400" y="914400"/>
            <a:ext cx="10515600" cy="38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21917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3pPr>
            <a:lvl4pPr marL="182875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4pPr>
            <a:lvl5pPr marL="2438339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3130" y="6292762"/>
            <a:ext cx="12249810" cy="592622"/>
            <a:chOff x="-33130" y="6292762"/>
            <a:chExt cx="12249810" cy="592622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4079776" y="6292762"/>
              <a:ext cx="8136904" cy="592622"/>
              <a:chOff x="4079776" y="6292762"/>
              <a:chExt cx="8136904" cy="59262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6298147" y="6292763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6059"/>
              <a:stretch/>
            </p:blipFill>
            <p:spPr bwMode="auto">
              <a:xfrm>
                <a:off x="10376809" y="6292763"/>
                <a:ext cx="1839871" cy="59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4079776" y="6292762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3142" r="13316"/>
            <a:stretch/>
          </p:blipFill>
          <p:spPr bwMode="auto">
            <a:xfrm>
              <a:off x="-33130" y="6292762"/>
              <a:ext cx="4114693" cy="59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 userDrawn="1">
            <p:custDataLst>
              <p:tags r:id="rId3"/>
            </p:custDataLst>
          </p:nvPr>
        </p:nvSpPr>
        <p:spPr>
          <a:xfrm>
            <a:off x="152400" y="635823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DAAS – Division of Aging and Adult </a:t>
            </a:r>
            <a:r>
              <a:rPr lang="en-US" sz="1200" baseline="0" dirty="0">
                <a:solidFill>
                  <a:schemeClr val="bg1"/>
                </a:solidFill>
              </a:rPr>
              <a:t>Services			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12177152" cy="68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2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50A7-08ED-425B-9D38-E3545E63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6B97-8856-484A-9314-3D8ADFC8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A522-6325-4D3B-9F16-ECCA8CEE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14BD3-A88D-40BC-BD55-A0402817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A363-A9D1-46A0-A90F-675A97AB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4089-1B3B-46CA-87AD-FC85BBF2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91D3-4616-4931-96EB-0F17FE371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AD8B-6033-4FC1-96A5-15BE3113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62C29-8E1D-4AF4-817D-989563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DB76D-581C-409E-9E53-E732797C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AEC40-7E93-4B70-828B-24CF3171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57DA-65A0-484D-87C1-D8675172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4C94A-4DCD-463A-A23A-683A65AE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676C6-B0DE-4CF0-83B3-4605F2478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02697-DD04-4FA4-9A7E-E5CAA073D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334D-66EC-482F-9310-913C4D06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07E9E-2714-4825-801A-D631A500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CD8BB-1953-4AB0-A020-87153A34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9C777-FDCE-4F46-80B5-4B3DB382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0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CCA4-8458-4243-8A7A-73DBFC95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41001-F9F9-408B-995C-0343A9D3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F8131-4830-482F-85DB-8663E339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0D3D-8D64-47EB-A18D-626E4C3D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5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28DE4-6221-4684-8841-794DA93C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1B310-865F-4A38-BCB6-D029A437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9740D-2716-4937-92A3-5DB1BAA2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7602-E476-44CD-A3E1-7B8ECECC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EF3B-9474-45DC-A8A0-B3E4C398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26009-F47D-499D-B427-D58E87880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BA859-F7FA-4541-AA43-B50FBF3C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AA87-4462-4A21-B0FE-ACF2DEC4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3ECE-4978-4F98-8204-78982287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3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2F87-54CB-4685-B719-6F539E76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CAD77-D642-4175-8A3E-270499D9D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9EFFC-90A0-448A-B341-0A962AAA8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3BFCE-7EA9-48CD-B2C3-BE41743D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2D973-5B07-44D9-8339-BCEC8C1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B1948-8395-4F7C-8289-DD2ED721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8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B7AF-E7C6-451B-9B9D-B875E6A7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E4A4E-0813-4351-8BBE-11B7C5723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F0AB-9B4A-4C87-8C9D-8E0F8B1E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515B-0335-4CEE-AC17-99398DF4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CDCD9-56A1-49D6-B512-A9A28F5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7C5D9-B648-47F6-90C2-976DFD01D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792D-7067-4DE6-9EE4-49D9FB2E7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825AF-CEF4-49F3-AC02-491F9A9C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C7958-A3A5-4207-B7CF-88C0EAD6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B048-9825-4251-BD72-F4DC067B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86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0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65125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33400" y="914400"/>
            <a:ext cx="10515600" cy="38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21917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3pPr>
            <a:lvl4pPr marL="182875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4pPr>
            <a:lvl5pPr marL="2438339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33400" y="1600200"/>
            <a:ext cx="10515600" cy="4267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593A-AB23-4752-8AA9-5A35299E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BE70772-06CB-483E-88B8-898D884A13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00199"/>
            <a:ext cx="105156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98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8058-BB2D-4B68-9A3D-69BA5F83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7C687C-2377-4099-B776-327A551F5A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199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5837A0-3CBD-4FAA-9245-2E0AECB223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0" y="1600198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49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6737-B476-41DC-A8E2-E87890BE9728}" type="datetime1">
              <a:rPr lang="en-US" smtClean="0"/>
              <a:pPr/>
              <a:t>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6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12177152" cy="68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65125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33400" y="914400"/>
            <a:ext cx="10515600" cy="38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21917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3pPr>
            <a:lvl4pPr marL="182875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4pPr>
            <a:lvl5pPr marL="2438339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3130" y="6292762"/>
            <a:ext cx="12249810" cy="592622"/>
            <a:chOff x="-33130" y="6292762"/>
            <a:chExt cx="12249810" cy="592622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4079776" y="6292762"/>
              <a:ext cx="8136904" cy="592622"/>
              <a:chOff x="4079776" y="6292762"/>
              <a:chExt cx="8136904" cy="59262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6298147" y="6292763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6059"/>
              <a:stretch/>
            </p:blipFill>
            <p:spPr bwMode="auto">
              <a:xfrm>
                <a:off x="10376809" y="6292763"/>
                <a:ext cx="1839871" cy="59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4079776" y="6292762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3142" r="13316"/>
            <a:stretch/>
          </p:blipFill>
          <p:spPr bwMode="auto">
            <a:xfrm>
              <a:off x="-33130" y="6292762"/>
              <a:ext cx="4114693" cy="59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 userDrawn="1">
            <p:custDataLst>
              <p:tags r:id="rId3"/>
            </p:custDataLst>
          </p:nvPr>
        </p:nvSpPr>
        <p:spPr>
          <a:xfrm>
            <a:off x="152400" y="635823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DAAS – Division of Aging and Adult </a:t>
            </a:r>
            <a:r>
              <a:rPr lang="en-US" sz="1200" baseline="0" dirty="0">
                <a:solidFill>
                  <a:schemeClr val="bg1"/>
                </a:solidFill>
              </a:rPr>
              <a:t>Services		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9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593A-AB23-4752-8AA9-5A35299E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BE70772-06CB-483E-88B8-898D884A13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00199"/>
            <a:ext cx="105156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8058-BB2D-4B68-9A3D-69BA5F83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7C687C-2377-4099-B776-327A551F5A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199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5837A0-3CBD-4FAA-9245-2E0AECB223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0" y="1600198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1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94CC-2970-44F1-B829-CCF74422B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45FC6-6F43-4E9B-9B01-3576C87FA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99A5D-BA6B-448A-8C3D-782EB33E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E659-8866-440B-8D1C-607A5A62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EE625-8759-41DF-B5A0-01CAB8E9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F554-BDB4-4F08-9CC5-55D2724F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D9FD-E3EC-4EC6-ABC1-1211C207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32641-59E6-481A-86B7-6A34D5CE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8/4/23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08B8-F829-49C5-AD54-0307F651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7358-F1C6-49C9-9ADD-F5E54CDE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7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50" r:id="rId2"/>
    <p:sldLayoutId id="2147483729" r:id="rId3"/>
    <p:sldLayoutId id="2147483757" r:id="rId4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9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C053D-B7F4-452C-AD73-090FB758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3A22F-4E8F-4803-BF26-B990D18AC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9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starc.acl.gov/Education/toolkit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academy.sdsu.edu/programs/apsw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5875" y="566603"/>
            <a:ext cx="10515600" cy="5492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81827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75906"/>
            <a:ext cx="1019014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How Adults Learn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50" y="1925736"/>
            <a:ext cx="5964983" cy="39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2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701" y="4152930"/>
            <a:ext cx="7272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rinciples of Andragog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98" y="1341439"/>
            <a:ext cx="7952933" cy="447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327" y="1715230"/>
            <a:ext cx="100173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Seeing the relevance (How and why will this help me?)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Taking ownership and making choices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Building on prior knowledge and experiences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Accepting the need to grow and change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Utilizing problem-solving approaches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Wanting to be successful learners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ctr">
              <a:spcAft>
                <a:spcPts val="1200"/>
              </a:spcAft>
            </a:pPr>
            <a:r>
              <a:rPr lang="en-US" sz="2800" i="1" dirty="0"/>
              <a:t>And benefitting from repetition and practice! 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88375"/>
            <a:ext cx="793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Adult Learning Principles   </a:t>
            </a:r>
          </a:p>
        </p:txBody>
      </p:sp>
    </p:spTree>
    <p:extLst>
      <p:ext uri="{BB962C8B-B14F-4D97-AF65-F5344CB8AC3E}">
        <p14:creationId xmlns:p14="http://schemas.microsoft.com/office/powerpoint/2010/main" val="353577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34014"/>
            <a:ext cx="8517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Repetition and Practice</a:t>
            </a:r>
          </a:p>
          <a:p>
            <a:endParaRPr lang="en-US" sz="800" dirty="0"/>
          </a:p>
          <a:p>
            <a:r>
              <a:rPr lang="en-US" sz="2800" dirty="0"/>
              <a:t>When training content is new to the learner, there may not be prior knowledge or experience to connect with in the brain.  The initial learning is </a:t>
            </a:r>
          </a:p>
          <a:p>
            <a:r>
              <a:rPr lang="en-US" sz="2800" dirty="0"/>
              <a:t>often superficial and may not be retained very long.</a:t>
            </a:r>
          </a:p>
          <a:p>
            <a:endParaRPr lang="en-US" sz="2800" dirty="0"/>
          </a:p>
          <a:p>
            <a:r>
              <a:rPr lang="en-US" sz="2800" dirty="0"/>
              <a:t>Frequent </a:t>
            </a:r>
            <a:r>
              <a:rPr lang="en-US" sz="2800" b="1" dirty="0"/>
              <a:t>repetition</a:t>
            </a:r>
            <a:r>
              <a:rPr lang="en-US" sz="2800" dirty="0"/>
              <a:t> and </a:t>
            </a:r>
            <a:r>
              <a:rPr lang="en-US" sz="2800" b="1" dirty="0"/>
              <a:t>practice</a:t>
            </a:r>
            <a:r>
              <a:rPr lang="en-US" sz="2800" dirty="0"/>
              <a:t> allow learners to build connections and reinforce new brain pathways.  Training content gradually becomes more meaningful and permanent.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05" y="1776907"/>
            <a:ext cx="2925870" cy="26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0946" y="4469965"/>
            <a:ext cx="927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Do You Think Could Be Barriers To Adult Learning?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2173910"/>
            <a:ext cx="1779112" cy="17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2374" y="1842688"/>
            <a:ext cx="65712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Fear of making mistakes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Not understanding the relevance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Resistance to change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Not enough training time allotted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Overly-formal atmosphere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Others?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764727"/>
              </p:ext>
            </p:extLst>
          </p:nvPr>
        </p:nvGraphicFramePr>
        <p:xfrm>
          <a:off x="8090116" y="1116934"/>
          <a:ext cx="3719592" cy="364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116934"/>
            <a:ext cx="1016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Common Barriers  </a:t>
            </a:r>
          </a:p>
        </p:txBody>
      </p:sp>
    </p:spTree>
    <p:extLst>
      <p:ext uri="{BB962C8B-B14F-4D97-AF65-F5344CB8AC3E}">
        <p14:creationId xmlns:p14="http://schemas.microsoft.com/office/powerpoint/2010/main" val="36942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64" y="21131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764" y="1620861"/>
            <a:ext cx="110709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sz="3200" dirty="0"/>
          </a:p>
          <a:p>
            <a:endParaRPr lang="en-US" sz="1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Promote supportive environment and climate of risk-taking.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Define relevance clearly.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Repeat key points several times.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Let trainees “teach back.”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Provide constructive feedback.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Ensure frequent opportunities for review and practice</a:t>
            </a:r>
            <a:br>
              <a:rPr lang="en-US" sz="3000" dirty="0"/>
            </a:br>
            <a:r>
              <a:rPr lang="en-US" sz="3000" dirty="0"/>
              <a:t> 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6093" y="2922919"/>
            <a:ext cx="3261985" cy="2012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152" y="916083"/>
            <a:ext cx="1113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Supervisors can apply adult learning principles during their case consultations and staff meetings. </a:t>
            </a:r>
          </a:p>
        </p:txBody>
      </p:sp>
    </p:spTree>
    <p:extLst>
      <p:ext uri="{BB962C8B-B14F-4D97-AF65-F5344CB8AC3E}">
        <p14:creationId xmlns:p14="http://schemas.microsoft.com/office/powerpoint/2010/main" val="114980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9779" y="976985"/>
            <a:ext cx="7779434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53" y="1476259"/>
            <a:ext cx="1351580" cy="1252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758" y="1252025"/>
            <a:ext cx="53641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Page ___  Links to Articles</a:t>
            </a:r>
            <a:r>
              <a:rPr lang="en-US" dirty="0"/>
              <a:t>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Implementing the A.G.E.S. Model for Effective Training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Brain-Based Learning: Multiple Intelligences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Howard Gardner’s Theory of Multiple Intelligences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r>
              <a:rPr lang="en-US" sz="2000" dirty="0"/>
              <a:t>Page ___  </a:t>
            </a:r>
            <a:r>
              <a:rPr lang="en-US" sz="1800" dirty="0"/>
              <a:t>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Examples of Multi-Sensory Training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6990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85889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260" y="1838379"/>
            <a:ext cx="904327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3200" dirty="0"/>
              <a:t>      </a:t>
            </a:r>
            <a:r>
              <a:rPr lang="en-US" sz="3600" dirty="0"/>
              <a:t>Training Settings</a:t>
            </a:r>
          </a:p>
          <a:p>
            <a:r>
              <a:rPr lang="en-US" sz="3600" dirty="0"/>
              <a:t>                  &amp; </a:t>
            </a:r>
          </a:p>
          <a:p>
            <a:r>
              <a:rPr lang="en-US" sz="3600" dirty="0"/>
              <a:t>          Techniques</a:t>
            </a:r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78" y="2319454"/>
            <a:ext cx="3684489" cy="24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3882" y="551104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2265" y="1494999"/>
            <a:ext cx="556389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algn="ctr"/>
            <a:r>
              <a:rPr lang="en-US" sz="3200" dirty="0"/>
              <a:t>Training Settings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877065"/>
            <a:ext cx="2564074" cy="1709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" y="3884797"/>
            <a:ext cx="3060893" cy="212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88" y="1808501"/>
            <a:ext cx="2731246" cy="1822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405" y="3635716"/>
            <a:ext cx="3403517" cy="2286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11" y="4003287"/>
            <a:ext cx="2986194" cy="1884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8946" y="3634643"/>
            <a:ext cx="342362" cy="2449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0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Housekeeping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989012"/>
            <a:ext cx="10515600" cy="381000"/>
          </a:xfrm>
        </p:spPr>
        <p:txBody>
          <a:bodyPr/>
          <a:lstStyle/>
          <a:p>
            <a:pPr algn="ctr"/>
            <a:r>
              <a:rPr lang="en-US" dirty="0"/>
              <a:t>Using Technology Features </a:t>
            </a:r>
          </a:p>
        </p:txBody>
      </p:sp>
      <p:graphicFrame>
        <p:nvGraphicFramePr>
          <p:cNvPr id="1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953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72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878" y="1044543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Formal Settings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7" y="1911546"/>
            <a:ext cx="8353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Instructor-led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Structured and focused on specific topic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Usually time-limited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Diverse participant pool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Presented by someone other than yourself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571" y="5321463"/>
            <a:ext cx="877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Delivered in-person, virtually or by e-learning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15878" y="1581180"/>
            <a:ext cx="810561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891" y="13265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81932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411" y="850683"/>
            <a:ext cx="926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Individual and Small Group Settings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105" y="3771391"/>
            <a:ext cx="1003515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Good environment for learning together, practicing skills, and teaching one another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Can be scheduled as a staff training or part of a staff meeting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Engage staff in selecting topics and peer presenters and in preparing training materials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Usually Result of Mistake/Misunderstanding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Understand the Issues Involved 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Guide Problem-Solving &amp; Corrective Steps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Unpredictable and Good Opportunities for Training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1411" y="1493147"/>
            <a:ext cx="827609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1376" y="1604231"/>
            <a:ext cx="108488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Individual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294105" y="2010232"/>
            <a:ext cx="959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One-on-one time with supervisor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Structured observations with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On-the-job 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1376" y="3325939"/>
            <a:ext cx="812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Small Group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902" y="215706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396515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878" y="1247038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“Teachable Moments”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322" y="2224610"/>
            <a:ext cx="86945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be individual or group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Evolve from mistakes or successes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Good opportunities for learning, reflection and</a:t>
            </a:r>
            <a:br>
              <a:rPr lang="en-US" sz="2800" dirty="0"/>
            </a:br>
            <a:r>
              <a:rPr lang="en-US" sz="2800" dirty="0"/>
              <a:t> problem-solving.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5878" y="1777433"/>
            <a:ext cx="827609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4341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298116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630" y="955384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Workshops /Conference Settings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3301" y="1727099"/>
            <a:ext cx="869455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Usually off-site and outside the group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Supervisor considerations</a:t>
            </a:r>
            <a:br>
              <a:rPr lang="en-US" sz="2800" dirty="0"/>
            </a:br>
            <a:r>
              <a:rPr lang="en-US" sz="2800" dirty="0"/>
              <a:t>        -  how long will trainee be away from office?</a:t>
            </a:r>
            <a:br>
              <a:rPr lang="en-US" sz="2800" dirty="0"/>
            </a:br>
            <a:r>
              <a:rPr lang="en-US" sz="2800" dirty="0"/>
              <a:t>        -  Am I familiar with the trainer?</a:t>
            </a:r>
            <a:br>
              <a:rPr lang="en-US" sz="2800" dirty="0"/>
            </a:br>
            <a:r>
              <a:rPr lang="en-US" sz="2800" dirty="0"/>
              <a:t>        -  Is the content standardized?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Post-training assessment of understanding of content, accuracy of materials, new changes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Opportunity for attendees to share learning with team.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5878" y="1583876"/>
            <a:ext cx="7113722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902" y="188242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858791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878" y="991890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Agency Settings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6291" y="1975073"/>
            <a:ext cx="8353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Usually mandatory for all employees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Sexual Harassment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Diversity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Rights &amp; Responsibilities of Employees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Human Resources Content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5878" y="1590081"/>
            <a:ext cx="827609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1888" y="16127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416865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5659" y="1829004"/>
            <a:ext cx="5563892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ctr"/>
            <a:r>
              <a:rPr lang="en-US" sz="3200" dirty="0"/>
              <a:t>Training Techniques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08" y="3468871"/>
            <a:ext cx="1873513" cy="182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" y="1527717"/>
            <a:ext cx="1941154" cy="1941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32" y="1594623"/>
            <a:ext cx="2495420" cy="1879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34" y="3701280"/>
            <a:ext cx="2733195" cy="1822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05" y="3657594"/>
            <a:ext cx="2693278" cy="17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356" y="4044651"/>
            <a:ext cx="973164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Please share one or two training techniques that you like to use with your staff – for example using case studies.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1934759"/>
            <a:ext cx="1714504" cy="1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5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191" y="1837143"/>
            <a:ext cx="4308528" cy="38472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Lectures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Case Studies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Instructional Videos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Reading Assignments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Written Assignments</a:t>
            </a:r>
          </a:p>
          <a:p>
            <a:pPr>
              <a:spcAft>
                <a:spcPts val="1800"/>
              </a:spcAft>
            </a:pPr>
            <a:endParaRPr lang="en-US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6814" y="1837143"/>
            <a:ext cx="4772186" cy="3831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Brainstorming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Role Plays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Discussions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Structured Observation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Shadowing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Coaching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229" y="1098772"/>
            <a:ext cx="7897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/>
              <a:t>Examples of Training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69296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1341" y="1765000"/>
            <a:ext cx="9101798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9" y="2377675"/>
            <a:ext cx="1249182" cy="143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690" y="2272830"/>
            <a:ext cx="73996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</a:t>
            </a:r>
            <a:br>
              <a:rPr lang="en-US" dirty="0"/>
            </a:br>
            <a:r>
              <a:rPr lang="en-US" sz="800" dirty="0"/>
              <a:t>   </a:t>
            </a:r>
          </a:p>
          <a:p>
            <a:r>
              <a:rPr lang="en-US" sz="1800" i="1" dirty="0"/>
              <a:t>   Characteristics and Benefits of a Variety of Learning Techniques</a:t>
            </a:r>
          </a:p>
          <a:p>
            <a:endParaRPr lang="en-US" sz="1800" i="1" dirty="0"/>
          </a:p>
          <a:p>
            <a:r>
              <a:rPr lang="en-US" dirty="0"/>
              <a:t>Page </a:t>
            </a:r>
            <a:br>
              <a:rPr lang="en-US" dirty="0"/>
            </a:br>
            <a:r>
              <a:rPr lang="en-US" sz="800" dirty="0"/>
              <a:t>  </a:t>
            </a:r>
          </a:p>
          <a:p>
            <a:r>
              <a:rPr lang="en-US" sz="1800" i="1" dirty="0"/>
              <a:t>    Links to National Training Resources for APS Supervisors </a:t>
            </a:r>
          </a:p>
          <a:p>
            <a:r>
              <a:rPr lang="en-US" sz="1800" i="1" dirty="0"/>
              <a:t>    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90732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7241" y="1128614"/>
            <a:ext cx="894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Training Resources for APS Supervisors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2753" y="2389268"/>
            <a:ext cx="7842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APS Technical Assistance Resource Center</a:t>
            </a:r>
          </a:p>
          <a:p>
            <a:r>
              <a:rPr lang="en-US" dirty="0">
                <a:hlinkClick r:id="rId3"/>
              </a:rPr>
              <a:t>https://apstarc.acl.gov/Education/toolkits.aspx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APSWI Adult Protective Services Workforce Innovations</a:t>
            </a:r>
          </a:p>
          <a:p>
            <a:r>
              <a:rPr lang="en-US" dirty="0">
                <a:hlinkClick r:id="rId4"/>
              </a:rPr>
              <a:t>https://theacademy.sdsu.edu/programs/apswi/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Your State-Specific Resources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3882" y="1651834"/>
            <a:ext cx="8141777" cy="3099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3" y="644094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7735" y="2014780"/>
            <a:ext cx="6974237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2800" dirty="0"/>
              <a:t>Facilitator Name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Organization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917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4389" y="1273345"/>
            <a:ext cx="6129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Group Activity: Design a Training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5893" y="2153424"/>
            <a:ext cx="1046636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Refer to the activity worksheet on Page ____ of your </a:t>
            </a:r>
            <a:r>
              <a:rPr lang="en-US" b="1" dirty="0"/>
              <a:t>Participant</a:t>
            </a:r>
            <a:br>
              <a:rPr lang="en-US" b="1" dirty="0"/>
            </a:br>
            <a:r>
              <a:rPr lang="en-US" b="1" dirty="0"/>
              <a:t>              Guide </a:t>
            </a:r>
            <a:r>
              <a:rPr lang="en-US" dirty="0"/>
              <a:t>for instructions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08" y="2147590"/>
            <a:ext cx="849630" cy="8286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31717" y="3304793"/>
            <a:ext cx="1020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 your small group, discuss possible settings and techniques to accomplish your group’s assigned task.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Then visit one or both national training sites listed on the worksheet to find relevant resources to assist you.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Report your suggestions and findings to the full group.   </a:t>
            </a:r>
          </a:p>
        </p:txBody>
      </p:sp>
    </p:spTree>
    <p:extLst>
      <p:ext uri="{BB962C8B-B14F-4D97-AF65-F5344CB8AC3E}">
        <p14:creationId xmlns:p14="http://schemas.microsoft.com/office/powerpoint/2010/main" val="1037973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04866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5285" y="1783342"/>
            <a:ext cx="929769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3200" dirty="0"/>
              <a:t>                       </a:t>
            </a:r>
            <a:r>
              <a:rPr lang="en-US" sz="3600" dirty="0"/>
              <a:t>Phases of Learning</a:t>
            </a:r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3771" y="4591693"/>
            <a:ext cx="857002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did you feel at your first driving lesson? </a:t>
            </a:r>
          </a:p>
          <a:p>
            <a:pPr algn="ctr"/>
            <a:r>
              <a:rPr lang="en-US" dirty="0"/>
              <a:t>What did you need?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6244" y="3475956"/>
            <a:ext cx="92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81209" y="3710828"/>
            <a:ext cx="6283915" cy="3369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65124" y="3475957"/>
            <a:ext cx="193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85" y="4552949"/>
            <a:ext cx="908487" cy="9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5766" y="1666774"/>
            <a:ext cx="930802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3200" dirty="0"/>
              <a:t>                       </a:t>
            </a:r>
            <a:r>
              <a:rPr lang="en-US" sz="3600" dirty="0"/>
              <a:t>Phases of Learning</a:t>
            </a:r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3335" y="4584758"/>
            <a:ext cx="832388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had to take a driver refresher course, </a:t>
            </a:r>
          </a:p>
          <a:p>
            <a:pPr algn="ctr"/>
            <a:r>
              <a:rPr lang="en-US" dirty="0"/>
              <a:t>what would you need 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8093" y="3491266"/>
            <a:ext cx="15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37206" y="3722099"/>
            <a:ext cx="5532266" cy="577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37039" y="3491267"/>
            <a:ext cx="189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66" y="4546473"/>
            <a:ext cx="907569" cy="9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6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77" y="1228712"/>
            <a:ext cx="10515600" cy="549275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Phases of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546" y="1966414"/>
            <a:ext cx="4432517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pPr algn="ctr"/>
            <a:r>
              <a:rPr lang="en-US" sz="2800" dirty="0"/>
              <a:t>Unconscious Incompetent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8603" y="3712172"/>
            <a:ext cx="4466095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  <a:p>
            <a:pPr algn="ctr"/>
            <a:r>
              <a:rPr lang="en-US" dirty="0"/>
              <a:t>  </a:t>
            </a:r>
            <a:r>
              <a:rPr lang="en-US" sz="2800" dirty="0"/>
              <a:t>Conscious Incompetent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2235" y="1932839"/>
            <a:ext cx="4902631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  <a:p>
            <a:pPr algn="ctr"/>
            <a:r>
              <a:rPr lang="en-US" sz="2800" dirty="0"/>
              <a:t>Conscious Competent</a:t>
            </a:r>
          </a:p>
          <a:p>
            <a:pPr algn="ctr"/>
            <a:endParaRPr lang="en-US" sz="800" dirty="0"/>
          </a:p>
          <a:p>
            <a:pPr algn="ctr"/>
            <a:r>
              <a:rPr lang="en-US" sz="1600" i="1" dirty="0"/>
              <a:t>* Supervisor’s role may gradually shift to “coach.”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235" y="3701161"/>
            <a:ext cx="4770898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DA621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  <a:p>
            <a:pPr algn="ctr"/>
            <a:r>
              <a:rPr lang="en-US" sz="2800" dirty="0"/>
              <a:t>Unconscious Competent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957" y="5295141"/>
            <a:ext cx="1113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move from one stage to the next when learning anything new.</a:t>
            </a:r>
          </a:p>
        </p:txBody>
      </p:sp>
      <p:sp>
        <p:nvSpPr>
          <p:cNvPr id="14" name="Arrow: Down 13"/>
          <p:cNvSpPr/>
          <p:nvPr/>
        </p:nvSpPr>
        <p:spPr>
          <a:xfrm>
            <a:off x="3134209" y="3270243"/>
            <a:ext cx="336596" cy="44192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/>
          <p:cNvSpPr/>
          <p:nvPr/>
        </p:nvSpPr>
        <p:spPr>
          <a:xfrm>
            <a:off x="8596869" y="3243765"/>
            <a:ext cx="336596" cy="44192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533" y="298810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7" name="Arrow: Up 6"/>
          <p:cNvSpPr/>
          <p:nvPr/>
        </p:nvSpPr>
        <p:spPr>
          <a:xfrm rot="2700000">
            <a:off x="5830876" y="3208455"/>
            <a:ext cx="286964" cy="41545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7613" y="2194135"/>
            <a:ext cx="7779434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Page </a:t>
            </a:r>
          </a:p>
          <a:p>
            <a:endParaRPr lang="en-US" sz="800" dirty="0"/>
          </a:p>
          <a:p>
            <a:r>
              <a:rPr lang="en-US" dirty="0"/>
              <a:t>                            Phases of learning with suggested</a:t>
            </a:r>
            <a:br>
              <a:rPr lang="en-US" dirty="0"/>
            </a:br>
            <a:r>
              <a:rPr lang="en-US" dirty="0"/>
              <a:t>                            with suggested training activities for</a:t>
            </a:r>
            <a:br>
              <a:rPr lang="en-US" dirty="0"/>
            </a:br>
            <a:r>
              <a:rPr lang="en-US" dirty="0"/>
              <a:t>                            each stage.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9" y="2619850"/>
            <a:ext cx="1392701" cy="12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2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410" y="1354240"/>
            <a:ext cx="1074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Supervisors Can Promote a Mindset of “Growth”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8" y="2317300"/>
            <a:ext cx="4105464" cy="27395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562644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2720" y="2014779"/>
            <a:ext cx="6695268" cy="2077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endParaRPr lang="en-US" sz="1000" b="1" dirty="0"/>
          </a:p>
          <a:p>
            <a:pPr algn="ctr">
              <a:spcAft>
                <a:spcPts val="1800"/>
              </a:spcAft>
            </a:pPr>
            <a:r>
              <a:rPr lang="en-US" sz="3200" dirty="0"/>
              <a:t>Transfer of Learning</a:t>
            </a:r>
          </a:p>
          <a:p>
            <a:pPr algn="ctr">
              <a:spcAft>
                <a:spcPts val="1800"/>
              </a:spcAft>
            </a:pPr>
            <a:r>
              <a:rPr lang="en-US" sz="2800" i="1" dirty="0"/>
              <a:t>(And Tips for New Supervisors)</a:t>
            </a:r>
          </a:p>
          <a:p>
            <a:endParaRPr lang="en-US" sz="1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398" y="228799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414" y="1391906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3153009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9483" y="4086855"/>
            <a:ext cx="104522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Please share one or two indicators you use to assess whether or not a training has been effective.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1934759"/>
            <a:ext cx="1714504" cy="1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9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548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912" y="843379"/>
            <a:ext cx="1011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Ways to Evaluate Effectiveness of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755" y="1428154"/>
            <a:ext cx="994151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Assess staff member’s application of training content to real life cases</a:t>
            </a:r>
          </a:p>
          <a:p>
            <a:pPr lvl="2"/>
            <a:r>
              <a:rPr lang="en-US" dirty="0"/>
              <a:t>Case review</a:t>
            </a:r>
          </a:p>
          <a:p>
            <a:pPr lvl="2"/>
            <a:r>
              <a:rPr lang="en-US" dirty="0"/>
              <a:t>Interviewing and assessment skills</a:t>
            </a:r>
          </a:p>
          <a:p>
            <a:pPr lvl="2"/>
            <a:r>
              <a:rPr lang="en-US" dirty="0"/>
              <a:t>Creation of service plans </a:t>
            </a:r>
          </a:p>
          <a:p>
            <a:pPr lvl="2"/>
            <a:r>
              <a:rPr lang="en-US" dirty="0"/>
              <a:t>Accurate and complete documentation</a:t>
            </a:r>
          </a:p>
          <a:p>
            <a:pPr lvl="2"/>
            <a:endParaRPr lang="en-US" sz="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Assess client outcomes</a:t>
            </a:r>
            <a:br>
              <a:rPr lang="en-US" sz="2800" dirty="0"/>
            </a:br>
            <a:r>
              <a:rPr lang="en-US" sz="2800" dirty="0"/>
              <a:t>        </a:t>
            </a:r>
            <a:r>
              <a:rPr lang="en-US" dirty="0"/>
              <a:t>Is the client safer?</a:t>
            </a:r>
            <a:br>
              <a:rPr lang="en-US" dirty="0"/>
            </a:br>
            <a:r>
              <a:rPr lang="en-US" dirty="0"/>
              <a:t>         Respect for client self-autonomy? </a:t>
            </a:r>
            <a:br>
              <a:rPr lang="en-US" dirty="0"/>
            </a:br>
            <a:r>
              <a:rPr lang="en-US" dirty="0"/>
              <a:t>         Are services in compliance?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Staff self-evaluations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Have staff do self-assessments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4912" y="1397156"/>
            <a:ext cx="8141777" cy="3099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62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1659" y="4946371"/>
            <a:ext cx="626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When Learning Hits a Roadblock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741" y="1301727"/>
            <a:ext cx="5317587" cy="294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8" y="1075532"/>
            <a:ext cx="5180154" cy="37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0389" y="1441937"/>
            <a:ext cx="91130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/>
              <a:t>The Adult Protective Services Supervisor</a:t>
            </a:r>
          </a:p>
          <a:p>
            <a:r>
              <a:rPr lang="en-US" sz="2800" i="1" dirty="0"/>
              <a:t>                           </a:t>
            </a:r>
            <a:r>
              <a:rPr lang="en-US" sz="3200" i="1" dirty="0"/>
              <a:t>A Multi-Faceted Role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0" y="2659424"/>
            <a:ext cx="3166051" cy="2109382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5875" y="566603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82" y="3223647"/>
            <a:ext cx="2696704" cy="2366559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3200" y="2734599"/>
            <a:ext cx="2815718" cy="219957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170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696" y="1020374"/>
            <a:ext cx="963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Factors to Consider When Dealing with Staff Roadblocks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744" y="1543594"/>
            <a:ext cx="900332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 this a single instance or a pattern of behavior over time?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is this affecting you and the team?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you avoiding accountability issues with your staff?</a:t>
            </a:r>
          </a:p>
          <a:p>
            <a:pPr marL="952485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What issues is the staff member avoiding?</a:t>
            </a:r>
          </a:p>
          <a:p>
            <a:pPr marL="952485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What are the consequences to the team?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is the staff member’s perspective?  What are they needing?</a:t>
            </a:r>
          </a:p>
        </p:txBody>
      </p:sp>
    </p:spTree>
    <p:extLst>
      <p:ext uri="{BB962C8B-B14F-4D97-AF65-F5344CB8AC3E}">
        <p14:creationId xmlns:p14="http://schemas.microsoft.com/office/powerpoint/2010/main" val="423462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8688" y="1463445"/>
            <a:ext cx="1926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264630" y="3445470"/>
            <a:ext cx="1020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 your small group, share with each other your experience with staff members who seem “stuck” and how you have responded.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Next, choose one of the examples to discuss in more depth and to identify a few strategies for responding effectively.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Report your suggestions to the full group.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90" y="1294633"/>
            <a:ext cx="1525884" cy="15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853" y="1195754"/>
            <a:ext cx="7779434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  Sample Transfer of Learning Tool</a:t>
            </a:r>
            <a:br>
              <a:rPr lang="en-US" dirty="0"/>
            </a:br>
            <a:r>
              <a:rPr lang="en-US" dirty="0"/>
              <a:t>                              Page 53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1588800"/>
            <a:ext cx="1702777" cy="16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3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731" y="1128755"/>
            <a:ext cx="102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Responding to Roadblocks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83" y="1846342"/>
            <a:ext cx="4414515" cy="2942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448" y="1879150"/>
            <a:ext cx="6371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clear about your observations and expectations.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731" y="2948360"/>
            <a:ext cx="637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Talk to your staff member to get their perspective. What do they need?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856" y="4053653"/>
            <a:ext cx="6776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 a plan together to address gaps, additional training, and needs for</a:t>
            </a:r>
          </a:p>
          <a:p>
            <a:r>
              <a:rPr lang="en-US" sz="2800" dirty="0"/>
              <a:t>   supervisory support.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9219" y="5767568"/>
            <a:ext cx="1070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Most adult learners want to be successful and enjoy the learning process.</a:t>
            </a:r>
          </a:p>
        </p:txBody>
      </p:sp>
    </p:spTree>
    <p:extLst>
      <p:ext uri="{BB962C8B-B14F-4D97-AF65-F5344CB8AC3E}">
        <p14:creationId xmlns:p14="http://schemas.microsoft.com/office/powerpoint/2010/main" val="2917353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7442" y="417350"/>
            <a:ext cx="10515600" cy="5492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442" y="1412903"/>
            <a:ext cx="55928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For New Supervisors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52" y="1936123"/>
            <a:ext cx="5205352" cy="42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3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0678" y="1766808"/>
            <a:ext cx="9236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Take time to understand the team dynamics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Practice saying “Thank you for letting me know how things have been done in the past.”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open-minded as you assess what is needed and how you will respond.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Evaluate your own style and methods as needed.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training resources designed for you.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324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Tips for New Supervisors  </a:t>
            </a:r>
          </a:p>
        </p:txBody>
      </p:sp>
    </p:spTree>
    <p:extLst>
      <p:ext uri="{BB962C8B-B14F-4D97-AF65-F5344CB8AC3E}">
        <p14:creationId xmlns:p14="http://schemas.microsoft.com/office/powerpoint/2010/main" val="3795063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059" y="1106768"/>
            <a:ext cx="88371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A Transfer of Learning Follow-Up Assignment for You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7244" y="1629988"/>
            <a:ext cx="102340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Develop a training activity to meet a specific training need that you describe.</a:t>
            </a:r>
            <a:endParaRPr lang="en-US" sz="12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Describe the types of settings and techniques you will use and why you chose them. 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Include any additional training resources you plan to use.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Describe how you will evaluate the effectiveness of your training activity.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Share your training activity with other supervisors at your next meeting.</a:t>
            </a:r>
          </a:p>
        </p:txBody>
      </p:sp>
    </p:spTree>
    <p:extLst>
      <p:ext uri="{BB962C8B-B14F-4D97-AF65-F5344CB8AC3E}">
        <p14:creationId xmlns:p14="http://schemas.microsoft.com/office/powerpoint/2010/main" val="3695356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425" y="1749752"/>
            <a:ext cx="7779434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Transfer of Learning Exercise</a:t>
            </a:r>
            <a:br>
              <a:rPr lang="en-US" dirty="0"/>
            </a:br>
            <a:r>
              <a:rPr lang="en-US" dirty="0"/>
              <a:t>                             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2025748"/>
            <a:ext cx="1322949" cy="14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292" y="2133322"/>
            <a:ext cx="833808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600" i="1" dirty="0"/>
          </a:p>
          <a:p>
            <a:pPr algn="ctr"/>
            <a:r>
              <a:rPr lang="en-US" sz="3600" i="1" dirty="0"/>
              <a:t>Thank You for Participating!</a:t>
            </a:r>
          </a:p>
          <a:p>
            <a:pPr algn="ctr"/>
            <a:endParaRPr lang="en-US" sz="36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222675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782476"/>
            <a:ext cx="10515600" cy="381000"/>
          </a:xfrm>
        </p:spPr>
        <p:txBody>
          <a:bodyPr/>
          <a:lstStyle/>
          <a:p>
            <a:pPr algn="ctr"/>
            <a:r>
              <a:rPr lang="en-US" dirty="0"/>
              <a:t>A Multi-Faceted Role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648" y="1330648"/>
            <a:ext cx="104923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Case Supervision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Managing Personnel Issues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Community Representation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Back-Up Coverage to Staff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Ensuring Compliance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Role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Training  </a:t>
            </a:r>
            <a:r>
              <a:rPr lang="en-US" sz="2800" i="1" dirty="0"/>
              <a:t>(an essential part of supervision)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2185639"/>
            <a:ext cx="3876387" cy="25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79897"/>
            <a:ext cx="10515600" cy="3810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Session Topics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1788" y="1908870"/>
            <a:ext cx="8369085" cy="3657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endParaRPr lang="en-US" sz="1000" dirty="0"/>
          </a:p>
          <a:p>
            <a:pPr algn="ctr">
              <a:spcAft>
                <a:spcPts val="2200"/>
              </a:spcAft>
            </a:pPr>
            <a:r>
              <a:rPr lang="en-US" sz="3000" dirty="0"/>
              <a:t>Learning &amp; The Adult Brain</a:t>
            </a:r>
          </a:p>
          <a:p>
            <a:pPr algn="ctr">
              <a:spcAft>
                <a:spcPts val="2200"/>
              </a:spcAft>
            </a:pPr>
            <a:r>
              <a:rPr lang="en-US" sz="3000" dirty="0"/>
              <a:t>Training Settings &amp; Techniques</a:t>
            </a:r>
          </a:p>
          <a:p>
            <a:pPr algn="ctr">
              <a:spcAft>
                <a:spcPts val="2200"/>
              </a:spcAft>
            </a:pPr>
            <a:r>
              <a:rPr lang="en-US" sz="3000" dirty="0"/>
              <a:t>Phases of Learning</a:t>
            </a:r>
          </a:p>
          <a:p>
            <a:pPr algn="ctr">
              <a:spcAft>
                <a:spcPts val="2200"/>
              </a:spcAft>
            </a:pPr>
            <a:r>
              <a:rPr lang="en-US" sz="3000" dirty="0"/>
              <a:t>Transfer of Learning </a:t>
            </a:r>
          </a:p>
          <a:p>
            <a:pPr algn="ctr">
              <a:spcAft>
                <a:spcPts val="220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04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403290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1455" y="1975954"/>
            <a:ext cx="4083813" cy="3293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3200" dirty="0"/>
              <a:t>Learning </a:t>
            </a:r>
          </a:p>
          <a:p>
            <a:pPr algn="ctr"/>
            <a:r>
              <a:rPr lang="en-US" sz="3200" dirty="0"/>
              <a:t>&amp; </a:t>
            </a:r>
          </a:p>
          <a:p>
            <a:pPr algn="ctr"/>
            <a:r>
              <a:rPr lang="en-US" sz="3200" dirty="0"/>
              <a:t>The Adult Brain</a:t>
            </a:r>
          </a:p>
          <a:p>
            <a:pPr algn="ctr"/>
            <a:endParaRPr lang="en-US" sz="1800" dirty="0"/>
          </a:p>
          <a:p>
            <a:pPr algn="ctr"/>
            <a:endParaRPr lang="en-US" sz="2600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38" y="1975954"/>
            <a:ext cx="3289688" cy="32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7355" y="1968285"/>
            <a:ext cx="94849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build new knowledge on what we already know. 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Learning is a continuous process - always changing and adapting to new experiences/needs during our lifetime.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Learners have their own experiences, constraints and learning preferences.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8383" y="1181593"/>
            <a:ext cx="782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Principles Common to Adult Learners </a:t>
            </a:r>
          </a:p>
        </p:txBody>
      </p:sp>
    </p:spTree>
    <p:extLst>
      <p:ext uri="{BB962C8B-B14F-4D97-AF65-F5344CB8AC3E}">
        <p14:creationId xmlns:p14="http://schemas.microsoft.com/office/powerpoint/2010/main" val="100077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25710"/>
            <a:ext cx="81033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Brain’s Ability To Grow and Adapt </a:t>
            </a:r>
          </a:p>
          <a:p>
            <a:endParaRPr lang="en-US" sz="1400" dirty="0"/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Billions of brain cells called “neurons.”  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Neurons connect to form networks/pathways.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strengthen existing pathways and form new ones.  (“plasticity”) 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 long as the brain is stimulated, it can keep growing and adapting.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27024" y="3457035"/>
            <a:ext cx="28671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56" y="2000665"/>
            <a:ext cx="3821231" cy="25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8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C4EE5E5E-A4B0-4AC2-A319-D3AB93C5D1D8}&quot;/&gt;&lt;isInvalidForFieldText val=&quot;0&quot;/&gt;&lt;Image&gt;&lt;filename val=&quot;C:\Users\D045127\AppData\Local\Temp\CP1013685438065Session\CPTrustFolder1013685438065\PPTImport1013685635095\data\asimages\{C4EE5E5E-A4B0-4AC2-A319-D3AB93C5D1D8}_1.png&quot;/&gt;&lt;left val=&quot;39&quot;/&gt;&lt;top val=&quot;26&quot;/&gt;&lt;width val=&quot;1121&quot;/&gt;&lt;height val=&quot;9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C4EE5E5E-A4B0-4AC2-A319-D3AB93C5D1D8}&quot;/&gt;&lt;isInvalidForFieldText val=&quot;0&quot;/&gt;&lt;Image&gt;&lt;filename val=&quot;C:\Users\D045127\AppData\Local\Temp\CP1013685438065Session\CPTrustFolder1013685438065\PPTImport1013685635095\data\asimages\{C4EE5E5E-A4B0-4AC2-A319-D3AB93C5D1D8}_1.png&quot;/&gt;&lt;left val=&quot;39&quot;/&gt;&lt;top val=&quot;26&quot;/&gt;&lt;width val=&quot;1121&quot;/&gt;&lt;height val=&quot;9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C4EE5E5E-A4B0-4AC2-A319-D3AB93C5D1D8}&quot;/&gt;&lt;isInvalidForFieldText val=&quot;0&quot;/&gt;&lt;Image&gt;&lt;filename val=&quot;C:\Users\D045127\AppData\Local\Temp\CP1013685438065Session\CPTrustFolder1013685438065\PPTImport1013685635095\data\asimages\{C4EE5E5E-A4B0-4AC2-A319-D3AB93C5D1D8}_1.png&quot;/&gt;&lt;left val=&quot;39&quot;/&gt;&lt;top val=&quot;26&quot;/&gt;&lt;width val=&quot;1121&quot;/&gt;&lt;height val=&quot;9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96991ADF-EE16-4058-8FFA-FE4C9124F4A9}&quot;/&gt;&lt;isInvalidForFieldText val=&quot;0&quot;/&gt;&lt;Image&gt;&lt;filename val=&quot;C:\Users\D045127\AppData\Local\Temp\CP1013685438065Session\CPTrustFolder1013685438065\PPTImport1013685635095\data\asimages\{96991ADF-EE16-4058-8FFA-FE4C9124F4A9}_1.png&quot;/&gt;&lt;left val=&quot;15&quot;/&gt;&lt;top val=&quot;666&quot;/&gt;&lt;width val=&quot;761&quot;/&gt;&lt;height val=&quot;3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96991ADF-EE16-4058-8FFA-FE4C9124F4A9}&quot;/&gt;&lt;isInvalidForFieldText val=&quot;0&quot;/&gt;&lt;Image&gt;&lt;filename val=&quot;C:\Users\D045127\AppData\Local\Temp\CP1013685438065Session\CPTrustFolder1013685438065\PPTImport1013685635095\data\asimages\{96991ADF-EE16-4058-8FFA-FE4C9124F4A9}_1.png&quot;/&gt;&lt;left val=&quot;15&quot;/&gt;&lt;top val=&quot;666&quot;/&gt;&lt;width val=&quot;761&quot;/&gt;&lt;height val=&quot;34&quot;/&gt;&lt;hasText val=&quot;1&quot;/&gt;&lt;/Image&gt;&lt;/ThreeDShapeInfo&gt;"/>
</p:tagLst>
</file>

<file path=ppt/theme/theme1.xml><?xml version="1.0" encoding="utf-8"?>
<a:theme xmlns:a="http://schemas.openxmlformats.org/drawingml/2006/main" name="Default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4B"/>
      </a:accent1>
      <a:accent2>
        <a:srgbClr val="002868"/>
      </a:accent2>
      <a:accent3>
        <a:srgbClr val="5B718F"/>
      </a:accent3>
      <a:accent4>
        <a:srgbClr val="FED700"/>
      </a:accent4>
      <a:accent5>
        <a:srgbClr val="CE5C17"/>
      </a:accent5>
      <a:accent6>
        <a:srgbClr val="C2C1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SS-master" id="{0D950008-7603-43AB-AAAB-83B8F30E883E}" vid="{8A6E5090-A766-415E-ACA6-5002E5D3C742}"/>
    </a:ext>
  </a:extLst>
</a:theme>
</file>

<file path=ppt/theme/theme2.xml><?xml version="1.0" encoding="utf-8"?>
<a:theme xmlns:a="http://schemas.openxmlformats.org/drawingml/2006/main" name="1_Default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4B"/>
      </a:accent1>
      <a:accent2>
        <a:srgbClr val="002868"/>
      </a:accent2>
      <a:accent3>
        <a:srgbClr val="5B718F"/>
      </a:accent3>
      <a:accent4>
        <a:srgbClr val="FED700"/>
      </a:accent4>
      <a:accent5>
        <a:srgbClr val="CE5C17"/>
      </a:accent5>
      <a:accent6>
        <a:srgbClr val="C2C1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SS-master" id="{0D950008-7603-43AB-AAAB-83B8F30E883E}" vid="{8A6E5090-A766-415E-ACA6-5002E5D3C74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4B"/>
      </a:accent1>
      <a:accent2>
        <a:srgbClr val="002868"/>
      </a:accent2>
      <a:accent3>
        <a:srgbClr val="5B718F"/>
      </a:accent3>
      <a:accent4>
        <a:srgbClr val="FED700"/>
      </a:accent4>
      <a:accent5>
        <a:srgbClr val="CE5C17"/>
      </a:accent5>
      <a:accent6>
        <a:srgbClr val="C2C1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SS-master" id="{0D950008-7603-43AB-AAAB-83B8F30E883E}" vid="{8A6E5090-A766-415E-ACA6-5002E5D3C7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DCSS-master</Template>
  <TotalTime>25697</TotalTime>
  <Words>1538</Words>
  <Application>Microsoft Macintosh PowerPoint</Application>
  <PresentationFormat>Widescreen</PresentationFormat>
  <Paragraphs>325</Paragraphs>
  <Slides>48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Default Theme</vt:lpstr>
      <vt:lpstr>1_Default Theme</vt:lpstr>
      <vt:lpstr>Custom Design</vt:lpstr>
      <vt:lpstr>2_Default Theme</vt:lpstr>
      <vt:lpstr>Supervisor as Trainer</vt:lpstr>
      <vt:lpstr>Virtual Housekeeping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Phases of Learning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</vt:vector>
  </TitlesOfParts>
  <Company>DCSE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Maples, Brianna</dc:creator>
  <cp:lastModifiedBy>mara.koui@gmail.com</cp:lastModifiedBy>
  <cp:revision>844</cp:revision>
  <cp:lastPrinted>2019-03-15T16:34:36Z</cp:lastPrinted>
  <dcterms:created xsi:type="dcterms:W3CDTF">2018-02-13T22:10:02Z</dcterms:created>
  <dcterms:modified xsi:type="dcterms:W3CDTF">2023-08-04T18:56:31Z</dcterms:modified>
</cp:coreProperties>
</file>