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4"/>
  </p:sldMasterIdLst>
  <p:notesMasterIdLst>
    <p:notesMasterId r:id="rId22"/>
  </p:notesMasterIdLst>
  <p:handoutMasterIdLst>
    <p:handoutMasterId r:id="rId23"/>
  </p:handoutMasterIdLst>
  <p:sldIdLst>
    <p:sldId id="760" r:id="rId5"/>
    <p:sldId id="846" r:id="rId6"/>
    <p:sldId id="847" r:id="rId7"/>
    <p:sldId id="850" r:id="rId8"/>
    <p:sldId id="844" r:id="rId9"/>
    <p:sldId id="858" r:id="rId10"/>
    <p:sldId id="862" r:id="rId11"/>
    <p:sldId id="843" r:id="rId12"/>
    <p:sldId id="863" r:id="rId13"/>
    <p:sldId id="803" r:id="rId14"/>
    <p:sldId id="851" r:id="rId15"/>
    <p:sldId id="852" r:id="rId16"/>
    <p:sldId id="853" r:id="rId17"/>
    <p:sldId id="854" r:id="rId18"/>
    <p:sldId id="856" r:id="rId19"/>
    <p:sldId id="861" r:id="rId20"/>
    <p:sldId id="845"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53D884-AB7A-4ABA-B9AF-FA54F8F0C428}">
          <p14:sldIdLst>
            <p14:sldId id="760"/>
            <p14:sldId id="846"/>
            <p14:sldId id="847"/>
            <p14:sldId id="850"/>
            <p14:sldId id="844"/>
            <p14:sldId id="858"/>
            <p14:sldId id="862"/>
            <p14:sldId id="843"/>
            <p14:sldId id="863"/>
            <p14:sldId id="803"/>
            <p14:sldId id="851"/>
            <p14:sldId id="852"/>
            <p14:sldId id="853"/>
            <p14:sldId id="854"/>
            <p14:sldId id="856"/>
            <p14:sldId id="861"/>
          </p14:sldIdLst>
        </p14:section>
        <p14:section name="Untitled Section" id="{BF351FAF-23D2-4985-98B1-37C68FEF4691}">
          <p14:sldIdLst>
            <p14:sldId id="8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68" userDrawn="1">
          <p15:clr>
            <a:srgbClr val="A4A3A4"/>
          </p15:clr>
        </p15:guide>
        <p15:guide id="3" pos="2121" userDrawn="1">
          <p15:clr>
            <a:srgbClr val="A4A3A4"/>
          </p15:clr>
        </p15:guide>
        <p15:guide id="4" orient="horz" pos="2928" userDrawn="1">
          <p15:clr>
            <a:srgbClr val="A4A3A4"/>
          </p15:clr>
        </p15:guide>
        <p15:guide id="5" pos="2208" userDrawn="1">
          <p15:clr>
            <a:srgbClr val="A4A3A4"/>
          </p15:clr>
        </p15:guide>
        <p15:guide id="6"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son Codispoti, Brenda" initials="WCB" lastIdx="2" clrIdx="0"/>
  <p:cmAuthor id="1" name="Rosalie Gibbons" initials="RG"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0070C0"/>
    <a:srgbClr val="1C325A"/>
    <a:srgbClr val="070179"/>
    <a:srgbClr val="0A02B2"/>
    <a:srgbClr val="99CC00"/>
    <a:srgbClr val="009900"/>
    <a:srgbClr val="66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5064" autoAdjust="0"/>
  </p:normalViewPr>
  <p:slideViewPr>
    <p:cSldViewPr>
      <p:cViewPr varScale="1">
        <p:scale>
          <a:sx n="85" d="100"/>
          <a:sy n="85" d="100"/>
        </p:scale>
        <p:origin x="864" y="84"/>
      </p:cViewPr>
      <p:guideLst>
        <p:guide orient="horz" pos="2160"/>
        <p:guide pos="2880"/>
      </p:guideLst>
    </p:cSldViewPr>
  </p:slideViewPr>
  <p:outlineViewPr>
    <p:cViewPr>
      <p:scale>
        <a:sx n="33" d="100"/>
        <a:sy n="33" d="100"/>
      </p:scale>
      <p:origin x="0" y="30642"/>
    </p:cViewPr>
  </p:outlineViewPr>
  <p:notesTextViewPr>
    <p:cViewPr>
      <p:scale>
        <a:sx n="3" d="2"/>
        <a:sy n="3" d="2"/>
      </p:scale>
      <p:origin x="0" y="0"/>
    </p:cViewPr>
  </p:notesTextViewPr>
  <p:sorterViewPr>
    <p:cViewPr>
      <p:scale>
        <a:sx n="100" d="100"/>
        <a:sy n="100" d="100"/>
      </p:scale>
      <p:origin x="0" y="4764"/>
    </p:cViewPr>
  </p:sorterViewPr>
  <p:notesViewPr>
    <p:cSldViewPr>
      <p:cViewPr>
        <p:scale>
          <a:sx n="80" d="100"/>
          <a:sy n="80" d="100"/>
        </p:scale>
        <p:origin x="-2794" y="754"/>
      </p:cViewPr>
      <p:guideLst>
        <p:guide orient="horz" pos="2932"/>
        <p:guide pos="2168"/>
        <p:guide pos="2121"/>
        <p:guide orient="horz" pos="2928"/>
        <p:guide pos="220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6FCFA-BD1D-4E11-BD44-F3B58F7F232D}" type="doc">
      <dgm:prSet loTypeId="urn:microsoft.com/office/officeart/2018/5/layout/IconCircleLabelList" loCatId="icon" qsTypeId="urn:microsoft.com/office/officeart/2005/8/quickstyle/simple1" qsCatId="simple" csTypeId="urn:microsoft.com/office/officeart/2005/8/colors/accent4_4" csCatId="accent4" phldr="1"/>
      <dgm:spPr/>
      <dgm:t>
        <a:bodyPr/>
        <a:lstStyle/>
        <a:p>
          <a:endParaRPr lang="en-US"/>
        </a:p>
      </dgm:t>
    </dgm:pt>
    <dgm:pt modelId="{CC4F5F5F-A44F-41A5-BC27-66478776EDB4}">
      <dgm:prSet custT="1"/>
      <dgm:spPr>
        <a:noFill/>
      </dgm:spPr>
      <dgm:t>
        <a:bodyPr/>
        <a:lstStyle/>
        <a:p>
          <a:pPr>
            <a:lnSpc>
              <a:spcPct val="100000"/>
            </a:lnSpc>
            <a:defRPr cap="all"/>
          </a:pPr>
          <a:r>
            <a:rPr lang="en-US" sz="1600" dirty="0">
              <a:solidFill>
                <a:schemeClr val="tx1"/>
              </a:solidFill>
            </a:rPr>
            <a:t>Video Camera</a:t>
          </a:r>
        </a:p>
      </dgm:t>
    </dgm:pt>
    <dgm:pt modelId="{DAE9E85A-8981-48DF-BAE4-47F2F2C7B227}" type="parTrans" cxnId="{2A38E42E-CCDE-4A84-8BB0-227FB05494E5}">
      <dgm:prSet/>
      <dgm:spPr/>
      <dgm:t>
        <a:bodyPr/>
        <a:lstStyle/>
        <a:p>
          <a:endParaRPr lang="en-US"/>
        </a:p>
      </dgm:t>
    </dgm:pt>
    <dgm:pt modelId="{CB72E7DB-52BB-4868-93C6-AB3C4B6A5653}" type="sibTrans" cxnId="{2A38E42E-CCDE-4A84-8BB0-227FB05494E5}">
      <dgm:prSet/>
      <dgm:spPr/>
      <dgm:t>
        <a:bodyPr/>
        <a:lstStyle/>
        <a:p>
          <a:endParaRPr lang="en-US"/>
        </a:p>
      </dgm:t>
    </dgm:pt>
    <dgm:pt modelId="{D45AFCDF-1897-484C-AFA3-68BD36C6656A}">
      <dgm:prSet custT="1"/>
      <dgm:spPr/>
      <dgm:t>
        <a:bodyPr/>
        <a:lstStyle/>
        <a:p>
          <a:pPr>
            <a:lnSpc>
              <a:spcPct val="100000"/>
            </a:lnSpc>
            <a:defRPr cap="all"/>
          </a:pPr>
          <a:r>
            <a:rPr lang="en-US" sz="1400" dirty="0"/>
            <a:t>Mute/</a:t>
          </a:r>
        </a:p>
        <a:p>
          <a:pPr>
            <a:lnSpc>
              <a:spcPct val="100000"/>
            </a:lnSpc>
            <a:defRPr cap="all"/>
          </a:pPr>
          <a:r>
            <a:rPr lang="en-US" sz="1400" dirty="0"/>
            <a:t>Unmute</a:t>
          </a:r>
        </a:p>
      </dgm:t>
    </dgm:pt>
    <dgm:pt modelId="{28B40006-EB53-4362-AACB-C89B1F985BFF}" type="parTrans" cxnId="{1811A97A-B68E-41FD-AF0C-9E8570EDA317}">
      <dgm:prSet/>
      <dgm:spPr/>
      <dgm:t>
        <a:bodyPr/>
        <a:lstStyle/>
        <a:p>
          <a:endParaRPr lang="en-US"/>
        </a:p>
      </dgm:t>
    </dgm:pt>
    <dgm:pt modelId="{427E60CA-902D-4545-9748-6428304E20FC}" type="sibTrans" cxnId="{1811A97A-B68E-41FD-AF0C-9E8570EDA317}">
      <dgm:prSet/>
      <dgm:spPr/>
      <dgm:t>
        <a:bodyPr/>
        <a:lstStyle/>
        <a:p>
          <a:endParaRPr lang="en-US"/>
        </a:p>
      </dgm:t>
    </dgm:pt>
    <dgm:pt modelId="{550AB4FD-D5BF-482B-B561-0B58EB7FD657}">
      <dgm:prSet custT="1"/>
      <dgm:spPr/>
      <dgm:t>
        <a:bodyPr/>
        <a:lstStyle/>
        <a:p>
          <a:pPr>
            <a:lnSpc>
              <a:spcPct val="100000"/>
            </a:lnSpc>
            <a:defRPr cap="all"/>
          </a:pPr>
          <a:r>
            <a:rPr lang="en-US" sz="1400" dirty="0"/>
            <a:t>Chat Box</a:t>
          </a:r>
        </a:p>
      </dgm:t>
    </dgm:pt>
    <dgm:pt modelId="{0A6BEBBE-74B8-40EB-833A-3DB6099CEB3C}" type="parTrans" cxnId="{AA1FA4C4-7084-49B3-B196-5438AAA1D9F6}">
      <dgm:prSet/>
      <dgm:spPr/>
      <dgm:t>
        <a:bodyPr/>
        <a:lstStyle/>
        <a:p>
          <a:endParaRPr lang="en-US"/>
        </a:p>
      </dgm:t>
    </dgm:pt>
    <dgm:pt modelId="{93ABA427-4401-4860-96AD-91E21AAF6FAF}" type="sibTrans" cxnId="{AA1FA4C4-7084-49B3-B196-5438AAA1D9F6}">
      <dgm:prSet/>
      <dgm:spPr/>
      <dgm:t>
        <a:bodyPr/>
        <a:lstStyle/>
        <a:p>
          <a:endParaRPr lang="en-US"/>
        </a:p>
      </dgm:t>
    </dgm:pt>
    <dgm:pt modelId="{E486D7F0-4956-466A-A1A5-F39155301AC0}">
      <dgm:prSet custT="1"/>
      <dgm:spPr/>
      <dgm:t>
        <a:bodyPr/>
        <a:lstStyle/>
        <a:p>
          <a:pPr>
            <a:lnSpc>
              <a:spcPct val="100000"/>
            </a:lnSpc>
            <a:defRPr cap="all"/>
          </a:pPr>
          <a:r>
            <a:rPr lang="en-US" sz="1400" dirty="0"/>
            <a:t>Emojis and Icons</a:t>
          </a:r>
        </a:p>
      </dgm:t>
    </dgm:pt>
    <dgm:pt modelId="{3EB746F1-E775-44A3-98CF-7A7479CA4A66}" type="parTrans" cxnId="{7D266D5C-BE14-4B32-A2EF-2F30BB2F9E14}">
      <dgm:prSet/>
      <dgm:spPr/>
      <dgm:t>
        <a:bodyPr/>
        <a:lstStyle/>
        <a:p>
          <a:endParaRPr lang="en-US"/>
        </a:p>
      </dgm:t>
    </dgm:pt>
    <dgm:pt modelId="{90AAA467-ED99-4532-BE1C-430B6767A7B3}" type="sibTrans" cxnId="{7D266D5C-BE14-4B32-A2EF-2F30BB2F9E14}">
      <dgm:prSet/>
      <dgm:spPr/>
      <dgm:t>
        <a:bodyPr/>
        <a:lstStyle/>
        <a:p>
          <a:endParaRPr lang="en-US"/>
        </a:p>
      </dgm:t>
    </dgm:pt>
    <dgm:pt modelId="{A9801CCE-C662-417D-A3A9-350993DF4FBD}">
      <dgm:prSet custT="1"/>
      <dgm:spPr/>
      <dgm:t>
        <a:bodyPr/>
        <a:lstStyle/>
        <a:p>
          <a:pPr>
            <a:lnSpc>
              <a:spcPct val="100000"/>
            </a:lnSpc>
            <a:defRPr cap="all"/>
          </a:pPr>
          <a:r>
            <a:rPr lang="en-US" sz="1400" dirty="0"/>
            <a:t>If you need to step away</a:t>
          </a:r>
        </a:p>
      </dgm:t>
    </dgm:pt>
    <dgm:pt modelId="{CA6F8EC7-E311-4190-AF1C-61C8F46448C6}" type="parTrans" cxnId="{76F5FD64-A859-450E-BCC2-73ACC99B8415}">
      <dgm:prSet/>
      <dgm:spPr/>
      <dgm:t>
        <a:bodyPr/>
        <a:lstStyle/>
        <a:p>
          <a:endParaRPr lang="en-US"/>
        </a:p>
      </dgm:t>
    </dgm:pt>
    <dgm:pt modelId="{B77A18A0-6B22-463F-9196-1FDD4D6642B6}" type="sibTrans" cxnId="{76F5FD64-A859-450E-BCC2-73ACC99B8415}">
      <dgm:prSet/>
      <dgm:spPr/>
      <dgm:t>
        <a:bodyPr/>
        <a:lstStyle/>
        <a:p>
          <a:endParaRPr lang="en-US"/>
        </a:p>
      </dgm:t>
    </dgm:pt>
    <dgm:pt modelId="{F37FB7F7-A17B-4704-BD98-D758EAFA2070}">
      <dgm:prSet custT="1"/>
      <dgm:spPr/>
      <dgm:t>
        <a:bodyPr/>
        <a:lstStyle/>
        <a:p>
          <a:pPr>
            <a:lnSpc>
              <a:spcPct val="100000"/>
            </a:lnSpc>
            <a:defRPr cap="all"/>
          </a:pPr>
          <a:r>
            <a:rPr lang="en-US" sz="1400" dirty="0"/>
            <a:t>Potential technical glitches </a:t>
          </a:r>
        </a:p>
      </dgm:t>
    </dgm:pt>
    <dgm:pt modelId="{2FFFC6F5-25C5-4CFE-86E1-CD155CA1F0D2}" type="parTrans" cxnId="{A809DCB7-FCD5-4BA7-9370-F6B276B84F54}">
      <dgm:prSet/>
      <dgm:spPr/>
      <dgm:t>
        <a:bodyPr/>
        <a:lstStyle/>
        <a:p>
          <a:endParaRPr lang="en-US"/>
        </a:p>
      </dgm:t>
    </dgm:pt>
    <dgm:pt modelId="{75098E09-EBAA-4662-A085-4EE21E92A833}" type="sibTrans" cxnId="{A809DCB7-FCD5-4BA7-9370-F6B276B84F54}">
      <dgm:prSet/>
      <dgm:spPr/>
      <dgm:t>
        <a:bodyPr/>
        <a:lstStyle/>
        <a:p>
          <a:endParaRPr lang="en-US"/>
        </a:p>
      </dgm:t>
    </dgm:pt>
    <dgm:pt modelId="{179E49BC-8EC5-4CC8-AE36-4D5C87B514E2}" type="pres">
      <dgm:prSet presAssocID="{3686FCFA-BD1D-4E11-BD44-F3B58F7F232D}" presName="root" presStyleCnt="0">
        <dgm:presLayoutVars>
          <dgm:dir/>
          <dgm:resizeHandles val="exact"/>
        </dgm:presLayoutVars>
      </dgm:prSet>
      <dgm:spPr/>
    </dgm:pt>
    <dgm:pt modelId="{F79E03F0-E583-4816-A12B-F884B11305C2}" type="pres">
      <dgm:prSet presAssocID="{CC4F5F5F-A44F-41A5-BC27-66478776EDB4}" presName="compNode" presStyleCnt="0"/>
      <dgm:spPr/>
    </dgm:pt>
    <dgm:pt modelId="{24EAFD44-9E50-4872-9607-24469F9B18E4}" type="pres">
      <dgm:prSet presAssocID="{CC4F5F5F-A44F-41A5-BC27-66478776EDB4}" presName="iconBgRect" presStyleLbl="bgShp" presStyleIdx="0" presStyleCnt="6"/>
      <dgm:spPr>
        <a:solidFill>
          <a:schemeClr val="bg1"/>
        </a:solidFill>
      </dgm:spPr>
    </dgm:pt>
    <dgm:pt modelId="{63785CA2-873D-4BAA-B539-CB7834432CCE}" type="pres">
      <dgm:prSet presAssocID="{CC4F5F5F-A44F-41A5-BC27-66478776EDB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CAA13808-6E15-48A8-8BE9-4E62F0DD691F}" type="pres">
      <dgm:prSet presAssocID="{CC4F5F5F-A44F-41A5-BC27-66478776EDB4}" presName="spaceRect" presStyleCnt="0"/>
      <dgm:spPr/>
    </dgm:pt>
    <dgm:pt modelId="{59DD9DFF-4DA4-4F34-80D3-62B01DDEFE42}" type="pres">
      <dgm:prSet presAssocID="{CC4F5F5F-A44F-41A5-BC27-66478776EDB4}" presName="textRect" presStyleLbl="revTx" presStyleIdx="0" presStyleCnt="6">
        <dgm:presLayoutVars>
          <dgm:chMax val="1"/>
          <dgm:chPref val="1"/>
        </dgm:presLayoutVars>
      </dgm:prSet>
      <dgm:spPr/>
    </dgm:pt>
    <dgm:pt modelId="{8C2C04FB-1B71-42EB-807B-E85DDFF016A7}" type="pres">
      <dgm:prSet presAssocID="{CB72E7DB-52BB-4868-93C6-AB3C4B6A5653}" presName="sibTrans" presStyleCnt="0"/>
      <dgm:spPr/>
    </dgm:pt>
    <dgm:pt modelId="{79822EA5-0300-4F30-AD01-CCA0846B5347}" type="pres">
      <dgm:prSet presAssocID="{D45AFCDF-1897-484C-AFA3-68BD36C6656A}" presName="compNode" presStyleCnt="0"/>
      <dgm:spPr/>
    </dgm:pt>
    <dgm:pt modelId="{0FEC4682-0BEC-455A-A57B-AAAF1F5BE313}" type="pres">
      <dgm:prSet presAssocID="{D45AFCDF-1897-484C-AFA3-68BD36C6656A}" presName="iconBgRect" presStyleLbl="bgShp" presStyleIdx="1" presStyleCnt="6"/>
      <dgm:spPr>
        <a:solidFill>
          <a:schemeClr val="bg1"/>
        </a:solidFill>
      </dgm:spPr>
    </dgm:pt>
    <dgm:pt modelId="{0D4F232B-AB31-4D5F-A327-26018515E5D7}" type="pres">
      <dgm:prSet presAssocID="{D45AFCDF-1897-484C-AFA3-68BD36C6656A}"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effectLst>
          <a:outerShdw blurRad="50800" dist="50800" dir="5400000" algn="ctr" rotWithShape="0">
            <a:schemeClr val="tx2"/>
          </a:outerShdw>
        </a:effectLst>
      </dgm:spPr>
      <dgm:extLst>
        <a:ext uri="{E40237B7-FDA0-4F09-8148-C483321AD2D9}">
          <dgm14:cNvPr xmlns:dgm14="http://schemas.microsoft.com/office/drawing/2010/diagram" id="0" name="" descr="Mute Speaker"/>
        </a:ext>
      </dgm:extLst>
    </dgm:pt>
    <dgm:pt modelId="{DF251A74-1A8A-4652-B985-D0CCCC90EC24}" type="pres">
      <dgm:prSet presAssocID="{D45AFCDF-1897-484C-AFA3-68BD36C6656A}" presName="spaceRect" presStyleCnt="0"/>
      <dgm:spPr/>
    </dgm:pt>
    <dgm:pt modelId="{C9A127DF-14A0-424A-AF5D-821259A7E286}" type="pres">
      <dgm:prSet presAssocID="{D45AFCDF-1897-484C-AFA3-68BD36C6656A}" presName="textRect" presStyleLbl="revTx" presStyleIdx="1" presStyleCnt="6">
        <dgm:presLayoutVars>
          <dgm:chMax val="1"/>
          <dgm:chPref val="1"/>
        </dgm:presLayoutVars>
      </dgm:prSet>
      <dgm:spPr/>
    </dgm:pt>
    <dgm:pt modelId="{2DD17D34-B6AE-4568-8D6C-5EB2773EB70F}" type="pres">
      <dgm:prSet presAssocID="{427E60CA-902D-4545-9748-6428304E20FC}" presName="sibTrans" presStyleCnt="0"/>
      <dgm:spPr/>
    </dgm:pt>
    <dgm:pt modelId="{9D46FF2F-BCD6-4821-9874-E4F4F10AC85C}" type="pres">
      <dgm:prSet presAssocID="{550AB4FD-D5BF-482B-B561-0B58EB7FD657}" presName="compNode" presStyleCnt="0"/>
      <dgm:spPr/>
    </dgm:pt>
    <dgm:pt modelId="{0E25B28F-72DF-402C-9878-8201089FF1A7}" type="pres">
      <dgm:prSet presAssocID="{550AB4FD-D5BF-482B-B561-0B58EB7FD657}" presName="iconBgRect" presStyleLbl="bgShp" presStyleIdx="2" presStyleCnt="6"/>
      <dgm:spPr>
        <a:solidFill>
          <a:schemeClr val="bg1"/>
        </a:solidFill>
      </dgm:spPr>
    </dgm:pt>
    <dgm:pt modelId="{941B32B7-5E81-479E-B48B-71F1BC44B4B3}" type="pres">
      <dgm:prSet presAssocID="{550AB4FD-D5BF-482B-B561-0B58EB7FD657}"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9AA92E14-945D-44C4-8AC7-FBF6D613BA61}" type="pres">
      <dgm:prSet presAssocID="{550AB4FD-D5BF-482B-B561-0B58EB7FD657}" presName="spaceRect" presStyleCnt="0"/>
      <dgm:spPr/>
    </dgm:pt>
    <dgm:pt modelId="{D86ACD2F-124B-4425-95A0-0CC9E7333843}" type="pres">
      <dgm:prSet presAssocID="{550AB4FD-D5BF-482B-B561-0B58EB7FD657}" presName="textRect" presStyleLbl="revTx" presStyleIdx="2" presStyleCnt="6">
        <dgm:presLayoutVars>
          <dgm:chMax val="1"/>
          <dgm:chPref val="1"/>
        </dgm:presLayoutVars>
      </dgm:prSet>
      <dgm:spPr/>
    </dgm:pt>
    <dgm:pt modelId="{8782FFB5-363F-4284-AD51-25D51473EF69}" type="pres">
      <dgm:prSet presAssocID="{93ABA427-4401-4860-96AD-91E21AAF6FAF}" presName="sibTrans" presStyleCnt="0"/>
      <dgm:spPr/>
    </dgm:pt>
    <dgm:pt modelId="{87D1019E-352E-4B4F-9527-8A0D1DDEBC87}" type="pres">
      <dgm:prSet presAssocID="{E486D7F0-4956-466A-A1A5-F39155301AC0}" presName="compNode" presStyleCnt="0"/>
      <dgm:spPr/>
    </dgm:pt>
    <dgm:pt modelId="{1E599E1D-638F-48FD-9ABD-5582A5213156}" type="pres">
      <dgm:prSet presAssocID="{E486D7F0-4956-466A-A1A5-F39155301AC0}" presName="iconBgRect" presStyleLbl="bgShp" presStyleIdx="3" presStyleCnt="6"/>
      <dgm:spPr>
        <a:solidFill>
          <a:schemeClr val="bg1"/>
        </a:solidFill>
      </dgm:spPr>
    </dgm:pt>
    <dgm:pt modelId="{BAE25160-C99C-457A-8992-DC4A566B7FF0}" type="pres">
      <dgm:prSet presAssocID="{E486D7F0-4956-466A-A1A5-F39155301AC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ongue Face Outline"/>
        </a:ext>
      </dgm:extLst>
    </dgm:pt>
    <dgm:pt modelId="{A5295267-AC25-4A21-8A4F-A09134DB6FE8}" type="pres">
      <dgm:prSet presAssocID="{E486D7F0-4956-466A-A1A5-F39155301AC0}" presName="spaceRect" presStyleCnt="0"/>
      <dgm:spPr/>
    </dgm:pt>
    <dgm:pt modelId="{0597FDA2-0F03-48C0-9ADB-48821C9F95FC}" type="pres">
      <dgm:prSet presAssocID="{E486D7F0-4956-466A-A1A5-F39155301AC0}" presName="textRect" presStyleLbl="revTx" presStyleIdx="3" presStyleCnt="6">
        <dgm:presLayoutVars>
          <dgm:chMax val="1"/>
          <dgm:chPref val="1"/>
        </dgm:presLayoutVars>
      </dgm:prSet>
      <dgm:spPr/>
    </dgm:pt>
    <dgm:pt modelId="{178C1059-6152-4EE2-9599-19A6AE71375E}" type="pres">
      <dgm:prSet presAssocID="{90AAA467-ED99-4532-BE1C-430B6767A7B3}" presName="sibTrans" presStyleCnt="0"/>
      <dgm:spPr/>
    </dgm:pt>
    <dgm:pt modelId="{55878F0D-E943-4ADF-8B68-2659B6D39F67}" type="pres">
      <dgm:prSet presAssocID="{A9801CCE-C662-417D-A3A9-350993DF4FBD}" presName="compNode" presStyleCnt="0"/>
      <dgm:spPr/>
    </dgm:pt>
    <dgm:pt modelId="{29CB544F-DBA3-4C78-B90C-60594B9BB420}" type="pres">
      <dgm:prSet presAssocID="{A9801CCE-C662-417D-A3A9-350993DF4FBD}" presName="iconBgRect" presStyleLbl="bgShp" presStyleIdx="4" presStyleCnt="6"/>
      <dgm:spPr>
        <a:solidFill>
          <a:schemeClr val="bg1"/>
        </a:solidFill>
      </dgm:spPr>
    </dgm:pt>
    <dgm:pt modelId="{3B84B113-6451-48C9-9080-572B8D39A0F6}" type="pres">
      <dgm:prSet presAssocID="{A9801CCE-C662-417D-A3A9-350993DF4FBD}"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ootprint"/>
        </a:ext>
      </dgm:extLst>
    </dgm:pt>
    <dgm:pt modelId="{704B7B1B-89FB-4C53-9756-708B362E1DE2}" type="pres">
      <dgm:prSet presAssocID="{A9801CCE-C662-417D-A3A9-350993DF4FBD}" presName="spaceRect" presStyleCnt="0"/>
      <dgm:spPr/>
    </dgm:pt>
    <dgm:pt modelId="{E51ACA2E-0125-44C5-8717-8C61A43D3415}" type="pres">
      <dgm:prSet presAssocID="{A9801CCE-C662-417D-A3A9-350993DF4FBD}" presName="textRect" presStyleLbl="revTx" presStyleIdx="4" presStyleCnt="6">
        <dgm:presLayoutVars>
          <dgm:chMax val="1"/>
          <dgm:chPref val="1"/>
        </dgm:presLayoutVars>
      </dgm:prSet>
      <dgm:spPr/>
    </dgm:pt>
    <dgm:pt modelId="{84AA8F9E-7608-48D0-8D76-18F573CE2FD2}" type="pres">
      <dgm:prSet presAssocID="{B77A18A0-6B22-463F-9196-1FDD4D6642B6}" presName="sibTrans" presStyleCnt="0"/>
      <dgm:spPr/>
    </dgm:pt>
    <dgm:pt modelId="{498A591D-E3B5-4ADA-9461-2EE727A3C998}" type="pres">
      <dgm:prSet presAssocID="{F37FB7F7-A17B-4704-BD98-D758EAFA2070}" presName="compNode" presStyleCnt="0"/>
      <dgm:spPr/>
    </dgm:pt>
    <dgm:pt modelId="{1DE00BD6-4D5B-47F8-A111-5FF6B96780C2}" type="pres">
      <dgm:prSet presAssocID="{F37FB7F7-A17B-4704-BD98-D758EAFA2070}" presName="iconBgRect" presStyleLbl="bgShp" presStyleIdx="5" presStyleCnt="6"/>
      <dgm:spPr>
        <a:solidFill>
          <a:schemeClr val="bg1"/>
        </a:solidFill>
      </dgm:spPr>
    </dgm:pt>
    <dgm:pt modelId="{9924D6C2-FE60-4408-8DF8-F68156E0C46C}" type="pres">
      <dgm:prSet presAssocID="{F37FB7F7-A17B-4704-BD98-D758EAFA207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mark"/>
        </a:ext>
      </dgm:extLst>
    </dgm:pt>
    <dgm:pt modelId="{3F4AE8CB-24AB-4A36-8F5D-719784835A2A}" type="pres">
      <dgm:prSet presAssocID="{F37FB7F7-A17B-4704-BD98-D758EAFA2070}" presName="spaceRect" presStyleCnt="0"/>
      <dgm:spPr/>
    </dgm:pt>
    <dgm:pt modelId="{BC0F9779-13FC-4F42-B6B4-CDD940456C7F}" type="pres">
      <dgm:prSet presAssocID="{F37FB7F7-A17B-4704-BD98-D758EAFA2070}" presName="textRect" presStyleLbl="revTx" presStyleIdx="5" presStyleCnt="6" custScaleY="132438" custLinFactNeighborX="-6303" custLinFactNeighborY="15336">
        <dgm:presLayoutVars>
          <dgm:chMax val="1"/>
          <dgm:chPref val="1"/>
        </dgm:presLayoutVars>
      </dgm:prSet>
      <dgm:spPr/>
    </dgm:pt>
  </dgm:ptLst>
  <dgm:cxnLst>
    <dgm:cxn modelId="{DC40950A-3C72-4AF5-A6FB-F836E711FA9E}" type="presOf" srcId="{3686FCFA-BD1D-4E11-BD44-F3B58F7F232D}" destId="{179E49BC-8EC5-4CC8-AE36-4D5C87B514E2}" srcOrd="0" destOrd="0" presId="urn:microsoft.com/office/officeart/2018/5/layout/IconCircleLabelList"/>
    <dgm:cxn modelId="{5204D70A-0FAF-418A-808F-0A95028EB960}" type="presOf" srcId="{E486D7F0-4956-466A-A1A5-F39155301AC0}" destId="{0597FDA2-0F03-48C0-9ADB-48821C9F95FC}" srcOrd="0" destOrd="0" presId="urn:microsoft.com/office/officeart/2018/5/layout/IconCircleLabelList"/>
    <dgm:cxn modelId="{2A38E42E-CCDE-4A84-8BB0-227FB05494E5}" srcId="{3686FCFA-BD1D-4E11-BD44-F3B58F7F232D}" destId="{CC4F5F5F-A44F-41A5-BC27-66478776EDB4}" srcOrd="0" destOrd="0" parTransId="{DAE9E85A-8981-48DF-BAE4-47F2F2C7B227}" sibTransId="{CB72E7DB-52BB-4868-93C6-AB3C4B6A5653}"/>
    <dgm:cxn modelId="{7D266D5C-BE14-4B32-A2EF-2F30BB2F9E14}" srcId="{3686FCFA-BD1D-4E11-BD44-F3B58F7F232D}" destId="{E486D7F0-4956-466A-A1A5-F39155301AC0}" srcOrd="3" destOrd="0" parTransId="{3EB746F1-E775-44A3-98CF-7A7479CA4A66}" sibTransId="{90AAA467-ED99-4532-BE1C-430B6767A7B3}"/>
    <dgm:cxn modelId="{30D6EC60-3731-4769-99CA-888C859E4E09}" type="presOf" srcId="{550AB4FD-D5BF-482B-B561-0B58EB7FD657}" destId="{D86ACD2F-124B-4425-95A0-0CC9E7333843}" srcOrd="0" destOrd="0" presId="urn:microsoft.com/office/officeart/2018/5/layout/IconCircleLabelList"/>
    <dgm:cxn modelId="{76F5FD64-A859-450E-BCC2-73ACC99B8415}" srcId="{3686FCFA-BD1D-4E11-BD44-F3B58F7F232D}" destId="{A9801CCE-C662-417D-A3A9-350993DF4FBD}" srcOrd="4" destOrd="0" parTransId="{CA6F8EC7-E311-4190-AF1C-61C8F46448C6}" sibTransId="{B77A18A0-6B22-463F-9196-1FDD4D6642B6}"/>
    <dgm:cxn modelId="{1811A97A-B68E-41FD-AF0C-9E8570EDA317}" srcId="{3686FCFA-BD1D-4E11-BD44-F3B58F7F232D}" destId="{D45AFCDF-1897-484C-AFA3-68BD36C6656A}" srcOrd="1" destOrd="0" parTransId="{28B40006-EB53-4362-AACB-C89B1F985BFF}" sibTransId="{427E60CA-902D-4545-9748-6428304E20FC}"/>
    <dgm:cxn modelId="{CCCE927E-FB28-492C-AEBB-B410E7FE4C0A}" type="presOf" srcId="{A9801CCE-C662-417D-A3A9-350993DF4FBD}" destId="{E51ACA2E-0125-44C5-8717-8C61A43D3415}" srcOrd="0" destOrd="0" presId="urn:microsoft.com/office/officeart/2018/5/layout/IconCircleLabelList"/>
    <dgm:cxn modelId="{0D882290-2CB8-48F8-8330-B77620C2C72D}" type="presOf" srcId="{D45AFCDF-1897-484C-AFA3-68BD36C6656A}" destId="{C9A127DF-14A0-424A-AF5D-821259A7E286}" srcOrd="0" destOrd="0" presId="urn:microsoft.com/office/officeart/2018/5/layout/IconCircleLabelList"/>
    <dgm:cxn modelId="{A4FB8493-0F0F-486F-A1DB-A7C771FF628C}" type="presOf" srcId="{F37FB7F7-A17B-4704-BD98-D758EAFA2070}" destId="{BC0F9779-13FC-4F42-B6B4-CDD940456C7F}" srcOrd="0" destOrd="0" presId="urn:microsoft.com/office/officeart/2018/5/layout/IconCircleLabelList"/>
    <dgm:cxn modelId="{A809DCB7-FCD5-4BA7-9370-F6B276B84F54}" srcId="{3686FCFA-BD1D-4E11-BD44-F3B58F7F232D}" destId="{F37FB7F7-A17B-4704-BD98-D758EAFA2070}" srcOrd="5" destOrd="0" parTransId="{2FFFC6F5-25C5-4CFE-86E1-CD155CA1F0D2}" sibTransId="{75098E09-EBAA-4662-A085-4EE21E92A833}"/>
    <dgm:cxn modelId="{AA1FA4C4-7084-49B3-B196-5438AAA1D9F6}" srcId="{3686FCFA-BD1D-4E11-BD44-F3B58F7F232D}" destId="{550AB4FD-D5BF-482B-B561-0B58EB7FD657}" srcOrd="2" destOrd="0" parTransId="{0A6BEBBE-74B8-40EB-833A-3DB6099CEB3C}" sibTransId="{93ABA427-4401-4860-96AD-91E21AAF6FAF}"/>
    <dgm:cxn modelId="{3973A5EB-C5F8-4E23-AED1-5D64809D16CD}" type="presOf" srcId="{CC4F5F5F-A44F-41A5-BC27-66478776EDB4}" destId="{59DD9DFF-4DA4-4F34-80D3-62B01DDEFE42}" srcOrd="0" destOrd="0" presId="urn:microsoft.com/office/officeart/2018/5/layout/IconCircleLabelList"/>
    <dgm:cxn modelId="{F7748E89-9DDA-43E3-BA03-CF447848082B}" type="presParOf" srcId="{179E49BC-8EC5-4CC8-AE36-4D5C87B514E2}" destId="{F79E03F0-E583-4816-A12B-F884B11305C2}" srcOrd="0" destOrd="0" presId="urn:microsoft.com/office/officeart/2018/5/layout/IconCircleLabelList"/>
    <dgm:cxn modelId="{086CF8F8-17DC-4F53-9369-144884A02178}" type="presParOf" srcId="{F79E03F0-E583-4816-A12B-F884B11305C2}" destId="{24EAFD44-9E50-4872-9607-24469F9B18E4}" srcOrd="0" destOrd="0" presId="urn:microsoft.com/office/officeart/2018/5/layout/IconCircleLabelList"/>
    <dgm:cxn modelId="{21ABB555-861E-4B78-B5EC-3B3B91022D81}" type="presParOf" srcId="{F79E03F0-E583-4816-A12B-F884B11305C2}" destId="{63785CA2-873D-4BAA-B539-CB7834432CCE}" srcOrd="1" destOrd="0" presId="urn:microsoft.com/office/officeart/2018/5/layout/IconCircleLabelList"/>
    <dgm:cxn modelId="{04FB1DA2-4DC2-4D93-A62A-06E306CED7B7}" type="presParOf" srcId="{F79E03F0-E583-4816-A12B-F884B11305C2}" destId="{CAA13808-6E15-48A8-8BE9-4E62F0DD691F}" srcOrd="2" destOrd="0" presId="urn:microsoft.com/office/officeart/2018/5/layout/IconCircleLabelList"/>
    <dgm:cxn modelId="{B022655F-2036-42D6-8A3A-7D8388961F13}" type="presParOf" srcId="{F79E03F0-E583-4816-A12B-F884B11305C2}" destId="{59DD9DFF-4DA4-4F34-80D3-62B01DDEFE42}" srcOrd="3" destOrd="0" presId="urn:microsoft.com/office/officeart/2018/5/layout/IconCircleLabelList"/>
    <dgm:cxn modelId="{E1E28318-BBE6-489C-B1AB-20BA62C1B8B5}" type="presParOf" srcId="{179E49BC-8EC5-4CC8-AE36-4D5C87B514E2}" destId="{8C2C04FB-1B71-42EB-807B-E85DDFF016A7}" srcOrd="1" destOrd="0" presId="urn:microsoft.com/office/officeart/2018/5/layout/IconCircleLabelList"/>
    <dgm:cxn modelId="{07608E13-A7ED-443F-9737-C36DF6D9FBCA}" type="presParOf" srcId="{179E49BC-8EC5-4CC8-AE36-4D5C87B514E2}" destId="{79822EA5-0300-4F30-AD01-CCA0846B5347}" srcOrd="2" destOrd="0" presId="urn:microsoft.com/office/officeart/2018/5/layout/IconCircleLabelList"/>
    <dgm:cxn modelId="{8E517712-6785-49FF-94C1-B40989238060}" type="presParOf" srcId="{79822EA5-0300-4F30-AD01-CCA0846B5347}" destId="{0FEC4682-0BEC-455A-A57B-AAAF1F5BE313}" srcOrd="0" destOrd="0" presId="urn:microsoft.com/office/officeart/2018/5/layout/IconCircleLabelList"/>
    <dgm:cxn modelId="{88E0C24E-E7E4-4C10-90E1-1EF485B13322}" type="presParOf" srcId="{79822EA5-0300-4F30-AD01-CCA0846B5347}" destId="{0D4F232B-AB31-4D5F-A327-26018515E5D7}" srcOrd="1" destOrd="0" presId="urn:microsoft.com/office/officeart/2018/5/layout/IconCircleLabelList"/>
    <dgm:cxn modelId="{419859E0-C681-423A-A353-91B258027FF2}" type="presParOf" srcId="{79822EA5-0300-4F30-AD01-CCA0846B5347}" destId="{DF251A74-1A8A-4652-B985-D0CCCC90EC24}" srcOrd="2" destOrd="0" presId="urn:microsoft.com/office/officeart/2018/5/layout/IconCircleLabelList"/>
    <dgm:cxn modelId="{64E66312-EC8A-43E5-9CB2-65D550F702EA}" type="presParOf" srcId="{79822EA5-0300-4F30-AD01-CCA0846B5347}" destId="{C9A127DF-14A0-424A-AF5D-821259A7E286}" srcOrd="3" destOrd="0" presId="urn:microsoft.com/office/officeart/2018/5/layout/IconCircleLabelList"/>
    <dgm:cxn modelId="{13531D28-CA31-4D31-B4E4-D21D9B8F5C3E}" type="presParOf" srcId="{179E49BC-8EC5-4CC8-AE36-4D5C87B514E2}" destId="{2DD17D34-B6AE-4568-8D6C-5EB2773EB70F}" srcOrd="3" destOrd="0" presId="urn:microsoft.com/office/officeart/2018/5/layout/IconCircleLabelList"/>
    <dgm:cxn modelId="{349A3C02-1B0B-405D-9F18-F5B139931597}" type="presParOf" srcId="{179E49BC-8EC5-4CC8-AE36-4D5C87B514E2}" destId="{9D46FF2F-BCD6-4821-9874-E4F4F10AC85C}" srcOrd="4" destOrd="0" presId="urn:microsoft.com/office/officeart/2018/5/layout/IconCircleLabelList"/>
    <dgm:cxn modelId="{662D4F88-8305-4143-A0EE-758BC5EE1157}" type="presParOf" srcId="{9D46FF2F-BCD6-4821-9874-E4F4F10AC85C}" destId="{0E25B28F-72DF-402C-9878-8201089FF1A7}" srcOrd="0" destOrd="0" presId="urn:microsoft.com/office/officeart/2018/5/layout/IconCircleLabelList"/>
    <dgm:cxn modelId="{981A93A9-9A74-40DD-867F-39AC1C6EF876}" type="presParOf" srcId="{9D46FF2F-BCD6-4821-9874-E4F4F10AC85C}" destId="{941B32B7-5E81-479E-B48B-71F1BC44B4B3}" srcOrd="1" destOrd="0" presId="urn:microsoft.com/office/officeart/2018/5/layout/IconCircleLabelList"/>
    <dgm:cxn modelId="{7DDBF70C-22D7-4B41-9B16-E3013207BF2D}" type="presParOf" srcId="{9D46FF2F-BCD6-4821-9874-E4F4F10AC85C}" destId="{9AA92E14-945D-44C4-8AC7-FBF6D613BA61}" srcOrd="2" destOrd="0" presId="urn:microsoft.com/office/officeart/2018/5/layout/IconCircleLabelList"/>
    <dgm:cxn modelId="{CACF8EFC-B89A-4EB1-AD37-129B84F26C0F}" type="presParOf" srcId="{9D46FF2F-BCD6-4821-9874-E4F4F10AC85C}" destId="{D86ACD2F-124B-4425-95A0-0CC9E7333843}" srcOrd="3" destOrd="0" presId="urn:microsoft.com/office/officeart/2018/5/layout/IconCircleLabelList"/>
    <dgm:cxn modelId="{BD9E66D1-8B2C-4D6A-AA4E-318C7D96141F}" type="presParOf" srcId="{179E49BC-8EC5-4CC8-AE36-4D5C87B514E2}" destId="{8782FFB5-363F-4284-AD51-25D51473EF69}" srcOrd="5" destOrd="0" presId="urn:microsoft.com/office/officeart/2018/5/layout/IconCircleLabelList"/>
    <dgm:cxn modelId="{94E71519-3E63-45D0-94C8-5CC355242169}" type="presParOf" srcId="{179E49BC-8EC5-4CC8-AE36-4D5C87B514E2}" destId="{87D1019E-352E-4B4F-9527-8A0D1DDEBC87}" srcOrd="6" destOrd="0" presId="urn:microsoft.com/office/officeart/2018/5/layout/IconCircleLabelList"/>
    <dgm:cxn modelId="{B3C3A59E-DFE6-4464-9292-E8AD466E74CF}" type="presParOf" srcId="{87D1019E-352E-4B4F-9527-8A0D1DDEBC87}" destId="{1E599E1D-638F-48FD-9ABD-5582A5213156}" srcOrd="0" destOrd="0" presId="urn:microsoft.com/office/officeart/2018/5/layout/IconCircleLabelList"/>
    <dgm:cxn modelId="{8D4FD7F5-DD92-4B13-90A8-45D97D209658}" type="presParOf" srcId="{87D1019E-352E-4B4F-9527-8A0D1DDEBC87}" destId="{BAE25160-C99C-457A-8992-DC4A566B7FF0}" srcOrd="1" destOrd="0" presId="urn:microsoft.com/office/officeart/2018/5/layout/IconCircleLabelList"/>
    <dgm:cxn modelId="{B92D6392-5879-4EF2-BADB-6A6402A15B39}" type="presParOf" srcId="{87D1019E-352E-4B4F-9527-8A0D1DDEBC87}" destId="{A5295267-AC25-4A21-8A4F-A09134DB6FE8}" srcOrd="2" destOrd="0" presId="urn:microsoft.com/office/officeart/2018/5/layout/IconCircleLabelList"/>
    <dgm:cxn modelId="{5186371D-2D3A-4DE6-BAB1-C25ED7C403DE}" type="presParOf" srcId="{87D1019E-352E-4B4F-9527-8A0D1DDEBC87}" destId="{0597FDA2-0F03-48C0-9ADB-48821C9F95FC}" srcOrd="3" destOrd="0" presId="urn:microsoft.com/office/officeart/2018/5/layout/IconCircleLabelList"/>
    <dgm:cxn modelId="{D2D6958E-6EA4-4032-BB94-9030E39306AF}" type="presParOf" srcId="{179E49BC-8EC5-4CC8-AE36-4D5C87B514E2}" destId="{178C1059-6152-4EE2-9599-19A6AE71375E}" srcOrd="7" destOrd="0" presId="urn:microsoft.com/office/officeart/2018/5/layout/IconCircleLabelList"/>
    <dgm:cxn modelId="{EF041C16-47B5-4329-AEF9-B50CC03925D3}" type="presParOf" srcId="{179E49BC-8EC5-4CC8-AE36-4D5C87B514E2}" destId="{55878F0D-E943-4ADF-8B68-2659B6D39F67}" srcOrd="8" destOrd="0" presId="urn:microsoft.com/office/officeart/2018/5/layout/IconCircleLabelList"/>
    <dgm:cxn modelId="{F4CF58BC-7916-4197-9BA9-A2F72E121B2D}" type="presParOf" srcId="{55878F0D-E943-4ADF-8B68-2659B6D39F67}" destId="{29CB544F-DBA3-4C78-B90C-60594B9BB420}" srcOrd="0" destOrd="0" presId="urn:microsoft.com/office/officeart/2018/5/layout/IconCircleLabelList"/>
    <dgm:cxn modelId="{521FB646-2D24-46AA-A454-22140E340616}" type="presParOf" srcId="{55878F0D-E943-4ADF-8B68-2659B6D39F67}" destId="{3B84B113-6451-48C9-9080-572B8D39A0F6}" srcOrd="1" destOrd="0" presId="urn:microsoft.com/office/officeart/2018/5/layout/IconCircleLabelList"/>
    <dgm:cxn modelId="{BCDC17C4-F1A9-4D55-B3AC-7DC80A31B689}" type="presParOf" srcId="{55878F0D-E943-4ADF-8B68-2659B6D39F67}" destId="{704B7B1B-89FB-4C53-9756-708B362E1DE2}" srcOrd="2" destOrd="0" presId="urn:microsoft.com/office/officeart/2018/5/layout/IconCircleLabelList"/>
    <dgm:cxn modelId="{C906BE62-92DE-4498-8DAE-1F96239961E1}" type="presParOf" srcId="{55878F0D-E943-4ADF-8B68-2659B6D39F67}" destId="{E51ACA2E-0125-44C5-8717-8C61A43D3415}" srcOrd="3" destOrd="0" presId="urn:microsoft.com/office/officeart/2018/5/layout/IconCircleLabelList"/>
    <dgm:cxn modelId="{15F161E0-2E1C-4DD8-9CFB-7F01852B1076}" type="presParOf" srcId="{179E49BC-8EC5-4CC8-AE36-4D5C87B514E2}" destId="{84AA8F9E-7608-48D0-8D76-18F573CE2FD2}" srcOrd="9" destOrd="0" presId="urn:microsoft.com/office/officeart/2018/5/layout/IconCircleLabelList"/>
    <dgm:cxn modelId="{3FF3637C-9D42-4573-AFF0-604A4EB220AF}" type="presParOf" srcId="{179E49BC-8EC5-4CC8-AE36-4D5C87B514E2}" destId="{498A591D-E3B5-4ADA-9461-2EE727A3C998}" srcOrd="10" destOrd="0" presId="urn:microsoft.com/office/officeart/2018/5/layout/IconCircleLabelList"/>
    <dgm:cxn modelId="{83F9F539-9FE6-4B82-B631-F1DC27E3328C}" type="presParOf" srcId="{498A591D-E3B5-4ADA-9461-2EE727A3C998}" destId="{1DE00BD6-4D5B-47F8-A111-5FF6B96780C2}" srcOrd="0" destOrd="0" presId="urn:microsoft.com/office/officeart/2018/5/layout/IconCircleLabelList"/>
    <dgm:cxn modelId="{B704F41C-7900-4355-8203-6D3527D5792A}" type="presParOf" srcId="{498A591D-E3B5-4ADA-9461-2EE727A3C998}" destId="{9924D6C2-FE60-4408-8DF8-F68156E0C46C}" srcOrd="1" destOrd="0" presId="urn:microsoft.com/office/officeart/2018/5/layout/IconCircleLabelList"/>
    <dgm:cxn modelId="{997B05CF-5D04-40C5-A450-48C1579A4421}" type="presParOf" srcId="{498A591D-E3B5-4ADA-9461-2EE727A3C998}" destId="{3F4AE8CB-24AB-4A36-8F5D-719784835A2A}" srcOrd="2" destOrd="0" presId="urn:microsoft.com/office/officeart/2018/5/layout/IconCircleLabelList"/>
    <dgm:cxn modelId="{B4B5F915-E286-43FE-BAE8-D8B692F2DF8C}" type="presParOf" srcId="{498A591D-E3B5-4ADA-9461-2EE727A3C998}" destId="{BC0F9779-13FC-4F42-B6B4-CDD940456C7F}" srcOrd="3" destOrd="0" presId="urn:microsoft.com/office/officeart/2018/5/layout/IconCircleLabelList"/>
  </dgm:cxnLst>
  <dgm:bg>
    <a:effectLst>
      <a:glow rad="127000">
        <a:schemeClr val="tx2"/>
      </a:glo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411DD24-4C11-4CBD-951D-605BFC01F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2D3874C-5A08-46DE-9D83-E6121900506F}">
      <dgm:prSet phldrT="[Text]" custT="1"/>
      <dgm:spPr>
        <a:solidFill>
          <a:schemeClr val="accent1"/>
        </a:solidFill>
      </dgm:spPr>
      <dgm:t>
        <a:bodyPr/>
        <a:lstStyle/>
        <a:p>
          <a:r>
            <a:rPr lang="en-US" sz="1800" dirty="0"/>
            <a:t>Engaging</a:t>
          </a:r>
        </a:p>
      </dgm:t>
    </dgm:pt>
    <dgm:pt modelId="{7B2EBF0F-34E2-4FDF-BD0C-2BFF670353ED}" type="parTrans" cxnId="{04E5A4C0-CBC8-4C30-AEFE-B4DA6440C4E0}">
      <dgm:prSet/>
      <dgm:spPr/>
      <dgm:t>
        <a:bodyPr/>
        <a:lstStyle/>
        <a:p>
          <a:endParaRPr lang="en-US"/>
        </a:p>
      </dgm:t>
    </dgm:pt>
    <dgm:pt modelId="{A59F8232-BFB2-45B1-82F6-4D4ECBA49E24}" type="sibTrans" cxnId="{04E5A4C0-CBC8-4C30-AEFE-B4DA6440C4E0}">
      <dgm:prSet/>
      <dgm:spPr/>
      <dgm:t>
        <a:bodyPr/>
        <a:lstStyle/>
        <a:p>
          <a:endParaRPr lang="en-US"/>
        </a:p>
      </dgm:t>
    </dgm:pt>
    <dgm:pt modelId="{0141FAFE-3C20-4964-B01D-29BC658D44B5}">
      <dgm:prSet phldrT="[Text]" custT="1"/>
      <dgm:spPr>
        <a:solidFill>
          <a:schemeClr val="accent1">
            <a:lumMod val="75000"/>
          </a:schemeClr>
        </a:solidFill>
      </dgm:spPr>
      <dgm:t>
        <a:bodyPr/>
        <a:lstStyle/>
        <a:p>
          <a:r>
            <a:rPr lang="en-US" sz="1800" baseline="0" dirty="0">
              <a:solidFill>
                <a:schemeClr val="bg1"/>
              </a:solidFill>
            </a:rPr>
            <a:t>Evoking</a:t>
          </a:r>
        </a:p>
      </dgm:t>
    </dgm:pt>
    <dgm:pt modelId="{57ECD6C8-D176-48E0-B10D-219D7C40240C}" type="parTrans" cxnId="{0E949191-C714-4E30-A6C1-294018068A0D}">
      <dgm:prSet/>
      <dgm:spPr/>
      <dgm:t>
        <a:bodyPr/>
        <a:lstStyle/>
        <a:p>
          <a:endParaRPr lang="en-US"/>
        </a:p>
      </dgm:t>
    </dgm:pt>
    <dgm:pt modelId="{FD658E39-B1C4-4E2F-B2DB-B3BB327B18BF}" type="sibTrans" cxnId="{0E949191-C714-4E30-A6C1-294018068A0D}">
      <dgm:prSet/>
      <dgm:spPr/>
      <dgm:t>
        <a:bodyPr/>
        <a:lstStyle/>
        <a:p>
          <a:endParaRPr lang="en-US"/>
        </a:p>
      </dgm:t>
    </dgm:pt>
    <dgm:pt modelId="{E5C4E343-7ACF-4AF3-9795-8C3B3D5DDB74}">
      <dgm:prSet phldrT="[Text]" custT="1"/>
      <dgm:spPr>
        <a:solidFill>
          <a:schemeClr val="bg1">
            <a:lumMod val="65000"/>
          </a:schemeClr>
        </a:solidFill>
      </dgm:spPr>
      <dgm:t>
        <a:bodyPr/>
        <a:lstStyle/>
        <a:p>
          <a:r>
            <a:rPr lang="en-US" sz="1800" dirty="0"/>
            <a:t>Exploring</a:t>
          </a:r>
        </a:p>
      </dgm:t>
    </dgm:pt>
    <dgm:pt modelId="{44377C3C-D09F-4572-8975-9292F8B15E12}" type="parTrans" cxnId="{B597F320-BF41-4EDC-965F-945F366BFAD5}">
      <dgm:prSet/>
      <dgm:spPr/>
      <dgm:t>
        <a:bodyPr/>
        <a:lstStyle/>
        <a:p>
          <a:endParaRPr lang="en-US"/>
        </a:p>
      </dgm:t>
    </dgm:pt>
    <dgm:pt modelId="{E0985BF9-B41F-4108-9AC2-3A7BC892A1A4}" type="sibTrans" cxnId="{B597F320-BF41-4EDC-965F-945F366BFAD5}">
      <dgm:prSet/>
      <dgm:spPr/>
      <dgm:t>
        <a:bodyPr/>
        <a:lstStyle/>
        <a:p>
          <a:endParaRPr lang="en-US"/>
        </a:p>
      </dgm:t>
    </dgm:pt>
    <dgm:pt modelId="{C352EA00-74EE-40DD-82AB-2113155774CF}">
      <dgm:prSet phldrT="[Text]" custT="1"/>
      <dgm:spPr>
        <a:solidFill>
          <a:schemeClr val="tx1">
            <a:lumMod val="50000"/>
            <a:lumOff val="50000"/>
          </a:schemeClr>
        </a:solidFill>
      </dgm:spPr>
      <dgm:t>
        <a:bodyPr/>
        <a:lstStyle/>
        <a:p>
          <a:r>
            <a:rPr lang="en-US" sz="1800" dirty="0"/>
            <a:t>Establishing</a:t>
          </a:r>
        </a:p>
      </dgm:t>
    </dgm:pt>
    <dgm:pt modelId="{E904CA3F-5452-4D2B-B7D0-22D9E0203ABE}" type="parTrans" cxnId="{DFCD520C-27E7-48BA-9916-23F2DB96E088}">
      <dgm:prSet/>
      <dgm:spPr/>
      <dgm:t>
        <a:bodyPr/>
        <a:lstStyle/>
        <a:p>
          <a:endParaRPr lang="en-US"/>
        </a:p>
      </dgm:t>
    </dgm:pt>
    <dgm:pt modelId="{C233BF22-58A7-4E69-90EA-226144723863}" type="sibTrans" cxnId="{DFCD520C-27E7-48BA-9916-23F2DB96E088}">
      <dgm:prSet/>
      <dgm:spPr/>
      <dgm:t>
        <a:bodyPr/>
        <a:lstStyle/>
        <a:p>
          <a:endParaRPr lang="en-US"/>
        </a:p>
      </dgm:t>
    </dgm:pt>
    <dgm:pt modelId="{9023B650-7F50-4240-A6A6-198B1F16BC3A}">
      <dgm:prSet phldrT="[Text]" custT="1"/>
      <dgm:spPr>
        <a:solidFill>
          <a:schemeClr val="accent5">
            <a:lumMod val="75000"/>
          </a:schemeClr>
        </a:solidFill>
      </dgm:spPr>
      <dgm:t>
        <a:bodyPr/>
        <a:lstStyle/>
        <a:p>
          <a:r>
            <a:rPr lang="en-US" sz="1800"/>
            <a:t>Evaluating</a:t>
          </a:r>
          <a:endParaRPr lang="en-US" sz="1800" dirty="0"/>
        </a:p>
      </dgm:t>
    </dgm:pt>
    <dgm:pt modelId="{148E8521-8FCE-43F8-92AD-2044BE9CF0E8}" type="parTrans" cxnId="{60A86BE0-9B61-442D-ACD7-844BFB5B51F4}">
      <dgm:prSet/>
      <dgm:spPr/>
      <dgm:t>
        <a:bodyPr/>
        <a:lstStyle/>
        <a:p>
          <a:endParaRPr lang="en-US"/>
        </a:p>
      </dgm:t>
    </dgm:pt>
    <dgm:pt modelId="{0F6BFE8A-260B-477C-B49C-830C2F0DF61A}" type="sibTrans" cxnId="{60A86BE0-9B61-442D-ACD7-844BFB5B51F4}">
      <dgm:prSet/>
      <dgm:spPr/>
      <dgm:t>
        <a:bodyPr/>
        <a:lstStyle/>
        <a:p>
          <a:endParaRPr lang="en-US"/>
        </a:p>
      </dgm:t>
    </dgm:pt>
    <dgm:pt modelId="{D7B6E4E6-D527-4631-902D-85FC37F42657}" type="pres">
      <dgm:prSet presAssocID="{A411DD24-4C11-4CBD-951D-605BFC01F960}" presName="cycle" presStyleCnt="0">
        <dgm:presLayoutVars>
          <dgm:dir/>
          <dgm:resizeHandles val="exact"/>
        </dgm:presLayoutVars>
      </dgm:prSet>
      <dgm:spPr/>
    </dgm:pt>
    <dgm:pt modelId="{ECFE6B66-4D2C-4F95-8415-09CCEC791E3C}" type="pres">
      <dgm:prSet presAssocID="{32D3874C-5A08-46DE-9D83-E6121900506F}" presName="node" presStyleLbl="node1" presStyleIdx="0" presStyleCnt="5">
        <dgm:presLayoutVars>
          <dgm:bulletEnabled val="1"/>
        </dgm:presLayoutVars>
      </dgm:prSet>
      <dgm:spPr/>
    </dgm:pt>
    <dgm:pt modelId="{07402661-43C2-4A38-9BBC-296617562C8E}" type="pres">
      <dgm:prSet presAssocID="{32D3874C-5A08-46DE-9D83-E6121900506F}" presName="spNode" presStyleCnt="0"/>
      <dgm:spPr/>
    </dgm:pt>
    <dgm:pt modelId="{5CFC691E-3A6F-41D9-9BD0-256625019800}" type="pres">
      <dgm:prSet presAssocID="{A59F8232-BFB2-45B1-82F6-4D4ECBA49E24}" presName="sibTrans" presStyleLbl="sibTrans1D1" presStyleIdx="0" presStyleCnt="5"/>
      <dgm:spPr/>
    </dgm:pt>
    <dgm:pt modelId="{FEB31351-587A-428D-B119-7C44F11AB137}" type="pres">
      <dgm:prSet presAssocID="{0141FAFE-3C20-4964-B01D-29BC658D44B5}" presName="node" presStyleLbl="node1" presStyleIdx="1" presStyleCnt="5">
        <dgm:presLayoutVars>
          <dgm:bulletEnabled val="1"/>
        </dgm:presLayoutVars>
      </dgm:prSet>
      <dgm:spPr/>
    </dgm:pt>
    <dgm:pt modelId="{4C1BDBCA-2854-4606-9E78-BD64E3C347E8}" type="pres">
      <dgm:prSet presAssocID="{0141FAFE-3C20-4964-B01D-29BC658D44B5}" presName="spNode" presStyleCnt="0"/>
      <dgm:spPr/>
    </dgm:pt>
    <dgm:pt modelId="{FA656D2F-514B-4B4F-906C-CB3EA06E68CC}" type="pres">
      <dgm:prSet presAssocID="{FD658E39-B1C4-4E2F-B2DB-B3BB327B18BF}" presName="sibTrans" presStyleLbl="sibTrans1D1" presStyleIdx="1" presStyleCnt="5"/>
      <dgm:spPr/>
    </dgm:pt>
    <dgm:pt modelId="{C56F266C-5AAD-42FA-AEBF-7FDF952ED654}" type="pres">
      <dgm:prSet presAssocID="{E5C4E343-7ACF-4AF3-9795-8C3B3D5DDB74}" presName="node" presStyleLbl="node1" presStyleIdx="2" presStyleCnt="5">
        <dgm:presLayoutVars>
          <dgm:bulletEnabled val="1"/>
        </dgm:presLayoutVars>
      </dgm:prSet>
      <dgm:spPr/>
    </dgm:pt>
    <dgm:pt modelId="{54405D68-F3DD-46B0-92A8-47C0300F02D6}" type="pres">
      <dgm:prSet presAssocID="{E5C4E343-7ACF-4AF3-9795-8C3B3D5DDB74}" presName="spNode" presStyleCnt="0"/>
      <dgm:spPr/>
    </dgm:pt>
    <dgm:pt modelId="{1657504E-296A-47EF-9B8D-127220C7D750}" type="pres">
      <dgm:prSet presAssocID="{E0985BF9-B41F-4108-9AC2-3A7BC892A1A4}" presName="sibTrans" presStyleLbl="sibTrans1D1" presStyleIdx="2" presStyleCnt="5"/>
      <dgm:spPr/>
    </dgm:pt>
    <dgm:pt modelId="{B9843996-745E-4D47-82AF-3A95EA496AFF}" type="pres">
      <dgm:prSet presAssocID="{C352EA00-74EE-40DD-82AB-2113155774CF}" presName="node" presStyleLbl="node1" presStyleIdx="3" presStyleCnt="5" custScaleX="120904">
        <dgm:presLayoutVars>
          <dgm:bulletEnabled val="1"/>
        </dgm:presLayoutVars>
      </dgm:prSet>
      <dgm:spPr/>
    </dgm:pt>
    <dgm:pt modelId="{8188DE05-198A-4115-B9D5-405E9B776425}" type="pres">
      <dgm:prSet presAssocID="{C352EA00-74EE-40DD-82AB-2113155774CF}" presName="spNode" presStyleCnt="0"/>
      <dgm:spPr/>
    </dgm:pt>
    <dgm:pt modelId="{F6A380F4-E91A-4A7E-B66E-A5F71EE862A2}" type="pres">
      <dgm:prSet presAssocID="{C233BF22-58A7-4E69-90EA-226144723863}" presName="sibTrans" presStyleLbl="sibTrans1D1" presStyleIdx="3" presStyleCnt="5"/>
      <dgm:spPr/>
    </dgm:pt>
    <dgm:pt modelId="{8BAFE627-440C-466C-9C27-227100708ED3}" type="pres">
      <dgm:prSet presAssocID="{9023B650-7F50-4240-A6A6-198B1F16BC3A}" presName="node" presStyleLbl="node1" presStyleIdx="4" presStyleCnt="5">
        <dgm:presLayoutVars>
          <dgm:bulletEnabled val="1"/>
        </dgm:presLayoutVars>
      </dgm:prSet>
      <dgm:spPr/>
    </dgm:pt>
    <dgm:pt modelId="{D2BD669C-B3EA-43BF-A180-461393385752}" type="pres">
      <dgm:prSet presAssocID="{9023B650-7F50-4240-A6A6-198B1F16BC3A}" presName="spNode" presStyleCnt="0"/>
      <dgm:spPr/>
    </dgm:pt>
    <dgm:pt modelId="{5EE5C904-4CFF-4011-9712-44D8A7A26835}" type="pres">
      <dgm:prSet presAssocID="{0F6BFE8A-260B-477C-B49C-830C2F0DF61A}" presName="sibTrans" presStyleLbl="sibTrans1D1" presStyleIdx="4" presStyleCnt="5"/>
      <dgm:spPr/>
    </dgm:pt>
  </dgm:ptLst>
  <dgm:cxnLst>
    <dgm:cxn modelId="{C24F6C03-0265-4E0A-80F3-CECBF25AE7B7}" type="presOf" srcId="{E5C4E343-7ACF-4AF3-9795-8C3B3D5DDB74}" destId="{C56F266C-5AAD-42FA-AEBF-7FDF952ED654}" srcOrd="0" destOrd="0" presId="urn:microsoft.com/office/officeart/2005/8/layout/cycle5"/>
    <dgm:cxn modelId="{DFCD520C-27E7-48BA-9916-23F2DB96E088}" srcId="{A411DD24-4C11-4CBD-951D-605BFC01F960}" destId="{C352EA00-74EE-40DD-82AB-2113155774CF}" srcOrd="3" destOrd="0" parTransId="{E904CA3F-5452-4D2B-B7D0-22D9E0203ABE}" sibTransId="{C233BF22-58A7-4E69-90EA-226144723863}"/>
    <dgm:cxn modelId="{B597F320-BF41-4EDC-965F-945F366BFAD5}" srcId="{A411DD24-4C11-4CBD-951D-605BFC01F960}" destId="{E5C4E343-7ACF-4AF3-9795-8C3B3D5DDB74}" srcOrd="2" destOrd="0" parTransId="{44377C3C-D09F-4572-8975-9292F8B15E12}" sibTransId="{E0985BF9-B41F-4108-9AC2-3A7BC892A1A4}"/>
    <dgm:cxn modelId="{5E8E3329-DDBC-423A-A55E-666711B1AD29}" type="presOf" srcId="{A59F8232-BFB2-45B1-82F6-4D4ECBA49E24}" destId="{5CFC691E-3A6F-41D9-9BD0-256625019800}" srcOrd="0" destOrd="0" presId="urn:microsoft.com/office/officeart/2005/8/layout/cycle5"/>
    <dgm:cxn modelId="{482D9A60-19EE-4AD2-ACD4-9388B64613BD}" type="presOf" srcId="{E0985BF9-B41F-4108-9AC2-3A7BC892A1A4}" destId="{1657504E-296A-47EF-9B8D-127220C7D750}" srcOrd="0" destOrd="0" presId="urn:microsoft.com/office/officeart/2005/8/layout/cycle5"/>
    <dgm:cxn modelId="{E249C54D-E920-45DD-9427-2EA992D80D42}" type="presOf" srcId="{0141FAFE-3C20-4964-B01D-29BC658D44B5}" destId="{FEB31351-587A-428D-B119-7C44F11AB137}" srcOrd="0" destOrd="0" presId="urn:microsoft.com/office/officeart/2005/8/layout/cycle5"/>
    <dgm:cxn modelId="{3C32BF51-8F5A-471B-8244-3B604FA42D44}" type="presOf" srcId="{9023B650-7F50-4240-A6A6-198B1F16BC3A}" destId="{8BAFE627-440C-466C-9C27-227100708ED3}" srcOrd="0" destOrd="0" presId="urn:microsoft.com/office/officeart/2005/8/layout/cycle5"/>
    <dgm:cxn modelId="{53E25A75-05D0-4137-AAE5-F8B301A32774}" type="presOf" srcId="{C352EA00-74EE-40DD-82AB-2113155774CF}" destId="{B9843996-745E-4D47-82AF-3A95EA496AFF}" srcOrd="0" destOrd="0" presId="urn:microsoft.com/office/officeart/2005/8/layout/cycle5"/>
    <dgm:cxn modelId="{0E949191-C714-4E30-A6C1-294018068A0D}" srcId="{A411DD24-4C11-4CBD-951D-605BFC01F960}" destId="{0141FAFE-3C20-4964-B01D-29BC658D44B5}" srcOrd="1" destOrd="0" parTransId="{57ECD6C8-D176-48E0-B10D-219D7C40240C}" sibTransId="{FD658E39-B1C4-4E2F-B2DB-B3BB327B18BF}"/>
    <dgm:cxn modelId="{2E7E09BA-35D6-4E95-A13C-AD49F535A3BF}" type="presOf" srcId="{0F6BFE8A-260B-477C-B49C-830C2F0DF61A}" destId="{5EE5C904-4CFF-4011-9712-44D8A7A26835}" srcOrd="0" destOrd="0" presId="urn:microsoft.com/office/officeart/2005/8/layout/cycle5"/>
    <dgm:cxn modelId="{10FFC4BD-3719-41AD-BB73-017C6D898184}" type="presOf" srcId="{C233BF22-58A7-4E69-90EA-226144723863}" destId="{F6A380F4-E91A-4A7E-B66E-A5F71EE862A2}" srcOrd="0" destOrd="0" presId="urn:microsoft.com/office/officeart/2005/8/layout/cycle5"/>
    <dgm:cxn modelId="{04E5A4C0-CBC8-4C30-AEFE-B4DA6440C4E0}" srcId="{A411DD24-4C11-4CBD-951D-605BFC01F960}" destId="{32D3874C-5A08-46DE-9D83-E6121900506F}" srcOrd="0" destOrd="0" parTransId="{7B2EBF0F-34E2-4FDF-BD0C-2BFF670353ED}" sibTransId="{A59F8232-BFB2-45B1-82F6-4D4ECBA49E24}"/>
    <dgm:cxn modelId="{DBA4FFDF-85AF-45AE-AF37-7F6972035991}" type="presOf" srcId="{32D3874C-5A08-46DE-9D83-E6121900506F}" destId="{ECFE6B66-4D2C-4F95-8415-09CCEC791E3C}" srcOrd="0" destOrd="0" presId="urn:microsoft.com/office/officeart/2005/8/layout/cycle5"/>
    <dgm:cxn modelId="{60A86BE0-9B61-442D-ACD7-844BFB5B51F4}" srcId="{A411DD24-4C11-4CBD-951D-605BFC01F960}" destId="{9023B650-7F50-4240-A6A6-198B1F16BC3A}" srcOrd="4" destOrd="0" parTransId="{148E8521-8FCE-43F8-92AD-2044BE9CF0E8}" sibTransId="{0F6BFE8A-260B-477C-B49C-830C2F0DF61A}"/>
    <dgm:cxn modelId="{888A16E1-1605-4D4C-86F7-5683782AFC05}" type="presOf" srcId="{FD658E39-B1C4-4E2F-B2DB-B3BB327B18BF}" destId="{FA656D2F-514B-4B4F-906C-CB3EA06E68CC}" srcOrd="0" destOrd="0" presId="urn:microsoft.com/office/officeart/2005/8/layout/cycle5"/>
    <dgm:cxn modelId="{B96B89F4-7B28-4DD0-A896-2AB566C4CF20}" type="presOf" srcId="{A411DD24-4C11-4CBD-951D-605BFC01F960}" destId="{D7B6E4E6-D527-4631-902D-85FC37F42657}" srcOrd="0" destOrd="0" presId="urn:microsoft.com/office/officeart/2005/8/layout/cycle5"/>
    <dgm:cxn modelId="{C86C062C-0969-435A-B87F-E427B4B47DAC}" type="presParOf" srcId="{D7B6E4E6-D527-4631-902D-85FC37F42657}" destId="{ECFE6B66-4D2C-4F95-8415-09CCEC791E3C}" srcOrd="0" destOrd="0" presId="urn:microsoft.com/office/officeart/2005/8/layout/cycle5"/>
    <dgm:cxn modelId="{00384756-2721-4623-826F-B6F12D74EFDD}" type="presParOf" srcId="{D7B6E4E6-D527-4631-902D-85FC37F42657}" destId="{07402661-43C2-4A38-9BBC-296617562C8E}" srcOrd="1" destOrd="0" presId="urn:microsoft.com/office/officeart/2005/8/layout/cycle5"/>
    <dgm:cxn modelId="{9D8C0BD7-B56F-4CF3-84F2-06D610CCFF48}" type="presParOf" srcId="{D7B6E4E6-D527-4631-902D-85FC37F42657}" destId="{5CFC691E-3A6F-41D9-9BD0-256625019800}" srcOrd="2" destOrd="0" presId="urn:microsoft.com/office/officeart/2005/8/layout/cycle5"/>
    <dgm:cxn modelId="{DE4A9535-BFE1-4920-BB49-5D6349CFC16C}" type="presParOf" srcId="{D7B6E4E6-D527-4631-902D-85FC37F42657}" destId="{FEB31351-587A-428D-B119-7C44F11AB137}" srcOrd="3" destOrd="0" presId="urn:microsoft.com/office/officeart/2005/8/layout/cycle5"/>
    <dgm:cxn modelId="{17A19E3F-D4DD-4B44-9EDE-2A1496537571}" type="presParOf" srcId="{D7B6E4E6-D527-4631-902D-85FC37F42657}" destId="{4C1BDBCA-2854-4606-9E78-BD64E3C347E8}" srcOrd="4" destOrd="0" presId="urn:microsoft.com/office/officeart/2005/8/layout/cycle5"/>
    <dgm:cxn modelId="{48382AC8-1B34-43B4-992C-5BD01E992EFE}" type="presParOf" srcId="{D7B6E4E6-D527-4631-902D-85FC37F42657}" destId="{FA656D2F-514B-4B4F-906C-CB3EA06E68CC}" srcOrd="5" destOrd="0" presId="urn:microsoft.com/office/officeart/2005/8/layout/cycle5"/>
    <dgm:cxn modelId="{BE77C467-225E-481D-BAC6-D2E70C4CD4A3}" type="presParOf" srcId="{D7B6E4E6-D527-4631-902D-85FC37F42657}" destId="{C56F266C-5AAD-42FA-AEBF-7FDF952ED654}" srcOrd="6" destOrd="0" presId="urn:microsoft.com/office/officeart/2005/8/layout/cycle5"/>
    <dgm:cxn modelId="{8D0D0A73-622A-43CB-8C5B-A72E6F596EA5}" type="presParOf" srcId="{D7B6E4E6-D527-4631-902D-85FC37F42657}" destId="{54405D68-F3DD-46B0-92A8-47C0300F02D6}" srcOrd="7" destOrd="0" presId="urn:microsoft.com/office/officeart/2005/8/layout/cycle5"/>
    <dgm:cxn modelId="{8D0029B0-5155-48E1-ADC0-15EAB2DBC497}" type="presParOf" srcId="{D7B6E4E6-D527-4631-902D-85FC37F42657}" destId="{1657504E-296A-47EF-9B8D-127220C7D750}" srcOrd="8" destOrd="0" presId="urn:microsoft.com/office/officeart/2005/8/layout/cycle5"/>
    <dgm:cxn modelId="{487AA390-2BBB-48E0-A1B0-FB6FF08365EB}" type="presParOf" srcId="{D7B6E4E6-D527-4631-902D-85FC37F42657}" destId="{B9843996-745E-4D47-82AF-3A95EA496AFF}" srcOrd="9" destOrd="0" presId="urn:microsoft.com/office/officeart/2005/8/layout/cycle5"/>
    <dgm:cxn modelId="{1731BA76-33F2-4862-B2A6-D69B7E1502EA}" type="presParOf" srcId="{D7B6E4E6-D527-4631-902D-85FC37F42657}" destId="{8188DE05-198A-4115-B9D5-405E9B776425}" srcOrd="10" destOrd="0" presId="urn:microsoft.com/office/officeart/2005/8/layout/cycle5"/>
    <dgm:cxn modelId="{CF3D84C8-9DF3-4B22-9AF1-AADA898FEA8D}" type="presParOf" srcId="{D7B6E4E6-D527-4631-902D-85FC37F42657}" destId="{F6A380F4-E91A-4A7E-B66E-A5F71EE862A2}" srcOrd="11" destOrd="0" presId="urn:microsoft.com/office/officeart/2005/8/layout/cycle5"/>
    <dgm:cxn modelId="{CA371500-EBCE-420A-9022-9FCB590151DB}" type="presParOf" srcId="{D7B6E4E6-D527-4631-902D-85FC37F42657}" destId="{8BAFE627-440C-466C-9C27-227100708ED3}" srcOrd="12" destOrd="0" presId="urn:microsoft.com/office/officeart/2005/8/layout/cycle5"/>
    <dgm:cxn modelId="{00F50C01-656E-40AC-9F75-6B372AD3392E}" type="presParOf" srcId="{D7B6E4E6-D527-4631-902D-85FC37F42657}" destId="{D2BD669C-B3EA-43BF-A180-461393385752}" srcOrd="13" destOrd="0" presId="urn:microsoft.com/office/officeart/2005/8/layout/cycle5"/>
    <dgm:cxn modelId="{F4A339D8-6990-4BE1-A66B-665FA84BDEC1}" type="presParOf" srcId="{D7B6E4E6-D527-4631-902D-85FC37F42657}" destId="{5EE5C904-4CFF-4011-9712-44D8A7A26835}"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AFD44-9E50-4872-9607-24469F9B18E4}">
      <dsp:nvSpPr>
        <dsp:cNvPr id="0" name=""/>
        <dsp:cNvSpPr/>
      </dsp:nvSpPr>
      <dsp:spPr>
        <a:xfrm>
          <a:off x="246298"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63785CA2-873D-4BAA-B539-CB7834432CCE}">
      <dsp:nvSpPr>
        <dsp:cNvPr id="0" name=""/>
        <dsp:cNvSpPr/>
      </dsp:nvSpPr>
      <dsp:spPr>
        <a:xfrm>
          <a:off x="409001" y="1035031"/>
          <a:ext cx="438046" cy="4380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D9DFF-4DA4-4F34-80D3-62B01DDEFE42}">
      <dsp:nvSpPr>
        <dsp:cNvPr id="0" name=""/>
        <dsp:cNvSpPr/>
      </dsp:nvSpPr>
      <dsp:spPr>
        <a:xfrm>
          <a:off x="2243"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solidFill>
                <a:schemeClr val="tx1"/>
              </a:solidFill>
            </a:rPr>
            <a:t>Video Camera</a:t>
          </a:r>
        </a:p>
      </dsp:txBody>
      <dsp:txXfrm>
        <a:off x="2243" y="1873578"/>
        <a:ext cx="1251562" cy="500625"/>
      </dsp:txXfrm>
    </dsp:sp>
    <dsp:sp modelId="{0FEC4682-0BEC-455A-A57B-AAAF1F5BE313}">
      <dsp:nvSpPr>
        <dsp:cNvPr id="0" name=""/>
        <dsp:cNvSpPr/>
      </dsp:nvSpPr>
      <dsp:spPr>
        <a:xfrm>
          <a:off x="1716884"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0D4F232B-AB31-4D5F-A327-26018515E5D7}">
      <dsp:nvSpPr>
        <dsp:cNvPr id="0" name=""/>
        <dsp:cNvSpPr/>
      </dsp:nvSpPr>
      <dsp:spPr>
        <a:xfrm>
          <a:off x="1879587" y="1035031"/>
          <a:ext cx="438046" cy="4380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a:outerShdw blurRad="50800" dist="50800" dir="5400000" algn="ctr" rotWithShape="0">
            <a:schemeClr val="tx2"/>
          </a:outerShdw>
        </a:effectLst>
      </dsp:spPr>
      <dsp:style>
        <a:lnRef idx="2">
          <a:scrgbClr r="0" g="0" b="0"/>
        </a:lnRef>
        <a:fillRef idx="1">
          <a:scrgbClr r="0" g="0" b="0"/>
        </a:fillRef>
        <a:effectRef idx="0">
          <a:scrgbClr r="0" g="0" b="0"/>
        </a:effectRef>
        <a:fontRef idx="minor">
          <a:schemeClr val="lt1"/>
        </a:fontRef>
      </dsp:style>
    </dsp:sp>
    <dsp:sp modelId="{C9A127DF-14A0-424A-AF5D-821259A7E286}">
      <dsp:nvSpPr>
        <dsp:cNvPr id="0" name=""/>
        <dsp:cNvSpPr/>
      </dsp:nvSpPr>
      <dsp:spPr>
        <a:xfrm>
          <a:off x="1472829"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Mute/</a:t>
          </a:r>
        </a:p>
        <a:p>
          <a:pPr marL="0" lvl="0" indent="0" algn="ctr" defTabSz="622300">
            <a:lnSpc>
              <a:spcPct val="100000"/>
            </a:lnSpc>
            <a:spcBef>
              <a:spcPct val="0"/>
            </a:spcBef>
            <a:spcAft>
              <a:spcPct val="35000"/>
            </a:spcAft>
            <a:buNone/>
            <a:defRPr cap="all"/>
          </a:pPr>
          <a:r>
            <a:rPr lang="en-US" sz="1400" kern="1200" dirty="0"/>
            <a:t>Unmute</a:t>
          </a:r>
        </a:p>
      </dsp:txBody>
      <dsp:txXfrm>
        <a:off x="1472829" y="1873578"/>
        <a:ext cx="1251562" cy="500625"/>
      </dsp:txXfrm>
    </dsp:sp>
    <dsp:sp modelId="{0E25B28F-72DF-402C-9878-8201089FF1A7}">
      <dsp:nvSpPr>
        <dsp:cNvPr id="0" name=""/>
        <dsp:cNvSpPr/>
      </dsp:nvSpPr>
      <dsp:spPr>
        <a:xfrm>
          <a:off x="3187469"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941B32B7-5E81-479E-B48B-71F1BC44B4B3}">
      <dsp:nvSpPr>
        <dsp:cNvPr id="0" name=""/>
        <dsp:cNvSpPr/>
      </dsp:nvSpPr>
      <dsp:spPr>
        <a:xfrm>
          <a:off x="3350173" y="1035031"/>
          <a:ext cx="438046" cy="43804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ACD2F-124B-4425-95A0-0CC9E7333843}">
      <dsp:nvSpPr>
        <dsp:cNvPr id="0" name=""/>
        <dsp:cNvSpPr/>
      </dsp:nvSpPr>
      <dsp:spPr>
        <a:xfrm>
          <a:off x="2943415"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Chat Box</a:t>
          </a:r>
        </a:p>
      </dsp:txBody>
      <dsp:txXfrm>
        <a:off x="2943415" y="1873578"/>
        <a:ext cx="1251562" cy="500625"/>
      </dsp:txXfrm>
    </dsp:sp>
    <dsp:sp modelId="{1E599E1D-638F-48FD-9ABD-5582A5213156}">
      <dsp:nvSpPr>
        <dsp:cNvPr id="0" name=""/>
        <dsp:cNvSpPr/>
      </dsp:nvSpPr>
      <dsp:spPr>
        <a:xfrm>
          <a:off x="4658055"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BAE25160-C99C-457A-8992-DC4A566B7FF0}">
      <dsp:nvSpPr>
        <dsp:cNvPr id="0" name=""/>
        <dsp:cNvSpPr/>
      </dsp:nvSpPr>
      <dsp:spPr>
        <a:xfrm>
          <a:off x="4820759" y="1035031"/>
          <a:ext cx="438046" cy="43804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7FDA2-0F03-48C0-9ADB-48821C9F95FC}">
      <dsp:nvSpPr>
        <dsp:cNvPr id="0" name=""/>
        <dsp:cNvSpPr/>
      </dsp:nvSpPr>
      <dsp:spPr>
        <a:xfrm>
          <a:off x="4414001"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Emojis and Icons</a:t>
          </a:r>
        </a:p>
      </dsp:txBody>
      <dsp:txXfrm>
        <a:off x="4414001" y="1873578"/>
        <a:ext cx="1251562" cy="500625"/>
      </dsp:txXfrm>
    </dsp:sp>
    <dsp:sp modelId="{29CB544F-DBA3-4C78-B90C-60594B9BB420}">
      <dsp:nvSpPr>
        <dsp:cNvPr id="0" name=""/>
        <dsp:cNvSpPr/>
      </dsp:nvSpPr>
      <dsp:spPr>
        <a:xfrm>
          <a:off x="6128641"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3B84B113-6451-48C9-9080-572B8D39A0F6}">
      <dsp:nvSpPr>
        <dsp:cNvPr id="0" name=""/>
        <dsp:cNvSpPr/>
      </dsp:nvSpPr>
      <dsp:spPr>
        <a:xfrm>
          <a:off x="6291344" y="1035031"/>
          <a:ext cx="438046" cy="43804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ACA2E-0125-44C5-8717-8C61A43D3415}">
      <dsp:nvSpPr>
        <dsp:cNvPr id="0" name=""/>
        <dsp:cNvSpPr/>
      </dsp:nvSpPr>
      <dsp:spPr>
        <a:xfrm>
          <a:off x="5884587"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If you need to step away</a:t>
          </a:r>
        </a:p>
      </dsp:txBody>
      <dsp:txXfrm>
        <a:off x="5884587" y="1873578"/>
        <a:ext cx="1251562" cy="500625"/>
      </dsp:txXfrm>
    </dsp:sp>
    <dsp:sp modelId="{1DE00BD6-4D5B-47F8-A111-5FF6B96780C2}">
      <dsp:nvSpPr>
        <dsp:cNvPr id="0" name=""/>
        <dsp:cNvSpPr/>
      </dsp:nvSpPr>
      <dsp:spPr>
        <a:xfrm>
          <a:off x="7599227" y="831729"/>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9924D6C2-FE60-4408-8DF8-F68156E0C46C}">
      <dsp:nvSpPr>
        <dsp:cNvPr id="0" name=""/>
        <dsp:cNvSpPr/>
      </dsp:nvSpPr>
      <dsp:spPr>
        <a:xfrm>
          <a:off x="7761930" y="994432"/>
          <a:ext cx="438046" cy="438046"/>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F9779-13FC-4F42-B6B4-CDD940456C7F}">
      <dsp:nvSpPr>
        <dsp:cNvPr id="0" name=""/>
        <dsp:cNvSpPr/>
      </dsp:nvSpPr>
      <dsp:spPr>
        <a:xfrm>
          <a:off x="7276287" y="1828559"/>
          <a:ext cx="1251562" cy="66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Potential technical glitches </a:t>
          </a:r>
        </a:p>
      </dsp:txBody>
      <dsp:txXfrm>
        <a:off x="7276287" y="1828559"/>
        <a:ext cx="1251562" cy="663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E6B66-4D2C-4F95-8415-09CCEC791E3C}">
      <dsp:nvSpPr>
        <dsp:cNvPr id="0" name=""/>
        <dsp:cNvSpPr/>
      </dsp:nvSpPr>
      <dsp:spPr>
        <a:xfrm>
          <a:off x="2028155" y="1397"/>
          <a:ext cx="1201489" cy="78096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Engaging</a:t>
          </a:r>
        </a:p>
      </dsp:txBody>
      <dsp:txXfrm>
        <a:off x="2066279" y="39521"/>
        <a:ext cx="1125241" cy="704720"/>
      </dsp:txXfrm>
    </dsp:sp>
    <dsp:sp modelId="{5CFC691E-3A6F-41D9-9BD0-256625019800}">
      <dsp:nvSpPr>
        <dsp:cNvPr id="0" name=""/>
        <dsp:cNvSpPr/>
      </dsp:nvSpPr>
      <dsp:spPr>
        <a:xfrm>
          <a:off x="1069109" y="391882"/>
          <a:ext cx="3119580" cy="3119580"/>
        </a:xfrm>
        <a:custGeom>
          <a:avLst/>
          <a:gdLst/>
          <a:ahLst/>
          <a:cxnLst/>
          <a:rect l="0" t="0" r="0" b="0"/>
          <a:pathLst>
            <a:path>
              <a:moveTo>
                <a:pt x="2321371" y="198563"/>
              </a:moveTo>
              <a:arcTo wR="1559790" hR="1559790" stAng="17953573" swAng="12113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EB31351-587A-428D-B119-7C44F11AB137}">
      <dsp:nvSpPr>
        <dsp:cNvPr id="0" name=""/>
        <dsp:cNvSpPr/>
      </dsp:nvSpPr>
      <dsp:spPr>
        <a:xfrm>
          <a:off x="3511603" y="1079186"/>
          <a:ext cx="1201489" cy="78096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bg1"/>
              </a:solidFill>
            </a:rPr>
            <a:t>Evoking</a:t>
          </a:r>
        </a:p>
      </dsp:txBody>
      <dsp:txXfrm>
        <a:off x="3549727" y="1117310"/>
        <a:ext cx="1125241" cy="704720"/>
      </dsp:txXfrm>
    </dsp:sp>
    <dsp:sp modelId="{FA656D2F-514B-4B4F-906C-CB3EA06E68CC}">
      <dsp:nvSpPr>
        <dsp:cNvPr id="0" name=""/>
        <dsp:cNvSpPr/>
      </dsp:nvSpPr>
      <dsp:spPr>
        <a:xfrm>
          <a:off x="1069109" y="391882"/>
          <a:ext cx="3119580" cy="3119580"/>
        </a:xfrm>
        <a:custGeom>
          <a:avLst/>
          <a:gdLst/>
          <a:ahLst/>
          <a:cxnLst/>
          <a:rect l="0" t="0" r="0" b="0"/>
          <a:pathLst>
            <a:path>
              <a:moveTo>
                <a:pt x="3115836" y="1667796"/>
              </a:moveTo>
              <a:arcTo wR="1559790" hR="1559790" stAng="21838234" swAng="13595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56F266C-5AAD-42FA-AEBF-7FDF952ED654}">
      <dsp:nvSpPr>
        <dsp:cNvPr id="0" name=""/>
        <dsp:cNvSpPr/>
      </dsp:nvSpPr>
      <dsp:spPr>
        <a:xfrm>
          <a:off x="2944976" y="2823084"/>
          <a:ext cx="1201489" cy="780968"/>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Exploring</a:t>
          </a:r>
        </a:p>
      </dsp:txBody>
      <dsp:txXfrm>
        <a:off x="2983100" y="2861208"/>
        <a:ext cx="1125241" cy="704720"/>
      </dsp:txXfrm>
    </dsp:sp>
    <dsp:sp modelId="{1657504E-296A-47EF-9B8D-127220C7D750}">
      <dsp:nvSpPr>
        <dsp:cNvPr id="0" name=""/>
        <dsp:cNvSpPr/>
      </dsp:nvSpPr>
      <dsp:spPr>
        <a:xfrm>
          <a:off x="1069109" y="391882"/>
          <a:ext cx="3119580" cy="3119580"/>
        </a:xfrm>
        <a:custGeom>
          <a:avLst/>
          <a:gdLst/>
          <a:ahLst/>
          <a:cxnLst/>
          <a:rect l="0" t="0" r="0" b="0"/>
          <a:pathLst>
            <a:path>
              <a:moveTo>
                <a:pt x="1775973" y="3104526"/>
              </a:moveTo>
              <a:arcTo wR="1559790" hR="1559790" stAng="4921997" swAng="6754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9843996-745E-4D47-82AF-3A95EA496AFF}">
      <dsp:nvSpPr>
        <dsp:cNvPr id="0" name=""/>
        <dsp:cNvSpPr/>
      </dsp:nvSpPr>
      <dsp:spPr>
        <a:xfrm>
          <a:off x="985753" y="2823084"/>
          <a:ext cx="1452648" cy="780968"/>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Establishing</a:t>
          </a:r>
        </a:p>
      </dsp:txBody>
      <dsp:txXfrm>
        <a:off x="1023877" y="2861208"/>
        <a:ext cx="1376400" cy="704720"/>
      </dsp:txXfrm>
    </dsp:sp>
    <dsp:sp modelId="{F6A380F4-E91A-4A7E-B66E-A5F71EE862A2}">
      <dsp:nvSpPr>
        <dsp:cNvPr id="0" name=""/>
        <dsp:cNvSpPr/>
      </dsp:nvSpPr>
      <dsp:spPr>
        <a:xfrm>
          <a:off x="1069109" y="391882"/>
          <a:ext cx="3119580" cy="3119580"/>
        </a:xfrm>
        <a:custGeom>
          <a:avLst/>
          <a:gdLst/>
          <a:ahLst/>
          <a:cxnLst/>
          <a:rect l="0" t="0" r="0" b="0"/>
          <a:pathLst>
            <a:path>
              <a:moveTo>
                <a:pt x="165461" y="2258927"/>
              </a:moveTo>
              <a:arcTo wR="1559790" hR="1559790" stAng="9202208" swAng="13595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AFE627-440C-466C-9C27-227100708ED3}">
      <dsp:nvSpPr>
        <dsp:cNvPr id="0" name=""/>
        <dsp:cNvSpPr/>
      </dsp:nvSpPr>
      <dsp:spPr>
        <a:xfrm>
          <a:off x="544706" y="1079186"/>
          <a:ext cx="1201489" cy="78096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Evaluating</a:t>
          </a:r>
          <a:endParaRPr lang="en-US" sz="1800" kern="1200" dirty="0"/>
        </a:p>
      </dsp:txBody>
      <dsp:txXfrm>
        <a:off x="582830" y="1117310"/>
        <a:ext cx="1125241" cy="704720"/>
      </dsp:txXfrm>
    </dsp:sp>
    <dsp:sp modelId="{5EE5C904-4CFF-4011-9712-44D8A7A26835}">
      <dsp:nvSpPr>
        <dsp:cNvPr id="0" name=""/>
        <dsp:cNvSpPr/>
      </dsp:nvSpPr>
      <dsp:spPr>
        <a:xfrm>
          <a:off x="1069109" y="391882"/>
          <a:ext cx="3119580" cy="3119580"/>
        </a:xfrm>
        <a:custGeom>
          <a:avLst/>
          <a:gdLst/>
          <a:ahLst/>
          <a:cxnLst/>
          <a:rect l="0" t="0" r="0" b="0"/>
          <a:pathLst>
            <a:path>
              <a:moveTo>
                <a:pt x="375222" y="545026"/>
              </a:moveTo>
              <a:arcTo wR="1559790" hR="1559790" stAng="13235107" swAng="12113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884028" y="1"/>
            <a:ext cx="2972421" cy="465138"/>
          </a:xfrm>
          <a:prstGeom prst="rect">
            <a:avLst/>
          </a:prstGeom>
        </p:spPr>
        <p:txBody>
          <a:bodyPr vert="horz" lIns="91221" tIns="45610" rIns="91221" bIns="45610" rtlCol="0"/>
          <a:lstStyle>
            <a:lvl1pPr algn="r">
              <a:defRPr sz="1200"/>
            </a:lvl1pPr>
          </a:lstStyle>
          <a:p>
            <a:r>
              <a:rPr lang="en-US"/>
              <a:t>NSO/2019-2020</a:t>
            </a:r>
          </a:p>
        </p:txBody>
      </p:sp>
      <p:sp>
        <p:nvSpPr>
          <p:cNvPr id="4" name="Footer Placeholder 3"/>
          <p:cNvSpPr>
            <a:spLocks noGrp="1"/>
          </p:cNvSpPr>
          <p:nvPr>
            <p:ph type="ftr" sz="quarter" idx="2"/>
          </p:nvPr>
        </p:nvSpPr>
        <p:spPr>
          <a:xfrm>
            <a:off x="2" y="8829675"/>
            <a:ext cx="2972421" cy="465138"/>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1221" tIns="45610" rIns="91221" bIns="45610" rtlCol="0" anchor="b"/>
          <a:lstStyle>
            <a:lvl1pPr algn="r">
              <a:defRPr sz="1200"/>
            </a:lvl1pPr>
          </a:lstStyle>
          <a:p>
            <a:fld id="{6194804F-CC47-44FC-87C1-D992D7036BAD}" type="slidenum">
              <a:rPr lang="en-US" smtClean="0"/>
              <a:pPr/>
              <a:t>‹#›</a:t>
            </a:fld>
            <a:endParaRPr lang="en-US"/>
          </a:p>
        </p:txBody>
      </p:sp>
    </p:spTree>
    <p:extLst>
      <p:ext uri="{BB962C8B-B14F-4D97-AF65-F5344CB8AC3E}">
        <p14:creationId xmlns:p14="http://schemas.microsoft.com/office/powerpoint/2010/main" val="336632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884614" y="1"/>
            <a:ext cx="2971800" cy="464820"/>
          </a:xfrm>
          <a:prstGeom prst="rect">
            <a:avLst/>
          </a:prstGeom>
        </p:spPr>
        <p:txBody>
          <a:bodyPr vert="horz" lIns="92953" tIns="46477" rIns="92953" bIns="46477" rtlCol="0"/>
          <a:lstStyle>
            <a:lvl1pPr algn="r">
              <a:defRPr sz="1200"/>
            </a:lvl1pPr>
          </a:lstStyle>
          <a:p>
            <a:r>
              <a:rPr lang="en-US"/>
              <a:t>NSO/2019-2020</a:t>
            </a:r>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953" tIns="46477" rIns="92953" bIns="46477" rtlCol="0" anchor="b"/>
          <a:lstStyle>
            <a:lvl1pPr algn="r">
              <a:defRPr sz="1200"/>
            </a:lvl1pPr>
          </a:lstStyle>
          <a:p>
            <a:fld id="{C538C9E4-3DEA-4FC3-8D93-C5D81FB1D3D4}" type="slidenum">
              <a:rPr lang="en-US" smtClean="0"/>
              <a:pPr/>
              <a:t>‹#›</a:t>
            </a:fld>
            <a:endParaRPr lang="en-US"/>
          </a:p>
        </p:txBody>
      </p:sp>
    </p:spTree>
    <p:extLst>
      <p:ext uri="{BB962C8B-B14F-4D97-AF65-F5344CB8AC3E}">
        <p14:creationId xmlns:p14="http://schemas.microsoft.com/office/powerpoint/2010/main" val="16047023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a:t>
            </a:fld>
            <a:endParaRPr lang="en-US"/>
          </a:p>
        </p:txBody>
      </p:sp>
    </p:spTree>
    <p:extLst>
      <p:ext uri="{BB962C8B-B14F-4D97-AF65-F5344CB8AC3E}">
        <p14:creationId xmlns:p14="http://schemas.microsoft.com/office/powerpoint/2010/main" val="2173392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36538" algn="l"/>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Facilitator:</a:t>
            </a:r>
            <a:r>
              <a:rPr lang="en-US" sz="1800" dirty="0">
                <a:effectLst/>
                <a:latin typeface="Calibri" panose="020F0502020204030204" pitchFamily="34" charset="0"/>
                <a:ea typeface="Calibri" panose="020F0502020204030204" pitchFamily="34" charset="0"/>
                <a:cs typeface="Calibri" panose="020F0502020204030204" pitchFamily="34" charset="0"/>
              </a:rPr>
              <a:t>  This first break-out activity will give you the opportunity to think about how you used your strengths to coach you staff and how you see yourself using your strengths for future conversations.  Lastly you will discuss the strengths you want to upgrade and how effective you were in developing the strengths you want to improve? (15 min for small group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1000"/>
              </a:spcBef>
              <a:buFont typeface="Arial" panose="020B0604020202020204" pitchFamily="34" charset="0"/>
              <a:buNone/>
              <a:tabLst>
                <a:tab pos="236538" algn="l"/>
              </a:tabLst>
            </a:pPr>
            <a:endParaRPr lang="en-US" sz="1200" b="1" dirty="0"/>
          </a:p>
          <a:p>
            <a:pPr marL="285750" indent="-285750">
              <a:lnSpc>
                <a:spcPct val="90000"/>
              </a:lnSpc>
              <a:spcBef>
                <a:spcPts val="1000"/>
              </a:spcBef>
              <a:buFont typeface="Arial" panose="020B0604020202020204" pitchFamily="34" charset="0"/>
              <a:buChar char="•"/>
              <a:tabLst>
                <a:tab pos="236538" algn="l"/>
              </a:tabLst>
            </a:pPr>
            <a:endParaRPr lang="en-US" sz="1200" b="1" dirty="0"/>
          </a:p>
          <a:p>
            <a:pPr marL="285750" indent="-285750">
              <a:lnSpc>
                <a:spcPct val="90000"/>
              </a:lnSpc>
              <a:spcBef>
                <a:spcPts val="1000"/>
              </a:spcBef>
              <a:buFont typeface="Arial" panose="020B0604020202020204" pitchFamily="34" charset="0"/>
              <a:buChar char="•"/>
              <a:tabLst>
                <a:tab pos="236538" algn="l"/>
              </a:tabLst>
            </a:pPr>
            <a:r>
              <a:rPr lang="en-US" sz="1200" b="0" dirty="0"/>
              <a:t>In the 3 post Transfer of Learning Activities what did you discover about the process for yourself?</a:t>
            </a:r>
          </a:p>
          <a:p>
            <a:pPr marL="285750" indent="-285750">
              <a:lnSpc>
                <a:spcPct val="90000"/>
              </a:lnSpc>
              <a:spcBef>
                <a:spcPts val="1000"/>
              </a:spcBef>
              <a:buFont typeface="Arial" panose="020B0604020202020204" pitchFamily="34" charset="0"/>
              <a:buChar char="•"/>
              <a:tabLst>
                <a:tab pos="236538" algn="l"/>
              </a:tabLst>
            </a:pPr>
            <a:r>
              <a:rPr lang="en-US" sz="1200" b="0" dirty="0"/>
              <a:t>What strengths in your Strengths Action Plan did you identify to rely on and how did you use them or envision using them in coaching your staff?</a:t>
            </a:r>
          </a:p>
          <a:p>
            <a:pPr marL="285750" indent="-285750">
              <a:lnSpc>
                <a:spcPct val="90000"/>
              </a:lnSpc>
              <a:spcBef>
                <a:spcPts val="1000"/>
              </a:spcBef>
              <a:buFont typeface="Arial" panose="020B0604020202020204" pitchFamily="34" charset="0"/>
              <a:buChar char="•"/>
              <a:tabLst>
                <a:tab pos="236538" algn="l"/>
              </a:tabLst>
            </a:pPr>
            <a:r>
              <a:rPr lang="en-US" sz="1200" b="0" dirty="0"/>
              <a:t>How effective were you in developing the strengths you want to improve?  What activities or strategies do you see yourself committing to improve them going forward?  What are your next steps?  What support do you need and how will you monitor your progress?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tab pos="236538" algn="l"/>
              </a:tabLst>
              <a:defRPr/>
            </a:pPr>
            <a:r>
              <a:rPr lang="en-US" sz="1200" b="0" dirty="0"/>
              <a:t>Overall, how effective were these activities for enhancing your skills?</a:t>
            </a:r>
          </a:p>
          <a:p>
            <a:pPr marL="0" indent="0">
              <a:lnSpc>
                <a:spcPct val="90000"/>
              </a:lnSpc>
              <a:spcBef>
                <a:spcPts val="1000"/>
              </a:spcBef>
              <a:buFont typeface="Arial" panose="020B0604020202020204" pitchFamily="34" charset="0"/>
              <a:buNone/>
              <a:tabLst>
                <a:tab pos="236538" algn="l"/>
              </a:tabLst>
            </a:pPr>
            <a:r>
              <a:rPr lang="en-US" sz="1200" b="0" dirty="0"/>
              <a:t>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Large Group Discussion-  Facilitator Says:  Welcome back everyone.  May I ask for volunteers to unmute themselves to share with the large group? (15 min to debrief)</a:t>
            </a:r>
          </a:p>
        </p:txBody>
      </p:sp>
      <p:sp>
        <p:nvSpPr>
          <p:cNvPr id="4" name="Slide Number Placeholder 3"/>
          <p:cNvSpPr>
            <a:spLocks noGrp="1"/>
          </p:cNvSpPr>
          <p:nvPr>
            <p:ph type="sldNum" sz="quarter" idx="10"/>
          </p:nvPr>
        </p:nvSpPr>
        <p:spPr/>
        <p:txBody>
          <a:bodyPr/>
          <a:lstStyle/>
          <a:p>
            <a:fld id="{7421D5B0-F4C4-4CA2-ABAF-B0F8CEB88F50}" type="slidenum">
              <a:rPr lang="en-US" smtClean="0"/>
              <a:pPr/>
              <a:t>10</a:t>
            </a:fld>
            <a:endParaRPr lang="en-US" dirty="0"/>
          </a:p>
        </p:txBody>
      </p:sp>
      <p:sp>
        <p:nvSpPr>
          <p:cNvPr id="5" name="Date Placeholder 4"/>
          <p:cNvSpPr>
            <a:spLocks noGrp="1"/>
          </p:cNvSpPr>
          <p:nvPr>
            <p:ph type="dt" idx="11"/>
          </p:nvPr>
        </p:nvSpPr>
        <p:spPr/>
        <p:txBody>
          <a:bodyPr/>
          <a:lstStyle/>
          <a:p>
            <a:r>
              <a:rPr lang="en-US"/>
              <a:t>NSO/2019-2020</a:t>
            </a:r>
            <a:endParaRPr lang="en-US" dirty="0"/>
          </a:p>
        </p:txBody>
      </p:sp>
    </p:spTree>
    <p:extLst>
      <p:ext uri="{BB962C8B-B14F-4D97-AF65-F5344CB8AC3E}">
        <p14:creationId xmlns:p14="http://schemas.microsoft.com/office/powerpoint/2010/main" val="294438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a:solidFill>
                  <a:schemeClr val="tx1"/>
                </a:solidFill>
                <a:effectLst/>
                <a:latin typeface="+mn-lt"/>
                <a:ea typeface="+mn-ea"/>
                <a:cs typeface="+mn-cs"/>
              </a:rPr>
              <a:t>Facilitator: </a:t>
            </a:r>
            <a:r>
              <a:rPr lang="en-US" sz="1200" i="0" kern="1200" dirty="0">
                <a:solidFill>
                  <a:schemeClr val="tx1"/>
                </a:solidFill>
                <a:effectLst/>
                <a:latin typeface="+mn-lt"/>
                <a:ea typeface="+mn-ea"/>
                <a:cs typeface="+mn-cs"/>
              </a:rPr>
              <a:t> During our last training we learned about the 5 E’s Coaching Conversation process and the tools that could be used with your staff to have a conversation about development or performance.</a:t>
            </a:r>
            <a:r>
              <a:rPr lang="en-US" sz="1200" b="1" i="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The 3 Coaching Tools Using a 5-Step Process were</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Coaching Conversation Process depicted on this slide</a:t>
            </a:r>
          </a:p>
          <a:p>
            <a:pPr lvl="0" fontAlgn="base"/>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Coaching Conversation Process</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Engaging- </a:t>
            </a:r>
            <a:r>
              <a:rPr lang="en-US" sz="1200" b="0" kern="1200" dirty="0">
                <a:solidFill>
                  <a:schemeClr val="tx1"/>
                </a:solidFill>
                <a:effectLst/>
                <a:latin typeface="+mn-lt"/>
                <a:ea typeface="+mn-ea"/>
                <a:cs typeface="+mn-cs"/>
              </a:rPr>
              <a:t>Engage staff to identify the p</a:t>
            </a:r>
            <a:r>
              <a:rPr lang="en-US" sz="1200" kern="1200" dirty="0">
                <a:solidFill>
                  <a:schemeClr val="tx1"/>
                </a:solidFill>
                <a:effectLst/>
                <a:latin typeface="+mn-lt"/>
                <a:ea typeface="+mn-ea"/>
                <a:cs typeface="+mn-cs"/>
              </a:rPr>
              <a:t>urpose of the discussion.  Identify the importance to the person, team, and organization.  </a:t>
            </a:r>
          </a:p>
          <a:p>
            <a:pPr lvl="0" fontAlgn="base"/>
            <a:r>
              <a:rPr lang="en-US" sz="1200" b="1" kern="1200" dirty="0">
                <a:solidFill>
                  <a:schemeClr val="tx1"/>
                </a:solidFill>
                <a:effectLst/>
                <a:latin typeface="+mn-lt"/>
                <a:ea typeface="+mn-ea"/>
                <a:cs typeface="+mn-cs"/>
              </a:rPr>
              <a:t>Evoking</a:t>
            </a:r>
            <a:r>
              <a:rPr lang="en-US" sz="1200" kern="1200" dirty="0">
                <a:solidFill>
                  <a:schemeClr val="tx1"/>
                </a:solidFill>
                <a:effectLst/>
                <a:latin typeface="+mn-lt"/>
                <a:ea typeface="+mn-ea"/>
                <a:cs typeface="+mn-cs"/>
              </a:rPr>
              <a:t>- Evoke and share information about the situation.  Gather information about the employee’s perspective, issues, and concerns.</a:t>
            </a:r>
          </a:p>
          <a:p>
            <a:pPr lvl="0" fontAlgn="base"/>
            <a:r>
              <a:rPr lang="en-US" sz="1200" b="1" kern="1200" dirty="0">
                <a:solidFill>
                  <a:schemeClr val="tx1"/>
                </a:solidFill>
                <a:effectLst/>
                <a:latin typeface="+mn-lt"/>
                <a:ea typeface="+mn-ea"/>
                <a:cs typeface="+mn-cs"/>
              </a:rPr>
              <a:t>Exploring</a:t>
            </a:r>
            <a:r>
              <a:rPr lang="en-US" sz="1200" kern="1200" dirty="0">
                <a:solidFill>
                  <a:schemeClr val="tx1"/>
                </a:solidFill>
                <a:effectLst/>
                <a:latin typeface="+mn-lt"/>
                <a:ea typeface="+mn-ea"/>
                <a:cs typeface="+mn-cs"/>
              </a:rPr>
              <a:t>- Seek and discuss ideas together.  Explore needed resources and support.  Involve other people.  Turn ideas into action steps.</a:t>
            </a:r>
          </a:p>
          <a:p>
            <a:pPr lvl="0" fontAlgn="base"/>
            <a:r>
              <a:rPr lang="en-US" sz="1200" b="1" kern="1200" dirty="0">
                <a:solidFill>
                  <a:schemeClr val="tx1"/>
                </a:solidFill>
                <a:effectLst/>
                <a:latin typeface="+mn-lt"/>
                <a:ea typeface="+mn-ea"/>
                <a:cs typeface="+mn-cs"/>
              </a:rPr>
              <a:t>Establishing</a:t>
            </a:r>
            <a:r>
              <a:rPr lang="en-US" sz="1200" kern="1200" dirty="0">
                <a:solidFill>
                  <a:schemeClr val="tx1"/>
                </a:solidFill>
                <a:effectLst/>
                <a:latin typeface="+mn-lt"/>
                <a:ea typeface="+mn-ea"/>
                <a:cs typeface="+mn-cs"/>
              </a:rPr>
              <a:t>- Establish a plan of action.  What the employee will do.  What you will do to achieve success.  Check for understanding.  Agree on an evaluation process (i.e. we will conference together monthly to review and modify plan or Action Steps as needed).</a:t>
            </a:r>
          </a:p>
          <a:p>
            <a:pPr lvl="0" fontAlgn="base"/>
            <a:r>
              <a:rPr lang="en-US" sz="1200" b="1" kern="1200" dirty="0">
                <a:solidFill>
                  <a:schemeClr val="tx1"/>
                </a:solidFill>
                <a:effectLst/>
                <a:latin typeface="+mn-lt"/>
                <a:ea typeface="+mn-ea"/>
                <a:cs typeface="+mn-cs"/>
              </a:rPr>
              <a:t>Evaluating</a:t>
            </a:r>
            <a:r>
              <a:rPr lang="en-US" sz="1200" kern="1200" dirty="0">
                <a:solidFill>
                  <a:schemeClr val="tx1"/>
                </a:solidFill>
                <a:effectLst/>
                <a:latin typeface="+mn-lt"/>
                <a:ea typeface="+mn-ea"/>
                <a:cs typeface="+mn-cs"/>
              </a:rPr>
              <a:t>- Evaluate plan together to ensure that the employee and you have an understanding of the plan and what a successful outcome looks like.  Discuss important features of the plan.  Check for understanding.  Convey confidence and commitment.</a:t>
            </a: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marL="0" marR="0" lvl="0" indent="0" fontAlgn="base">
              <a:spcBef>
                <a:spcPts val="0"/>
              </a:spcBef>
              <a:spcAft>
                <a:spcPts val="0"/>
              </a:spcAft>
              <a:buFont typeface="Symbol" panose="05050102010706020507" pitchFamily="18" charset="2"/>
              <a:buNone/>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11</a:t>
            </a:fld>
            <a:endParaRPr lang="en-US"/>
          </a:p>
        </p:txBody>
      </p:sp>
    </p:spTree>
    <p:extLst>
      <p:ext uri="{BB962C8B-B14F-4D97-AF65-F5344CB8AC3E}">
        <p14:creationId xmlns:p14="http://schemas.microsoft.com/office/powerpoint/2010/main" val="378550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dirty="0"/>
              <a:t>  In the first training you were provided the 5 E’s sample statements and questions for a conversation about development</a:t>
            </a: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12</a:t>
            </a:fld>
            <a:endParaRPr lang="en-US"/>
          </a:p>
        </p:txBody>
      </p:sp>
    </p:spTree>
    <p:extLst>
      <p:ext uri="{BB962C8B-B14F-4D97-AF65-F5344CB8AC3E}">
        <p14:creationId xmlns:p14="http://schemas.microsoft.com/office/powerpoint/2010/main" val="74016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a:t>
            </a:r>
            <a:r>
              <a:rPr lang="en-US" dirty="0"/>
              <a:t>  In the first training you were also provided the 5 E’s sample statements and questions for a conversation about performance.</a:t>
            </a: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13</a:t>
            </a:fld>
            <a:endParaRPr lang="en-US"/>
          </a:p>
        </p:txBody>
      </p:sp>
    </p:spTree>
    <p:extLst>
      <p:ext uri="{BB962C8B-B14F-4D97-AF65-F5344CB8AC3E}">
        <p14:creationId xmlns:p14="http://schemas.microsoft.com/office/powerpoint/2010/main" val="357178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dirty="0"/>
              <a:t>  You also received the conversation planner.  This is a tool you were tasked with completing to have a conversation using the 5 E’s for development or performance with two of your staff over the course of the past few weeks, prior to attending the Boost training.</a:t>
            </a: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14</a:t>
            </a:fld>
            <a:endParaRPr lang="en-US"/>
          </a:p>
        </p:txBody>
      </p:sp>
    </p:spTree>
    <p:extLst>
      <p:ext uri="{BB962C8B-B14F-4D97-AF65-F5344CB8AC3E}">
        <p14:creationId xmlns:p14="http://schemas.microsoft.com/office/powerpoint/2010/main" val="352449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dirty="0"/>
              <a:t>  Now that we’ve </a:t>
            </a:r>
            <a:r>
              <a:rPr lang="en-US" dirty="0" err="1"/>
              <a:t>revisted</a:t>
            </a:r>
            <a:r>
              <a:rPr lang="en-US" dirty="0"/>
              <a:t> the 5 E process to facilitate Coaching Conversations, let’s focus our attention on discussing the coaching conversation and how that went for you doing this with two of your staff.  You will discuss this in a small group. (15 min for small group activity)</a:t>
            </a:r>
          </a:p>
          <a:p>
            <a:endParaRPr lang="en-US" dirty="0"/>
          </a:p>
          <a:p>
            <a:r>
              <a:rPr lang="en-US" dirty="0"/>
              <a:t>In your small group I’d like you to respond to the following questions:</a:t>
            </a:r>
          </a:p>
          <a:p>
            <a:endParaRPr lang="en-US" dirty="0"/>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dirty="0"/>
              <a:t>What did you discover about yourself guiding the coaching conversation?</a:t>
            </a: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sz="12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was your experience of engaging in a coaching conversation for performance?  Was it difficult or relatively easy to do?  How was the conversation for development?</a:t>
            </a: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sz="12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worked well?</a:t>
            </a: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sz="12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was challenging for you?</a:t>
            </a:r>
            <a:endParaRPr lang="en-US" sz="1200" dirty="0">
              <a:effectLst/>
              <a:latin typeface="Verdana" panose="020B0604030504040204" pitchFamily="34" charset="0"/>
              <a:ea typeface="Arial" panose="020B0604020202020204" pitchFamily="34" charset="0"/>
              <a:cs typeface="Times New Roman" panose="02020603050405020304" pitchFamily="18" charset="0"/>
            </a:endParaRPr>
          </a:p>
          <a:p>
            <a:pPr marL="0" marR="0" lvl="0" indent="0">
              <a:spcBef>
                <a:spcPts val="0"/>
              </a:spcBef>
              <a:spcAft>
                <a:spcPts val="600"/>
              </a:spcAft>
              <a:buFont typeface="Arial" panose="020B0604020202020204" pitchFamily="34" charset="0"/>
              <a:buNone/>
            </a:pPr>
            <a:endParaRPr lang="en-US" sz="1200" dirty="0">
              <a:effectLst/>
              <a:latin typeface="+mn-lt"/>
              <a:ea typeface="+mn-ea"/>
              <a:cs typeface="+mn-cs"/>
            </a:endParaRPr>
          </a:p>
          <a:p>
            <a:pPr marL="0" marR="0" lvl="0" indent="0">
              <a:lnSpc>
                <a:spcPct val="150000"/>
              </a:lnSpc>
              <a:spcBef>
                <a:spcPts val="0"/>
              </a:spcBef>
              <a:spcAft>
                <a:spcPts val="800"/>
              </a:spcAft>
              <a:buFont typeface="Symbol" panose="05050102010706020507" pitchFamily="18" charset="2"/>
              <a:buNone/>
            </a:pPr>
            <a:r>
              <a:rPr lang="en-US" sz="18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Is there anything you might want to incorporate or do differently next time when engaging in a conversation with staff?</a:t>
            </a:r>
          </a:p>
          <a:p>
            <a:pPr marL="0" marR="0" lvl="0" indent="0">
              <a:lnSpc>
                <a:spcPct val="150000"/>
              </a:lnSpc>
              <a:spcBef>
                <a:spcPts val="0"/>
              </a:spcBef>
              <a:spcAft>
                <a:spcPts val="800"/>
              </a:spcAft>
              <a:buFont typeface="Symbol" panose="05050102010706020507" pitchFamily="18" charset="2"/>
              <a:buNone/>
            </a:pPr>
            <a:endParaRPr lang="en-US" sz="18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endParaRPr>
          </a:p>
          <a:p>
            <a:pPr marL="0" marR="0" lvl="0" indent="0">
              <a:lnSpc>
                <a:spcPct val="150000"/>
              </a:lnSpc>
              <a:spcBef>
                <a:spcPts val="0"/>
              </a:spcBef>
              <a:spcAft>
                <a:spcPts val="800"/>
              </a:spcAft>
              <a:buFont typeface="Symbol" panose="05050102010706020507" pitchFamily="18" charset="2"/>
              <a:buNone/>
            </a:pPr>
            <a:r>
              <a:rPr lang="en-US" sz="18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are your next steps?</a:t>
            </a:r>
            <a:endParaRPr lang="en-US" sz="1800" dirty="0">
              <a:effectLst/>
              <a:latin typeface="Verdana" panose="020B060403050404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800" b="0" baseline="0" dirty="0"/>
              <a:t>Large Group Discussion-  </a:t>
            </a:r>
            <a:r>
              <a:rPr lang="en-US" sz="1800" b="0" i="1" baseline="0" dirty="0"/>
              <a:t>Facilitator:</a:t>
            </a:r>
            <a:r>
              <a:rPr lang="en-US" sz="1800" b="0" baseline="0" dirty="0"/>
              <a:t>  Welcome back everyone.  May I ask for volunteers to unmute themselves to share with the large group?  (15 min for debrief)</a:t>
            </a:r>
          </a:p>
          <a:p>
            <a:pPr marL="0" marR="0" lvl="0" indent="0">
              <a:spcBef>
                <a:spcPts val="0"/>
              </a:spcBef>
              <a:spcAft>
                <a:spcPts val="6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15</a:t>
            </a:fld>
            <a:endParaRPr lang="en-US"/>
          </a:p>
        </p:txBody>
      </p:sp>
    </p:spTree>
    <p:extLst>
      <p:ext uri="{BB962C8B-B14F-4D97-AF65-F5344CB8AC3E}">
        <p14:creationId xmlns:p14="http://schemas.microsoft.com/office/powerpoint/2010/main" val="2640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nSpc>
                <a:spcPct val="150000"/>
              </a:lnSpc>
              <a:spcBef>
                <a:spcPts val="0"/>
              </a:spcBef>
              <a:spcAft>
                <a:spcPts val="800"/>
              </a:spcAft>
            </a:pPr>
            <a:r>
              <a:rPr lang="en-US" sz="18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Facilitator:</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50000"/>
              </a:lnSpc>
              <a:spcBef>
                <a:spcPts val="0"/>
              </a:spcBef>
              <a:spcAft>
                <a:spcPts val="800"/>
              </a:spcAft>
            </a:pPr>
            <a:r>
              <a:rPr lang="en-US" sz="1800" dirty="0">
                <a:effectLst/>
                <a:latin typeface="Verdana" panose="020B0604030504040204" pitchFamily="34" charset="0"/>
                <a:ea typeface="Verdana" panose="020B0604030504040204" pitchFamily="34" charset="0"/>
                <a:cs typeface="Verdana" panose="020B0604030504040204" pitchFamily="34" charset="0"/>
              </a:rPr>
              <a:t>In closing today, we would like to evaluate whether this training has been effective. To do this, we are leaving you with a follow-up </a:t>
            </a: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Transfer of Learning Activity to better help you implement the concepts learned, you debriefed about today, and apply what you’ve learned as follows: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endParaRPr lang="en-US" dirty="0"/>
          </a:p>
          <a:p>
            <a:pPr marL="285750" indent="-285750">
              <a:buFont typeface="Wingdings" panose="05000000000000000000" pitchFamily="2" charset="2"/>
              <a:buChar char="§"/>
            </a:pPr>
            <a:r>
              <a:rPr lang="en-US" dirty="0"/>
              <a:t>Goal # 1 -  Reach out to one of your peers this week to be your accountability partner for the next 30 days.</a:t>
            </a:r>
          </a:p>
          <a:p>
            <a:endParaRPr lang="en-US" dirty="0"/>
          </a:p>
          <a:p>
            <a:pPr marL="285750" indent="-285750">
              <a:buFont typeface="Wingdings" panose="05000000000000000000" pitchFamily="2" charset="2"/>
              <a:buChar char="§"/>
            </a:pPr>
            <a:r>
              <a:rPr lang="en-US" dirty="0"/>
              <a:t>Goal # 2 -  Touch base with your accountability partner a minimum of once a week to check on the application of your Strengths Action Plan and your coaching conversations with staff.</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Goal # 3 -   </a:t>
            </a:r>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Schedule a conversation with your supervisor in the next 30 days to discuss what you’ve learned, how this training has impacted you, and how you have applied it.</a:t>
            </a:r>
          </a:p>
          <a:p>
            <a:pPr marL="457200" marR="0">
              <a:lnSpc>
                <a:spcPct val="150000"/>
              </a:lnSpc>
              <a:spcBef>
                <a:spcPts val="0"/>
              </a:spcBef>
              <a:spcAft>
                <a:spcPts val="800"/>
              </a:spcAft>
            </a:pPr>
            <a:endParaRPr lang="en-US" sz="1200" kern="1200" dirty="0">
              <a:solidFill>
                <a:srgbClr val="000000"/>
              </a:solidFill>
              <a:effectLst/>
              <a:latin typeface="Calibri" panose="020F0502020204030204" pitchFamily="34" charset="0"/>
              <a:ea typeface="Verdana" panose="020B0604030504040204" pitchFamily="34" charset="0"/>
              <a:cs typeface="Times New Roman" panose="02020603050405020304" pitchFamily="18" charset="0"/>
            </a:endParaRPr>
          </a:p>
          <a:p>
            <a:pPr marL="457200" marR="0">
              <a:lnSpc>
                <a:spcPct val="150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Thank you for your participation today!  You’ve been an amazing group.  Let’s thank our </a:t>
            </a:r>
            <a:r>
              <a:rPr lang="en-US" sz="1800">
                <a:solidFill>
                  <a:srgbClr val="000000"/>
                </a:solidFill>
                <a:effectLst/>
                <a:latin typeface="Verdana" panose="020B0604030504040204" pitchFamily="34" charset="0"/>
                <a:ea typeface="Verdana" panose="020B0604030504040204" pitchFamily="34" charset="0"/>
                <a:cs typeface="Verdana" panose="020B0604030504040204" pitchFamily="34" charset="0"/>
              </a:rPr>
              <a:t>Producer for </a:t>
            </a: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keeping us on track.</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With that, I will sign off and let you do evaluations.  Take care </a:t>
            </a:r>
          </a:p>
          <a:p>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everyone and have a great rest of the week.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16</a:t>
            </a:fld>
            <a:endParaRPr lang="en-US"/>
          </a:p>
        </p:txBody>
      </p:sp>
    </p:spTree>
    <p:extLst>
      <p:ext uri="{BB962C8B-B14F-4D97-AF65-F5344CB8AC3E}">
        <p14:creationId xmlns:p14="http://schemas.microsoft.com/office/powerpoint/2010/main" val="110448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17</a:t>
            </a:fld>
            <a:endParaRPr lang="en-US"/>
          </a:p>
        </p:txBody>
      </p:sp>
    </p:spTree>
    <p:extLst>
      <p:ext uri="{BB962C8B-B14F-4D97-AF65-F5344CB8AC3E}">
        <p14:creationId xmlns:p14="http://schemas.microsoft.com/office/powerpoint/2010/main" val="346297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if presenting this training in-person.</a:t>
            </a:r>
          </a:p>
          <a:p>
            <a:endParaRPr lang="en-US" dirty="0"/>
          </a:p>
          <a:p>
            <a:pPr marL="0" marR="0">
              <a:lnSpc>
                <a:spcPct val="150000"/>
              </a:lnSpc>
              <a:spcBef>
                <a:spcPts val="0"/>
              </a:spcBef>
              <a:spcAft>
                <a:spcPts val="800"/>
              </a:spcAft>
            </a:pPr>
            <a:r>
              <a:rPr lang="en-US" sz="1800" i="1" dirty="0">
                <a:effectLst/>
                <a:latin typeface="Verdana" panose="020B0604030504040204" pitchFamily="34" charset="0"/>
                <a:ea typeface="Verdana" panose="020B0604030504040204" pitchFamily="34" charset="0"/>
                <a:cs typeface="Verdana" panose="020B0604030504040204" pitchFamily="34" charset="0"/>
              </a:rPr>
              <a:t>Producer:</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50000"/>
              </a:lnSpc>
              <a:spcBef>
                <a:spcPts val="0"/>
              </a:spcBef>
              <a:spcAft>
                <a:spcPts val="800"/>
              </a:spcAft>
            </a:pPr>
            <a:r>
              <a:rPr lang="en-US" sz="1800" dirty="0">
                <a:effectLst/>
                <a:latin typeface="Verdana" panose="020B0604030504040204" pitchFamily="34" charset="0"/>
                <a:ea typeface="Verdana" panose="020B0604030504040204" pitchFamily="34" charset="0"/>
                <a:cs typeface="Verdana" panose="020B0604030504040204" pitchFamily="34" charset="0"/>
              </a:rPr>
              <a:t>Before we get started, let’s review some virtual housekeeping details to be sure we’re familiar with the technology features we’ll be using to communicate with each other.</a:t>
            </a:r>
          </a:p>
          <a:p>
            <a:pPr marL="0" marR="0">
              <a:lnSpc>
                <a:spcPct val="150000"/>
              </a:lnSpc>
              <a:spcBef>
                <a:spcPts val="0"/>
              </a:spcBef>
              <a:spcAft>
                <a:spcPts val="800"/>
              </a:spcAft>
            </a:pPr>
            <a:r>
              <a:rPr lang="en-US" sz="1800" dirty="0">
                <a:effectLst/>
                <a:latin typeface="Verdana" panose="020B0604030504040204" pitchFamily="34" charset="0"/>
                <a:ea typeface="Verdana" panose="020B0604030504040204" pitchFamily="34" charset="0"/>
                <a:cs typeface="Verdana" panose="020B0604030504040204" pitchFamily="34" charset="0"/>
              </a:rPr>
              <a:t>Some of you</a:t>
            </a:r>
            <a:r>
              <a:rPr lang="en-US" sz="1800" b="1"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may be more familiar than others navigating through a virtual learning course. So, we will briefly review the various functions of the virtual environment:</a:t>
            </a:r>
          </a:p>
          <a:p>
            <a:pPr marL="342900" marR="0" lvl="0" indent="-342900">
              <a:lnSpc>
                <a:spcPct val="150000"/>
              </a:lnSpc>
              <a:spcBef>
                <a:spcPts val="0"/>
              </a:spcBef>
              <a:spcAft>
                <a:spcPts val="0"/>
              </a:spcAft>
              <a:buFont typeface="Arial" panose="020B0604020202020204" pitchFamily="34" charset="0"/>
              <a:buChar char="●"/>
            </a:pPr>
            <a:r>
              <a:rPr lang="en-US" sz="1800" b="1" dirty="0">
                <a:solidFill>
                  <a:srgbClr val="000000"/>
                </a:solidFill>
                <a:effectLst/>
                <a:latin typeface="Noto Sans Symbols"/>
                <a:ea typeface="Noto Sans Symbols"/>
                <a:cs typeface="Noto Sans Symbols"/>
              </a:rPr>
              <a:t>Video Camera:</a:t>
            </a:r>
            <a:r>
              <a:rPr lang="en-US" sz="1800" dirty="0">
                <a:solidFill>
                  <a:srgbClr val="000000"/>
                </a:solidFill>
                <a:effectLst/>
                <a:latin typeface="Noto Sans Symbols"/>
                <a:ea typeface="Noto Sans Symbols"/>
                <a:cs typeface="Noto Sans Symbols"/>
              </a:rPr>
              <a:t> Find the camera icon; when you do, please turn the camera off and on. During the session, please keep the video camera on since this is an interactive course.</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US" sz="1800" b="1" dirty="0">
                <a:solidFill>
                  <a:srgbClr val="000000"/>
                </a:solidFill>
                <a:effectLst/>
                <a:latin typeface="Noto Sans Symbols"/>
                <a:ea typeface="Noto Sans Symbols"/>
                <a:cs typeface="Noto Sans Symbols"/>
              </a:rPr>
              <a:t>Mute/Unmute:</a:t>
            </a:r>
            <a:r>
              <a:rPr lang="en-US" sz="1800" dirty="0">
                <a:solidFill>
                  <a:srgbClr val="000000"/>
                </a:solidFill>
                <a:effectLst/>
                <a:latin typeface="Noto Sans Symbols"/>
                <a:ea typeface="Noto Sans Symbols"/>
                <a:cs typeface="Noto Sans Symbols"/>
              </a:rPr>
              <a:t> Now, please locate the microphone. When you do, practice muting and unmuting yourself.</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US" sz="1800" b="1" dirty="0">
                <a:solidFill>
                  <a:srgbClr val="000000"/>
                </a:solidFill>
                <a:effectLst/>
                <a:latin typeface="Noto Sans Symbols"/>
                <a:ea typeface="Noto Sans Symbols"/>
                <a:cs typeface="Noto Sans Symbols"/>
              </a:rPr>
              <a:t>Chat box:</a:t>
            </a:r>
            <a:r>
              <a:rPr lang="en-US" sz="1800" dirty="0">
                <a:solidFill>
                  <a:srgbClr val="000000"/>
                </a:solidFill>
                <a:effectLst/>
                <a:latin typeface="Noto Sans Symbols"/>
                <a:ea typeface="Noto Sans Symbols"/>
                <a:cs typeface="Noto Sans Symbols"/>
              </a:rPr>
              <a:t> Find the chat icon. We will be using the chat function to communicate throughout the session.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800"/>
              </a:spcAft>
              <a:buFont typeface="Arial" panose="020B0604020202020204" pitchFamily="34" charset="0"/>
              <a:buChar char="●"/>
            </a:pPr>
            <a:r>
              <a:rPr lang="en-US" sz="1800" b="1" dirty="0">
                <a:solidFill>
                  <a:srgbClr val="000000"/>
                </a:solidFill>
                <a:effectLst/>
                <a:latin typeface="Noto Sans Symbols"/>
                <a:ea typeface="Noto Sans Symbols"/>
                <a:cs typeface="Noto Sans Symbols"/>
              </a:rPr>
              <a:t>Emoji and Icons</a:t>
            </a:r>
            <a:r>
              <a:rPr lang="en-US" sz="1800" dirty="0">
                <a:solidFill>
                  <a:srgbClr val="000000"/>
                </a:solidFill>
                <a:effectLst/>
                <a:latin typeface="Noto Sans Symbols"/>
                <a:ea typeface="Noto Sans Symbols"/>
                <a:cs typeface="Noto Sans Symbols"/>
              </a:rPr>
              <a:t>: These differ within the different virtual platforms</a:t>
            </a:r>
            <a:endParaRPr lang="en-US" sz="1800" dirty="0">
              <a:effectLst/>
              <a:latin typeface="Noto Sans Symbols"/>
              <a:ea typeface="Noto Sans Symbols"/>
              <a:cs typeface="Noto Sans Symbols"/>
            </a:endParaRPr>
          </a:p>
          <a:p>
            <a:pPr marL="0" marR="0">
              <a:lnSpc>
                <a:spcPct val="150000"/>
              </a:lnSpc>
              <a:spcBef>
                <a:spcPts val="0"/>
              </a:spcBef>
              <a:spcAft>
                <a:spcPts val="800"/>
              </a:spcAft>
            </a:pPr>
            <a:r>
              <a:rPr lang="en-US" sz="1800" dirty="0">
                <a:effectLst/>
                <a:latin typeface="Verdana" panose="020B0604030504040204" pitchFamily="34" charset="0"/>
                <a:ea typeface="Verdana" panose="020B0604030504040204" pitchFamily="34" charset="0"/>
                <a:cs typeface="Verdana" panose="020B0604030504040204" pitchFamily="34" charset="0"/>
              </a:rPr>
              <a:t>While participants are expected to attend the entire training, if you need to step away, please let the facilitator know by private chat. </a:t>
            </a:r>
          </a:p>
          <a:p>
            <a:pPr marL="0" marR="0">
              <a:lnSpc>
                <a:spcPct val="150000"/>
              </a:lnSpc>
              <a:spcBef>
                <a:spcPts val="0"/>
              </a:spcBef>
              <a:spcAft>
                <a:spcPts val="800"/>
              </a:spcAft>
            </a:pPr>
            <a:r>
              <a:rPr lang="en-US" sz="1800" dirty="0">
                <a:effectLst/>
                <a:latin typeface="Verdana" panose="020B0604030504040204" pitchFamily="34" charset="0"/>
                <a:ea typeface="Verdana" panose="020B0604030504040204" pitchFamily="34" charset="0"/>
                <a:cs typeface="Verdana" panose="020B0604030504040204" pitchFamily="34" charset="0"/>
              </a:rPr>
              <a:t>And just a word about technical glitches. They are inevitable - on our end and your end! So please be patient and forgiving as we all navigate this virtual platform together. </a:t>
            </a:r>
          </a:p>
          <a:p>
            <a:endParaRPr lang="en-US" dirty="0"/>
          </a:p>
        </p:txBody>
      </p:sp>
      <p:sp>
        <p:nvSpPr>
          <p:cNvPr id="4" name="Slide Number Placeholder 3"/>
          <p:cNvSpPr>
            <a:spLocks noGrp="1"/>
          </p:cNvSpPr>
          <p:nvPr>
            <p:ph type="sldNum" sz="quarter" idx="5"/>
          </p:nvPr>
        </p:nvSpPr>
        <p:spPr/>
        <p:txBody>
          <a:bodyPr/>
          <a:lstStyle/>
          <a:p>
            <a:fld id="{DFFAEB55-2183-4D32-BDF6-2EE06DE3469A}" type="slidenum">
              <a:rPr lang="en-US" smtClean="0"/>
              <a:t>2</a:t>
            </a:fld>
            <a:endParaRPr lang="en-US"/>
          </a:p>
        </p:txBody>
      </p:sp>
    </p:spTree>
    <p:extLst>
      <p:ext uri="{BB962C8B-B14F-4D97-AF65-F5344CB8AC3E}">
        <p14:creationId xmlns:p14="http://schemas.microsoft.com/office/powerpoint/2010/main" val="129448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dirty="0"/>
              <a:t>  Welcome Back Everyone.  So glad to be here to facilitate part 2 of this module on Coaching and Mentoring for APS Supervisors.</a:t>
            </a: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3</a:t>
            </a:fld>
            <a:endParaRPr lang="en-US"/>
          </a:p>
        </p:txBody>
      </p:sp>
    </p:spTree>
    <p:extLst>
      <p:ext uri="{BB962C8B-B14F-4D97-AF65-F5344CB8AC3E}">
        <p14:creationId xmlns:p14="http://schemas.microsoft.com/office/powerpoint/2010/main" val="5119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dirty="0"/>
              <a:t>  The Purpose of Today’s Boost training is to:</a:t>
            </a:r>
          </a:p>
          <a:p>
            <a:endParaRPr lang="en-US" dirty="0"/>
          </a:p>
          <a:p>
            <a:pPr marL="1257300" indent="-457200" algn="l" defTabSz="914400">
              <a:buClr>
                <a:srgbClr val="002060"/>
              </a:buClr>
              <a:buAutoNum type="arabicPeriod"/>
            </a:pPr>
            <a:r>
              <a:rPr lang="en-US" sz="1200" dirty="0"/>
              <a:t>Review of TOLs Activities</a:t>
            </a:r>
          </a:p>
          <a:p>
            <a:pPr marL="1257300" indent="-457200" algn="l" defTabSz="914400">
              <a:buClr>
                <a:srgbClr val="002060"/>
              </a:buClr>
              <a:buAutoNum type="arabicPeriod"/>
            </a:pPr>
            <a:endParaRPr lang="en-US" sz="1200" dirty="0"/>
          </a:p>
          <a:p>
            <a:pPr marL="1257300" indent="-457200" algn="l" defTabSz="914400">
              <a:buClr>
                <a:srgbClr val="002060"/>
              </a:buClr>
              <a:buAutoNum type="arabicPeriod"/>
            </a:pPr>
            <a:r>
              <a:rPr lang="en-US" sz="1200" dirty="0"/>
              <a:t>Participate in 2 group exercises to debrief activities</a:t>
            </a:r>
          </a:p>
          <a:p>
            <a:pPr marL="1257300" indent="-457200" algn="l" defTabSz="914400">
              <a:buClr>
                <a:srgbClr val="002060"/>
              </a:buClr>
              <a:buAutoNum type="arabicPeriod"/>
            </a:pPr>
            <a:endParaRPr lang="en-US" sz="1200" dirty="0"/>
          </a:p>
          <a:p>
            <a:pPr marL="1257300" indent="-457200" algn="l" defTabSz="914400">
              <a:buClr>
                <a:srgbClr val="002060"/>
              </a:buClr>
              <a:buAutoNum type="arabicPeriod"/>
            </a:pPr>
            <a:r>
              <a:rPr lang="en-US" sz="1200" dirty="0"/>
              <a:t>Discuss a Plan of Action and Transfer of Learning Activity for sustainment</a:t>
            </a: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4</a:t>
            </a:fld>
            <a:endParaRPr lang="en-US"/>
          </a:p>
        </p:txBody>
      </p:sp>
    </p:spTree>
    <p:extLst>
      <p:ext uri="{BB962C8B-B14F-4D97-AF65-F5344CB8AC3E}">
        <p14:creationId xmlns:p14="http://schemas.microsoft.com/office/powerpoint/2010/main" val="341352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p>
          <a:p>
            <a:r>
              <a:rPr lang="en-US" dirty="0"/>
              <a:t>Let’s begin by reviewing our transfer of Learning Activities</a:t>
            </a:r>
          </a:p>
          <a:p>
            <a:endParaRPr lang="en-US" dirty="0"/>
          </a:p>
          <a:p>
            <a:pPr marL="285750" indent="-285750">
              <a:buFont typeface="Wingdings" panose="05000000000000000000" pitchFamily="2" charset="2"/>
              <a:buChar char="§"/>
            </a:pPr>
            <a:r>
              <a:rPr lang="en-US" sz="1200" dirty="0"/>
              <a:t>Goal # 1 -  Was we asked you to develop and implement an Action Plan of how you will leverage your 2-3 Strengths as a Coach and this was based on the Strengths Assessment you took as part of your pre-work before the initial training.  We will revisit that assessment in a minute.</a:t>
            </a:r>
          </a:p>
          <a:p>
            <a:endParaRPr lang="en-US" sz="1200" dirty="0"/>
          </a:p>
          <a:p>
            <a:pPr marL="285750" indent="-285750">
              <a:buFont typeface="Wingdings" panose="05000000000000000000" pitchFamily="2" charset="2"/>
              <a:buChar char="§"/>
            </a:pPr>
            <a:r>
              <a:rPr lang="en-US" sz="1200" dirty="0"/>
              <a:t>Goal # 2-  We asked you to design and implement an Action Plan to improve 2-3 strengths you want to upgrade at the lower end of your Strengths Assessment.</a:t>
            </a:r>
          </a:p>
          <a:p>
            <a:pPr marL="285750" indent="-285750">
              <a:buFont typeface="Wingdings" panose="05000000000000000000" pitchFamily="2" charset="2"/>
              <a:buChar char="§"/>
            </a:pPr>
            <a:endParaRPr lang="en-US" sz="1200" dirty="0"/>
          </a:p>
          <a:p>
            <a:pPr marL="285750" indent="-285750">
              <a:buFont typeface="Wingdings" panose="05000000000000000000" pitchFamily="2" charset="2"/>
              <a:buChar char="§"/>
            </a:pPr>
            <a:r>
              <a:rPr lang="en-US" sz="1200" dirty="0"/>
              <a:t>Goal # 3- Using your Coaching Conversation Planner draft a coaching conversation for development or performance using the 5 E’s process and Ready – Set – Go! 5 Minute Coaching Questions from the Handouts Section of your Participant Guide on page 45. </a:t>
            </a:r>
          </a:p>
          <a:p>
            <a:endParaRPr lang="en-US" sz="1200" dirty="0"/>
          </a:p>
          <a:p>
            <a:pPr marL="285750" indent="-285750">
              <a:buFont typeface="Wingdings" panose="05000000000000000000" pitchFamily="2" charset="2"/>
              <a:buChar char="§"/>
            </a:pPr>
            <a:r>
              <a:rPr lang="en-US" sz="1200" dirty="0"/>
              <a:t>Goal # 4-  Meet with two of your staff and have a coaching conversation in the next two weeks using the planner for development or performance. </a:t>
            </a:r>
          </a:p>
          <a:p>
            <a:r>
              <a:rPr lang="en-US" sz="1200" dirty="0"/>
              <a:t> </a:t>
            </a:r>
          </a:p>
          <a:p>
            <a:pPr marL="285750" indent="-285750">
              <a:buFont typeface="Wingdings" panose="05000000000000000000" pitchFamily="2" charset="2"/>
              <a:buChar char="§"/>
            </a:pPr>
            <a:r>
              <a:rPr lang="en-US" sz="1200" dirty="0"/>
              <a:t>Be prepared to debrief and provide feedback about the Strengths Action Plan and  Coaching Conversation at the Boost Training which is what we are doing today.</a:t>
            </a: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5</a:t>
            </a:fld>
            <a:endParaRPr lang="en-US"/>
          </a:p>
        </p:txBody>
      </p:sp>
    </p:spTree>
    <p:extLst>
      <p:ext uri="{BB962C8B-B14F-4D97-AF65-F5344CB8AC3E}">
        <p14:creationId xmlns:p14="http://schemas.microsoft.com/office/powerpoint/2010/main" val="7959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Says:  As part of the pre-work prior to the first training you received we had you complete a Coaching Self Assessment form to identify your top 2-3 strengths and 2-3 strengths you want to upgrade</a:t>
            </a: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6</a:t>
            </a:fld>
            <a:endParaRPr lang="en-US"/>
          </a:p>
        </p:txBody>
      </p:sp>
    </p:spTree>
    <p:extLst>
      <p:ext uri="{BB962C8B-B14F-4D97-AF65-F5344CB8AC3E}">
        <p14:creationId xmlns:p14="http://schemas.microsoft.com/office/powerpoint/2010/main" val="281790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Says:  This was the ASTD </a:t>
            </a:r>
            <a:r>
              <a:rPr lang="en-US" dirty="0" err="1"/>
              <a:t>TeamSTEPPS</a:t>
            </a:r>
            <a:r>
              <a:rPr lang="en-US" dirty="0"/>
              <a:t> Coaching Self-Assessment form you completed as part of the pre-work.  As a result of taking the assessment you were able to identify your top 2-3 strengths in regards to coaching your staff, and 2-3 strengths you would like to improve. </a:t>
            </a: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7</a:t>
            </a:fld>
            <a:endParaRPr lang="en-US"/>
          </a:p>
        </p:txBody>
      </p:sp>
    </p:spTree>
    <p:extLst>
      <p:ext uri="{BB962C8B-B14F-4D97-AF65-F5344CB8AC3E}">
        <p14:creationId xmlns:p14="http://schemas.microsoft.com/office/powerpoint/2010/main" val="319069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200" i="0" dirty="0">
                <a:effectLst/>
                <a:latin typeface="+mj-lt"/>
              </a:rPr>
              <a:t>Facilitator Says:  Then we asked you in our last training to complete your Action plan that looked like this</a:t>
            </a:r>
          </a:p>
          <a:p>
            <a:pPr marL="342900" marR="0" lvl="0" indent="-342900" fontAlgn="base">
              <a:spcBef>
                <a:spcPts val="0"/>
              </a:spcBef>
              <a:spcAft>
                <a:spcPts val="600"/>
              </a:spcAft>
              <a:buFont typeface="+mj-lt"/>
              <a:buAutoNum type="arabicPeriod"/>
            </a:pPr>
            <a:r>
              <a:rPr lang="en-US" sz="1800" i="0" dirty="0">
                <a:effectLst/>
                <a:latin typeface="Calibri" panose="020F0502020204030204" pitchFamily="34" charset="0"/>
                <a:ea typeface="Times New Roman" panose="02020603050405020304" pitchFamily="18" charset="0"/>
              </a:rPr>
              <a:t>You were asked to Look at the behaviors you identified as your strengths, prioritize, and list your top 2-3 strengths </a:t>
            </a:r>
            <a:endParaRPr lang="en-US" sz="1800" i="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mj-lt"/>
              <a:buAutoNum type="arabicPeriod"/>
            </a:pPr>
            <a:r>
              <a:rPr lang="en-US" sz="1800" i="0" dirty="0">
                <a:effectLst/>
                <a:latin typeface="Calibri" panose="020F0502020204030204" pitchFamily="34" charset="0"/>
                <a:ea typeface="Times New Roman" panose="02020603050405020304" pitchFamily="18" charset="0"/>
              </a:rPr>
              <a:t>Then you were asked how can you leverage these strengths to coach your staff?</a:t>
            </a:r>
            <a:endParaRPr lang="en-US" sz="1800" i="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mj-lt"/>
              <a:buAutoNum type="arabicPeriod"/>
            </a:pPr>
            <a:r>
              <a:rPr lang="en-US" sz="1800" i="0" dirty="0">
                <a:effectLst/>
                <a:latin typeface="Calibri" panose="020F0502020204030204" pitchFamily="34" charset="0"/>
                <a:ea typeface="Times New Roman" panose="02020603050405020304" pitchFamily="18" charset="0"/>
              </a:rPr>
              <a:t>You were also asked to look at the behaviors you indicated as lacking this skill, prioritize in the order you think are the most important to improve to better coach your staff, and list the 2-3 most important below.</a:t>
            </a:r>
            <a:endParaRPr lang="en-US" sz="1800" i="0" dirty="0">
              <a:effectLst/>
              <a:latin typeface="Times New Roman" panose="02020603050405020304" pitchFamily="18" charset="0"/>
              <a:ea typeface="Times New Roman" panose="02020603050405020304" pitchFamily="18" charset="0"/>
            </a:endParaRPr>
          </a:p>
          <a:p>
            <a:pPr marL="685800" marR="0" fontAlgn="base">
              <a:spcBef>
                <a:spcPts val="0"/>
              </a:spcBef>
              <a:spcAft>
                <a:spcPts val="600"/>
              </a:spcAft>
            </a:pPr>
            <a:endParaRPr lang="en-US" sz="1200" i="1" dirty="0">
              <a:effectLst/>
              <a:latin typeface="+mj-lt"/>
              <a:ea typeface="Times New Roman" panose="02020603050405020304" pitchFamily="18" charset="0"/>
            </a:endParaRPr>
          </a:p>
          <a:p>
            <a:pPr marL="685800" marR="0" fontAlgn="base">
              <a:spcBef>
                <a:spcPts val="0"/>
              </a:spcBef>
              <a:spcAft>
                <a:spcPts val="600"/>
              </a:spcAft>
            </a:pPr>
            <a:endParaRPr lang="en-US" sz="1200" i="1" dirty="0">
              <a:effectLst/>
              <a:latin typeface="+mj-lt"/>
              <a:ea typeface="Times New Roman" panose="02020603050405020304" pitchFamily="18" charset="0"/>
            </a:endParaRPr>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7421D5B0-F4C4-4CA2-ABAF-B0F8CEB88F50}" type="slidenum">
              <a:rPr lang="en-US" smtClean="0"/>
              <a:pPr/>
              <a:t>8</a:t>
            </a:fld>
            <a:endParaRPr lang="en-US" dirty="0"/>
          </a:p>
        </p:txBody>
      </p:sp>
      <p:sp>
        <p:nvSpPr>
          <p:cNvPr id="5" name="Date Placeholder 4"/>
          <p:cNvSpPr>
            <a:spLocks noGrp="1"/>
          </p:cNvSpPr>
          <p:nvPr>
            <p:ph type="dt" idx="11"/>
          </p:nvPr>
        </p:nvSpPr>
        <p:spPr/>
        <p:txBody>
          <a:bodyPr/>
          <a:lstStyle/>
          <a:p>
            <a:r>
              <a:rPr lang="en-US"/>
              <a:t>NSO/2019-2020</a:t>
            </a:r>
            <a:endParaRPr lang="en-US" dirty="0"/>
          </a:p>
        </p:txBody>
      </p:sp>
    </p:spTree>
    <p:extLst>
      <p:ext uri="{BB962C8B-B14F-4D97-AF65-F5344CB8AC3E}">
        <p14:creationId xmlns:p14="http://schemas.microsoft.com/office/powerpoint/2010/main" val="19400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dirty="0"/>
              <a:t>  I shared with you, my example.</a:t>
            </a: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9</a:t>
            </a:fld>
            <a:endParaRPr lang="en-US"/>
          </a:p>
        </p:txBody>
      </p:sp>
    </p:spTree>
    <p:extLst>
      <p:ext uri="{BB962C8B-B14F-4D97-AF65-F5344CB8AC3E}">
        <p14:creationId xmlns:p14="http://schemas.microsoft.com/office/powerpoint/2010/main" val="154462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7205-049E-4767-939C-E4F6AD9607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52E4C2-2FD8-496D-AC59-782E2C0996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D3E143-4C65-4DFA-97C1-086205B05D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82701D-A992-4225-B756-12C9A84D9C69}"/>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F138AE3E-64EE-4AB7-8CAC-D5233B20E0BB}"/>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148270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DA1A-44B1-41A4-9BCF-ABE492928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D8773A-BC01-4DBB-9881-DF2A0B89E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BE715-6478-4ADA-BCAE-3B6DF516E6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5AC8A7-9EEA-4CC4-A4F5-41063AE67167}"/>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DF266970-027F-4430-B218-8AC4AB815A03}"/>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234037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FD8A7-6CAE-4B84-BE43-BC0B924D97F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5A0347-F25C-4512-97FC-84D998E230C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05B49-C6E5-42F6-849E-C3AC7BFE69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CB51D5-7E34-4A69-9D62-60E0DAD3E916}"/>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135C7810-F5C0-4938-8C29-D164902A40BE}"/>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312359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3386-237D-41B8-9664-793519EC2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BC460-565A-4F6F-932E-92FBD49B52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37F7-EE93-4BC3-8A87-C4A113A779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7974BB-C97A-4F11-8A2B-275B8303B2EC}"/>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83581B2E-0117-49C8-B986-5B378998BBC0}"/>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216306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B588-2723-4580-AE72-AF95ECDFB93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BA8898A-B4CE-46F3-AB7F-938654A5D7D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720A3-EB39-4E4D-8518-37F10F3AAB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378DA3-DC2A-4F79-AC52-B5C6A4F93796}"/>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696C4807-5659-483E-8580-0B54CCFCCAC6}"/>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78459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4449-46A9-4688-B749-66B4B0105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F0969-604F-431C-8278-2BF40DDD0CD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84EA89-384B-4F5E-9519-19908DC74A8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DBD6E-CD9B-4B1A-9E0E-28C0F833195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EB80F5-E9F4-4615-8149-2F1FE7E28D09}"/>
              </a:ext>
            </a:extLst>
          </p:cNvPr>
          <p:cNvSpPr>
            <a:spLocks noGrp="1"/>
          </p:cNvSpPr>
          <p:nvPr>
            <p:ph type="ftr" sz="quarter" idx="11"/>
          </p:nvPr>
        </p:nvSpPr>
        <p:spPr/>
        <p:txBody>
          <a:bodyPr/>
          <a:lstStyle/>
          <a:p>
            <a:r>
              <a:rPr lang="en-US"/>
              <a:t>DAAS - Division of Aging and Adult Services</a:t>
            </a:r>
          </a:p>
        </p:txBody>
      </p:sp>
      <p:sp>
        <p:nvSpPr>
          <p:cNvPr id="7" name="Slide Number Placeholder 6">
            <a:extLst>
              <a:ext uri="{FF2B5EF4-FFF2-40B4-BE49-F238E27FC236}">
                <a16:creationId xmlns:a16="http://schemas.microsoft.com/office/drawing/2014/main" id="{D9E866D8-63DC-4692-BD49-F7689E144621}"/>
              </a:ext>
            </a:extLst>
          </p:cNvPr>
          <p:cNvSpPr>
            <a:spLocks noGrp="1"/>
          </p:cNvSpPr>
          <p:nvPr>
            <p:ph type="sldNum" sz="quarter" idx="12"/>
          </p:nvPr>
        </p:nvSpPr>
        <p:spPr/>
        <p:txBody>
          <a:bodyPr/>
          <a:lstStyle/>
          <a:p>
            <a:fld id="{81BA4136-98B3-41CB-9BB0-F4F6A2BD7858}" type="slidenum">
              <a:rPr lang="en-US" smtClean="0"/>
              <a:pPr/>
              <a:t>‹#›</a:t>
            </a:fld>
            <a:endParaRPr lang="en-US" dirty="0"/>
          </a:p>
        </p:txBody>
      </p:sp>
    </p:spTree>
    <p:extLst>
      <p:ext uri="{BB962C8B-B14F-4D97-AF65-F5344CB8AC3E}">
        <p14:creationId xmlns:p14="http://schemas.microsoft.com/office/powerpoint/2010/main" val="178652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1FA5-43F2-4F3C-BA91-536816DC5D1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25BEF5-127B-4D9E-A035-8EE04F66B0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4C9F3-77B9-4FD3-9315-EF7CB749248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F8E3D-F220-4F4E-9931-B5C9EA8211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F9EBA0-BF59-4CBF-85B9-E08DD4C6C9F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7F243-44F0-4223-AC80-2F73DA5B2CF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F967691-F1D9-4CB8-99C9-8338ADF93264}"/>
              </a:ext>
            </a:extLst>
          </p:cNvPr>
          <p:cNvSpPr>
            <a:spLocks noGrp="1"/>
          </p:cNvSpPr>
          <p:nvPr>
            <p:ph type="ftr" sz="quarter" idx="11"/>
          </p:nvPr>
        </p:nvSpPr>
        <p:spPr/>
        <p:txBody>
          <a:bodyPr/>
          <a:lstStyle/>
          <a:p>
            <a:r>
              <a:rPr lang="en-US"/>
              <a:t>DAAS - Division of Aging and Adult Services</a:t>
            </a:r>
          </a:p>
        </p:txBody>
      </p:sp>
      <p:sp>
        <p:nvSpPr>
          <p:cNvPr id="9" name="Slide Number Placeholder 8">
            <a:extLst>
              <a:ext uri="{FF2B5EF4-FFF2-40B4-BE49-F238E27FC236}">
                <a16:creationId xmlns:a16="http://schemas.microsoft.com/office/drawing/2014/main" id="{86D7BED4-3C74-4C9F-8559-7B788950945D}"/>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91257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2EFA-C700-4A15-A2E8-7E8938AD4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FEF17-6876-4F14-8909-311B0F0A54E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0A017ED-A1C2-47D0-BF54-6DF4505E3E48}"/>
              </a:ext>
            </a:extLst>
          </p:cNvPr>
          <p:cNvSpPr>
            <a:spLocks noGrp="1"/>
          </p:cNvSpPr>
          <p:nvPr>
            <p:ph type="ftr" sz="quarter" idx="11"/>
          </p:nvPr>
        </p:nvSpPr>
        <p:spPr/>
        <p:txBody>
          <a:bodyPr/>
          <a:lstStyle/>
          <a:p>
            <a:r>
              <a:rPr lang="en-US"/>
              <a:t>DAAS - Division of Aging and Adult Services</a:t>
            </a:r>
          </a:p>
        </p:txBody>
      </p:sp>
      <p:sp>
        <p:nvSpPr>
          <p:cNvPr id="5" name="Slide Number Placeholder 4">
            <a:extLst>
              <a:ext uri="{FF2B5EF4-FFF2-40B4-BE49-F238E27FC236}">
                <a16:creationId xmlns:a16="http://schemas.microsoft.com/office/drawing/2014/main" id="{854F0D9E-384B-4493-B275-7A922542B5FF}"/>
              </a:ext>
            </a:extLst>
          </p:cNvPr>
          <p:cNvSpPr>
            <a:spLocks noGrp="1"/>
          </p:cNvSpPr>
          <p:nvPr>
            <p:ph type="sldNum" sz="quarter" idx="12"/>
          </p:nvPr>
        </p:nvSpPr>
        <p:spPr/>
        <p:txBody>
          <a:bodyPr/>
          <a:lstStyle/>
          <a:p>
            <a:fld id="{81BA4136-98B3-41CB-9BB0-F4F6A2BD7858}" type="slidenum">
              <a:rPr lang="en-US" smtClean="0"/>
              <a:pPr/>
              <a:t>‹#›</a:t>
            </a:fld>
            <a:endParaRPr lang="en-US" dirty="0"/>
          </a:p>
        </p:txBody>
      </p:sp>
    </p:spTree>
    <p:extLst>
      <p:ext uri="{BB962C8B-B14F-4D97-AF65-F5344CB8AC3E}">
        <p14:creationId xmlns:p14="http://schemas.microsoft.com/office/powerpoint/2010/main" val="370365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04869-8CAB-48E7-953A-C9F0CDADDF2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9C132B-B58B-43C1-95CD-F0DFCF1BCC32}"/>
              </a:ext>
            </a:extLst>
          </p:cNvPr>
          <p:cNvSpPr>
            <a:spLocks noGrp="1"/>
          </p:cNvSpPr>
          <p:nvPr>
            <p:ph type="ftr" sz="quarter" idx="11"/>
          </p:nvPr>
        </p:nvSpPr>
        <p:spPr/>
        <p:txBody>
          <a:bodyPr/>
          <a:lstStyle/>
          <a:p>
            <a:r>
              <a:rPr lang="en-US"/>
              <a:t>DAAS - Division of Aging and Adult Services</a:t>
            </a:r>
          </a:p>
        </p:txBody>
      </p:sp>
      <p:sp>
        <p:nvSpPr>
          <p:cNvPr id="4" name="Slide Number Placeholder 3">
            <a:extLst>
              <a:ext uri="{FF2B5EF4-FFF2-40B4-BE49-F238E27FC236}">
                <a16:creationId xmlns:a16="http://schemas.microsoft.com/office/drawing/2014/main" id="{DDFDAF08-604A-4BCC-9FD6-BAF7A079D3E3}"/>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11846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A7C2-C168-4C9A-B1A1-DF29FB96D4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F6FEEA2-F26C-46BE-8741-78C37AC9A2D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D9EEE-A24C-44ED-8C85-AD81FC71EC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DF0B580-1403-486F-AFCD-1D2B784086E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776E4A-36C1-4478-8AA8-254891C8BD05}"/>
              </a:ext>
            </a:extLst>
          </p:cNvPr>
          <p:cNvSpPr>
            <a:spLocks noGrp="1"/>
          </p:cNvSpPr>
          <p:nvPr>
            <p:ph type="ftr" sz="quarter" idx="11"/>
          </p:nvPr>
        </p:nvSpPr>
        <p:spPr/>
        <p:txBody>
          <a:bodyPr/>
          <a:lstStyle/>
          <a:p>
            <a:r>
              <a:rPr lang="en-US"/>
              <a:t>DAAS - Division of Aging and Adult Services</a:t>
            </a:r>
          </a:p>
        </p:txBody>
      </p:sp>
      <p:sp>
        <p:nvSpPr>
          <p:cNvPr id="7" name="Slide Number Placeholder 6">
            <a:extLst>
              <a:ext uri="{FF2B5EF4-FFF2-40B4-BE49-F238E27FC236}">
                <a16:creationId xmlns:a16="http://schemas.microsoft.com/office/drawing/2014/main" id="{2CA4D1B2-2D6D-4DBB-91C2-3147EEF6DA17}"/>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331428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69C3-3749-42C4-9192-3E29F69464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0936E44-EE36-432B-8D0D-CCDF297A33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370F093-4785-4728-B449-AABA947FC1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5A3E4D9-1E53-438A-A0B2-0DEEE8D3082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0B561E-A7A0-4C47-9178-285BE19ECD54}"/>
              </a:ext>
            </a:extLst>
          </p:cNvPr>
          <p:cNvSpPr>
            <a:spLocks noGrp="1"/>
          </p:cNvSpPr>
          <p:nvPr>
            <p:ph type="ftr" sz="quarter" idx="11"/>
          </p:nvPr>
        </p:nvSpPr>
        <p:spPr/>
        <p:txBody>
          <a:bodyPr/>
          <a:lstStyle/>
          <a:p>
            <a:r>
              <a:rPr lang="en-US"/>
              <a:t>DAAS - Division of Aging and Adult Services</a:t>
            </a:r>
          </a:p>
        </p:txBody>
      </p:sp>
      <p:sp>
        <p:nvSpPr>
          <p:cNvPr id="7" name="Slide Number Placeholder 6">
            <a:extLst>
              <a:ext uri="{FF2B5EF4-FFF2-40B4-BE49-F238E27FC236}">
                <a16:creationId xmlns:a16="http://schemas.microsoft.com/office/drawing/2014/main" id="{5782BB5F-4812-4856-B458-0AAA1AAC59F7}"/>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11528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792BA-F9C2-4DC5-BD3C-C988CCB92E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88391-535A-44CB-AE6C-77E4DE325A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14C38-969C-4080-8126-C5102BCF2F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7EC9C82-FD9A-49FC-8B6F-21092A9FA5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DAAS - Division of Aging and Adult Services</a:t>
            </a:r>
            <a:endParaRPr lang="en-US" dirty="0"/>
          </a:p>
        </p:txBody>
      </p:sp>
      <p:sp>
        <p:nvSpPr>
          <p:cNvPr id="6" name="Slide Number Placeholder 5">
            <a:extLst>
              <a:ext uri="{FF2B5EF4-FFF2-40B4-BE49-F238E27FC236}">
                <a16:creationId xmlns:a16="http://schemas.microsoft.com/office/drawing/2014/main" id="{07D531D5-7770-4C90-B581-AC07FEA69A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BA4136-98B3-41CB-9BB0-F4F6A2BD7858}" type="slidenum">
              <a:rPr lang="en-US" smtClean="0"/>
              <a:pPr/>
              <a:t>‹#›</a:t>
            </a:fld>
            <a:endParaRPr lang="en-US" dirty="0"/>
          </a:p>
        </p:txBody>
      </p:sp>
    </p:spTree>
    <p:extLst>
      <p:ext uri="{BB962C8B-B14F-4D97-AF65-F5344CB8AC3E}">
        <p14:creationId xmlns:p14="http://schemas.microsoft.com/office/powerpoint/2010/main" val="2638449275"/>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228600" y="2743201"/>
            <a:ext cx="8763000" cy="4114372"/>
          </a:xfrm>
        </p:spPr>
        <p:txBody>
          <a:bodyPr vert="horz" lIns="91440" tIns="45720" rIns="91440" bIns="45720" rtlCol="0" anchor="t">
            <a:normAutofit/>
          </a:bodyPr>
          <a:lstStyle/>
          <a:p>
            <a:pPr defTabSz="914400"/>
            <a:r>
              <a:rPr lang="en-US" sz="3600" b="1" dirty="0">
                <a:solidFill>
                  <a:schemeClr val="tx1">
                    <a:lumMod val="85000"/>
                    <a:lumOff val="15000"/>
                  </a:schemeClr>
                </a:solidFill>
              </a:rPr>
              <a:t>   Boost Session</a:t>
            </a:r>
            <a:br>
              <a:rPr lang="en-US" sz="3600" b="1" dirty="0">
                <a:solidFill>
                  <a:schemeClr val="tx1">
                    <a:lumMod val="85000"/>
                    <a:lumOff val="15000"/>
                  </a:schemeClr>
                </a:solidFill>
              </a:rPr>
            </a:br>
            <a:br>
              <a:rPr lang="en-US" sz="3600" b="1" dirty="0">
                <a:solidFill>
                  <a:schemeClr val="tx1">
                    <a:lumMod val="85000"/>
                    <a:lumOff val="15000"/>
                  </a:schemeClr>
                </a:solidFill>
              </a:rPr>
            </a:br>
            <a:r>
              <a:rPr lang="en-US" sz="3600" b="1" dirty="0">
                <a:solidFill>
                  <a:schemeClr val="tx1">
                    <a:lumMod val="85000"/>
                    <a:lumOff val="15000"/>
                  </a:schemeClr>
                </a:solidFill>
              </a:rPr>
              <a:t>Supervisor as Coach</a:t>
            </a:r>
            <a:br>
              <a:rPr lang="en-US" sz="3600" b="1" dirty="0">
                <a:solidFill>
                  <a:schemeClr val="tx1">
                    <a:lumMod val="85000"/>
                    <a:lumOff val="15000"/>
                  </a:schemeClr>
                </a:solidFill>
              </a:rPr>
            </a:br>
            <a:br>
              <a:rPr lang="en-US" sz="3600" b="1" dirty="0">
                <a:solidFill>
                  <a:schemeClr val="tx1">
                    <a:lumMod val="85000"/>
                    <a:lumOff val="15000"/>
                  </a:schemeClr>
                </a:solidFill>
              </a:rPr>
            </a:br>
            <a:endParaRPr lang="en-US" sz="3600" b="1" kern="1200" dirty="0">
              <a:solidFill>
                <a:schemeClr val="tx1"/>
              </a:solidFill>
              <a:latin typeface="+mn-lt"/>
              <a:ea typeface="+mj-ea"/>
              <a:cs typeface="+mj-cs"/>
            </a:endParaRPr>
          </a:p>
        </p:txBody>
      </p:sp>
      <p:sp>
        <p:nvSpPr>
          <p:cNvPr id="41" name="Rectangle 3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AC03006-B0AE-444F-9242-3D853AA041A2}"/>
              </a:ext>
            </a:extLst>
          </p:cNvPr>
          <p:cNvPicPr/>
          <p:nvPr/>
        </p:nvPicPr>
        <p:blipFill>
          <a:blip r:embed="rId3"/>
          <a:stretch>
            <a:fillRect/>
          </a:stretch>
        </p:blipFill>
        <p:spPr>
          <a:xfrm rot="10800000" flipV="1">
            <a:off x="1443013" y="977586"/>
            <a:ext cx="2095500" cy="1441260"/>
          </a:xfrm>
          <a:prstGeom prst="rect">
            <a:avLst/>
          </a:prstGeom>
        </p:spPr>
      </p:pic>
      <p:pic>
        <p:nvPicPr>
          <p:cNvPr id="8" name="Picture 7">
            <a:extLst>
              <a:ext uri="{FF2B5EF4-FFF2-40B4-BE49-F238E27FC236}">
                <a16:creationId xmlns:a16="http://schemas.microsoft.com/office/drawing/2014/main" id="{61DBCD49-BDC0-496B-8A6C-D4BBF526C1E1}"/>
              </a:ext>
            </a:extLst>
          </p:cNvPr>
          <p:cNvPicPr>
            <a:picLocks noChangeAspect="1"/>
          </p:cNvPicPr>
          <p:nvPr/>
        </p:nvPicPr>
        <p:blipFill>
          <a:blip r:embed="rId4"/>
          <a:stretch>
            <a:fillRect/>
          </a:stretch>
        </p:blipFill>
        <p:spPr>
          <a:xfrm>
            <a:off x="3908626" y="989944"/>
            <a:ext cx="1780976" cy="1441259"/>
          </a:xfrm>
          <a:prstGeom prst="rect">
            <a:avLst/>
          </a:prstGeom>
        </p:spPr>
      </p:pic>
      <p:pic>
        <p:nvPicPr>
          <p:cNvPr id="9" name="Picture 8">
            <a:extLst>
              <a:ext uri="{FF2B5EF4-FFF2-40B4-BE49-F238E27FC236}">
                <a16:creationId xmlns:a16="http://schemas.microsoft.com/office/drawing/2014/main" id="{DFB129F1-CCED-4372-829E-FEFECBD2C272}"/>
              </a:ext>
            </a:extLst>
          </p:cNvPr>
          <p:cNvPicPr>
            <a:picLocks noChangeAspect="1"/>
          </p:cNvPicPr>
          <p:nvPr/>
        </p:nvPicPr>
        <p:blipFill>
          <a:blip r:embed="rId5"/>
          <a:stretch>
            <a:fillRect/>
          </a:stretch>
        </p:blipFill>
        <p:spPr>
          <a:xfrm>
            <a:off x="6059715" y="977586"/>
            <a:ext cx="1943100" cy="1441260"/>
          </a:xfrm>
          <a:prstGeom prst="rect">
            <a:avLst/>
          </a:prstGeom>
        </p:spPr>
      </p:pic>
      <p:pic>
        <p:nvPicPr>
          <p:cNvPr id="10" name="Picture 9">
            <a:extLst>
              <a:ext uri="{FF2B5EF4-FFF2-40B4-BE49-F238E27FC236}">
                <a16:creationId xmlns:a16="http://schemas.microsoft.com/office/drawing/2014/main" id="{11196940-04F2-4090-A625-33551C0831A8}"/>
              </a:ext>
            </a:extLst>
          </p:cNvPr>
          <p:cNvPicPr/>
          <p:nvPr/>
        </p:nvPicPr>
        <p:blipFill>
          <a:blip r:embed="rId6" cstate="email">
            <a:extLst>
              <a:ext uri="{28A0092B-C50C-407E-A947-70E740481C1C}">
                <a14:useLocalDpi xmlns:a14="http://schemas.microsoft.com/office/drawing/2010/main"/>
              </a:ext>
            </a:extLst>
          </a:blip>
          <a:stretch>
            <a:fillRect/>
          </a:stretch>
        </p:blipFill>
        <p:spPr>
          <a:xfrm>
            <a:off x="3733800" y="5185029"/>
            <a:ext cx="5181600" cy="1031163"/>
          </a:xfrm>
          <a:prstGeom prst="rect">
            <a:avLst/>
          </a:prstGeom>
        </p:spPr>
      </p:pic>
      <p:pic>
        <p:nvPicPr>
          <p:cNvPr id="11" name="Picture 10">
            <a:extLst>
              <a:ext uri="{FF2B5EF4-FFF2-40B4-BE49-F238E27FC236}">
                <a16:creationId xmlns:a16="http://schemas.microsoft.com/office/drawing/2014/main" id="{3A6E9056-E02A-4998-89A3-8602B496EA5A}"/>
              </a:ext>
            </a:extLst>
          </p:cNvPr>
          <p:cNvPicPr/>
          <p:nvPr/>
        </p:nvPicPr>
        <p:blipFill>
          <a:blip r:embed="rId7" cstate="email">
            <a:extLst>
              <a:ext uri="{28A0092B-C50C-407E-A947-70E740481C1C}">
                <a14:useLocalDpi xmlns:a14="http://schemas.microsoft.com/office/drawing/2010/main"/>
              </a:ext>
            </a:extLst>
          </a:blip>
          <a:stretch>
            <a:fillRect/>
          </a:stretch>
        </p:blipFill>
        <p:spPr bwMode="auto">
          <a:xfrm>
            <a:off x="838201" y="4191000"/>
            <a:ext cx="2285999" cy="2117496"/>
          </a:xfrm>
          <a:prstGeom prst="rect">
            <a:avLst/>
          </a:prstGeom>
          <a:noFill/>
        </p:spPr>
      </p:pic>
      <p:sp>
        <p:nvSpPr>
          <p:cNvPr id="13" name="Footer Placeholder 2">
            <a:extLst>
              <a:ext uri="{FF2B5EF4-FFF2-40B4-BE49-F238E27FC236}">
                <a16:creationId xmlns:a16="http://schemas.microsoft.com/office/drawing/2014/main" id="{AD809E80-6974-4348-9A90-2C4EDE82C93D}"/>
              </a:ext>
            </a:extLst>
          </p:cNvPr>
          <p:cNvSpPr>
            <a:spLocks noGrp="1"/>
          </p:cNvSpPr>
          <p:nvPr>
            <p:ph type="ftr" sz="quarter" idx="11"/>
          </p:nvPr>
        </p:nvSpPr>
        <p:spPr>
          <a:xfrm>
            <a:off x="6553200" y="6353893"/>
            <a:ext cx="2362200" cy="381428"/>
          </a:xfrm>
          <a:ln>
            <a:noFill/>
          </a:ln>
        </p:spPr>
        <p:txBody>
          <a:bodyPr/>
          <a:lstStyle/>
          <a:p>
            <a:r>
              <a:rPr lang="en-US" dirty="0">
                <a:solidFill>
                  <a:schemeClr val="bg1"/>
                </a:solidFill>
              </a:rPr>
              <a:t>                  		</a:t>
            </a:r>
          </a:p>
          <a:p>
            <a:r>
              <a:rPr lang="en-US" dirty="0">
                <a:solidFill>
                  <a:schemeClr val="bg1"/>
                </a:solidFill>
              </a:rPr>
              <a:t>   DAAS - Division of Aging and Adult Services</a:t>
            </a:r>
          </a:p>
        </p:txBody>
      </p:sp>
    </p:spTree>
    <p:extLst>
      <p:ext uri="{BB962C8B-B14F-4D97-AF65-F5344CB8AC3E}">
        <p14:creationId xmlns:p14="http://schemas.microsoft.com/office/powerpoint/2010/main" val="18693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85800" y="2513325"/>
            <a:ext cx="8001000" cy="2079457"/>
          </a:xfrm>
        </p:spPr>
        <p:txBody>
          <a:bodyPr vert="horz" lIns="91440" tIns="45720" rIns="91440" bIns="45720" rtlCol="0" anchor="b">
            <a:normAutofit/>
          </a:bodyPr>
          <a:lstStyle/>
          <a:p>
            <a:pPr lvl="1" algn="ctr" rtl="0">
              <a:lnSpc>
                <a:spcPct val="90000"/>
              </a:lnSpc>
              <a:spcBef>
                <a:spcPct val="0"/>
              </a:spcBef>
              <a:buClr>
                <a:srgbClr val="7030A0"/>
              </a:buClr>
              <a:buSzPct val="100000"/>
            </a:pPr>
            <a:r>
              <a:rPr lang="en-US" sz="4200" kern="1200" dirty="0">
                <a:solidFill>
                  <a:srgbClr val="FFFFFF"/>
                </a:solidFill>
                <a:latin typeface="+mj-lt"/>
                <a:ea typeface="+mj-ea"/>
                <a:cs typeface="+mj-cs"/>
              </a:rPr>
              <a:t>    </a:t>
            </a:r>
            <a:endParaRPr lang="en-US" sz="36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9A01FD2B-CA71-48CE-946F-299677FDBDCF}"/>
              </a:ext>
            </a:extLst>
          </p:cNvPr>
          <p:cNvSpPr txBox="1"/>
          <p:nvPr/>
        </p:nvSpPr>
        <p:spPr>
          <a:xfrm>
            <a:off x="838200" y="3538052"/>
            <a:ext cx="7696199" cy="3816049"/>
          </a:xfrm>
          <a:prstGeom prst="rect">
            <a:avLst/>
          </a:prstGeom>
        </p:spPr>
        <p:txBody>
          <a:bodyPr vert="horz" lIns="91440" tIns="45720" rIns="91440" bIns="45720" rtlCol="0" anchor="ctr">
            <a:noAutofit/>
          </a:bodyPr>
          <a:lstStyle/>
          <a:p>
            <a:pPr algn="ctr">
              <a:lnSpc>
                <a:spcPct val="90000"/>
              </a:lnSpc>
              <a:spcBef>
                <a:spcPts val="1000"/>
              </a:spcBef>
              <a:tabLst>
                <a:tab pos="236538" algn="l"/>
              </a:tabLst>
            </a:pPr>
            <a:r>
              <a:rPr lang="en-US" sz="3600" b="1" dirty="0">
                <a:solidFill>
                  <a:srgbClr val="FFFFFF"/>
                </a:solidFill>
              </a:rPr>
              <a:t>Debrief the 3 Post Training activities</a:t>
            </a:r>
          </a:p>
          <a:p>
            <a:pPr marL="285750" indent="-285750">
              <a:lnSpc>
                <a:spcPct val="90000"/>
              </a:lnSpc>
              <a:spcBef>
                <a:spcPts val="1000"/>
              </a:spcBef>
              <a:buFont typeface="Arial" panose="020B0604020202020204" pitchFamily="34" charset="0"/>
              <a:buChar char="•"/>
              <a:tabLst>
                <a:tab pos="236538" algn="l"/>
              </a:tabLst>
            </a:pPr>
            <a:r>
              <a:rPr lang="en-US" sz="1600" b="1" dirty="0"/>
              <a:t>In the 3 post Transfer of Learning Activities what did you discover about the process for yourself?</a:t>
            </a:r>
          </a:p>
          <a:p>
            <a:pPr marL="285750" indent="-285750">
              <a:lnSpc>
                <a:spcPct val="90000"/>
              </a:lnSpc>
              <a:spcBef>
                <a:spcPts val="1000"/>
              </a:spcBef>
              <a:buFont typeface="Arial" panose="020B0604020202020204" pitchFamily="34" charset="0"/>
              <a:buChar char="•"/>
              <a:tabLst>
                <a:tab pos="236538" algn="l"/>
              </a:tabLst>
            </a:pPr>
            <a:r>
              <a:rPr lang="en-US" sz="1600" b="1" dirty="0"/>
              <a:t>What strengths in your Strengths Action Plan did you identify to rely on and how did you use them or envision using them in coaching your staff?</a:t>
            </a:r>
          </a:p>
          <a:p>
            <a:pPr marL="285750" indent="-285750">
              <a:lnSpc>
                <a:spcPct val="90000"/>
              </a:lnSpc>
              <a:spcBef>
                <a:spcPts val="1000"/>
              </a:spcBef>
              <a:buFont typeface="Arial" panose="020B0604020202020204" pitchFamily="34" charset="0"/>
              <a:buChar char="•"/>
              <a:tabLst>
                <a:tab pos="236538" algn="l"/>
              </a:tabLst>
            </a:pPr>
            <a:r>
              <a:rPr lang="en-US" sz="1600" b="1" dirty="0"/>
              <a:t>How effective were you in developing the strengths you want to improve?  What activities or strategies do you see yourself committing to improve them going forward?  What are your next steps?  What support do you need and how will you monitor your progress?</a:t>
            </a:r>
          </a:p>
          <a:p>
            <a:pPr marL="285750" indent="-285750">
              <a:lnSpc>
                <a:spcPct val="90000"/>
              </a:lnSpc>
              <a:spcBef>
                <a:spcPts val="1000"/>
              </a:spcBef>
              <a:buFont typeface="Arial" panose="020B0604020202020204" pitchFamily="34" charset="0"/>
              <a:buChar char="•"/>
              <a:tabLst>
                <a:tab pos="236538" algn="l"/>
              </a:tabLst>
            </a:pPr>
            <a:r>
              <a:rPr lang="en-US" sz="1600" b="1" dirty="0"/>
              <a:t>How effective were these activities for enhancing your skills?</a:t>
            </a:r>
          </a:p>
          <a:p>
            <a:pPr marL="285750" indent="-285750">
              <a:lnSpc>
                <a:spcPct val="90000"/>
              </a:lnSpc>
              <a:spcBef>
                <a:spcPts val="1000"/>
              </a:spcBef>
              <a:buFont typeface="Arial" panose="020B0604020202020204" pitchFamily="34" charset="0"/>
              <a:buChar char="•"/>
              <a:tabLst>
                <a:tab pos="236538" algn="l"/>
              </a:tabLst>
            </a:pPr>
            <a:endParaRPr lang="en-US" sz="1600" b="1" dirty="0"/>
          </a:p>
        </p:txBody>
      </p:sp>
      <p:pic>
        <p:nvPicPr>
          <p:cNvPr id="3" name="Picture 2">
            <a:extLst>
              <a:ext uri="{FF2B5EF4-FFF2-40B4-BE49-F238E27FC236}">
                <a16:creationId xmlns:a16="http://schemas.microsoft.com/office/drawing/2014/main" id="{895EC89D-4815-401F-8A76-EB11A15D198D}"/>
              </a:ext>
            </a:extLst>
          </p:cNvPr>
          <p:cNvPicPr>
            <a:picLocks noChangeAspect="1"/>
          </p:cNvPicPr>
          <p:nvPr/>
        </p:nvPicPr>
        <p:blipFill>
          <a:blip r:embed="rId3"/>
          <a:stretch>
            <a:fillRect/>
          </a:stretch>
        </p:blipFill>
        <p:spPr>
          <a:xfrm>
            <a:off x="1628640" y="806025"/>
            <a:ext cx="1752210" cy="1441260"/>
          </a:xfrm>
          <a:prstGeom prst="rect">
            <a:avLst/>
          </a:prstGeom>
        </p:spPr>
      </p:pic>
      <p:pic>
        <p:nvPicPr>
          <p:cNvPr id="17" name="Picture 16">
            <a:extLst>
              <a:ext uri="{FF2B5EF4-FFF2-40B4-BE49-F238E27FC236}">
                <a16:creationId xmlns:a16="http://schemas.microsoft.com/office/drawing/2014/main" id="{2291742F-22F2-41FF-BCF7-CDD1CECE07C0}"/>
              </a:ext>
            </a:extLst>
          </p:cNvPr>
          <p:cNvPicPr>
            <a:picLocks noChangeAspect="1"/>
          </p:cNvPicPr>
          <p:nvPr/>
        </p:nvPicPr>
        <p:blipFill>
          <a:blip r:embed="rId4"/>
          <a:stretch>
            <a:fillRect/>
          </a:stretch>
        </p:blipFill>
        <p:spPr>
          <a:xfrm>
            <a:off x="6017737" y="823958"/>
            <a:ext cx="1893616" cy="1441260"/>
          </a:xfrm>
          <a:prstGeom prst="rect">
            <a:avLst/>
          </a:prstGeom>
        </p:spPr>
      </p:pic>
      <p:pic>
        <p:nvPicPr>
          <p:cNvPr id="4" name="Picture 3">
            <a:extLst>
              <a:ext uri="{FF2B5EF4-FFF2-40B4-BE49-F238E27FC236}">
                <a16:creationId xmlns:a16="http://schemas.microsoft.com/office/drawing/2014/main" id="{17C0C397-1371-43F0-A7D7-A1B307075397}"/>
              </a:ext>
            </a:extLst>
          </p:cNvPr>
          <p:cNvPicPr>
            <a:picLocks noChangeAspect="1"/>
          </p:cNvPicPr>
          <p:nvPr/>
        </p:nvPicPr>
        <p:blipFill>
          <a:blip r:embed="rId5"/>
          <a:stretch>
            <a:fillRect/>
          </a:stretch>
        </p:blipFill>
        <p:spPr>
          <a:xfrm>
            <a:off x="3851236" y="806024"/>
            <a:ext cx="1780976" cy="1441261"/>
          </a:xfrm>
          <a:prstGeom prst="rect">
            <a:avLst/>
          </a:prstGeom>
        </p:spPr>
      </p:pic>
      <p:sp>
        <p:nvSpPr>
          <p:cNvPr id="14" name="Footer Placeholder 2">
            <a:extLst>
              <a:ext uri="{FF2B5EF4-FFF2-40B4-BE49-F238E27FC236}">
                <a16:creationId xmlns:a16="http://schemas.microsoft.com/office/drawing/2014/main" id="{955F6BF1-F360-42CC-9290-27F941399ABC}"/>
              </a:ext>
            </a:extLst>
          </p:cNvPr>
          <p:cNvSpPr txBox="1">
            <a:spLocks/>
          </p:cNvSpPr>
          <p:nvPr/>
        </p:nvSpPr>
        <p:spPr>
          <a:xfrm>
            <a:off x="6220432" y="6472134"/>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6365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40F491-D6ED-47B7-B2C0-D2C9E563675C}"/>
              </a:ext>
            </a:extLst>
          </p:cNvPr>
          <p:cNvSpPr>
            <a:spLocks noGrp="1"/>
          </p:cNvSpPr>
          <p:nvPr>
            <p:ph type="title"/>
          </p:nvPr>
        </p:nvSpPr>
        <p:spPr>
          <a:xfrm>
            <a:off x="152400" y="2607236"/>
            <a:ext cx="3770219" cy="1643527"/>
          </a:xfrm>
          <a:prstGeom prst="rect">
            <a:avLst/>
          </a:prstGeom>
        </p:spPr>
        <p:txBody>
          <a:bodyPr wrap="square">
            <a:spAutoFit/>
          </a:bodyPr>
          <a:lstStyle/>
          <a:p>
            <a:r>
              <a:rPr lang="en-US" sz="2800" b="1" dirty="0">
                <a:latin typeface="+mn-lt"/>
              </a:rPr>
              <a:t>The 5 E’s for Elevating the Coaching Conversation</a:t>
            </a:r>
            <a:br>
              <a:rPr lang="en-US" sz="2800" dirty="0">
                <a:latin typeface="+mn-lt"/>
              </a:rPr>
            </a:br>
            <a:endParaRPr lang="en-US" sz="2800" dirty="0">
              <a:solidFill>
                <a:schemeClr val="tx1">
                  <a:lumMod val="95000"/>
                  <a:lumOff val="5000"/>
                </a:schemeClr>
              </a:solidFill>
              <a:latin typeface="+mn-lt"/>
            </a:endParaRPr>
          </a:p>
        </p:txBody>
      </p:sp>
      <p:graphicFrame>
        <p:nvGraphicFramePr>
          <p:cNvPr id="5" name="Content Placeholder 4">
            <a:extLst>
              <a:ext uri="{FF2B5EF4-FFF2-40B4-BE49-F238E27FC236}">
                <a16:creationId xmlns:a16="http://schemas.microsoft.com/office/drawing/2014/main" id="{A2FEE3C4-2B93-4C1A-98B5-5A97A2854860}"/>
              </a:ext>
            </a:extLst>
          </p:cNvPr>
          <p:cNvGraphicFramePr>
            <a:graphicFrameLocks noGrp="1"/>
          </p:cNvGraphicFramePr>
          <p:nvPr>
            <p:ph idx="1"/>
          </p:nvPr>
        </p:nvGraphicFramePr>
        <p:xfrm>
          <a:off x="3581400" y="1524000"/>
          <a:ext cx="5257800" cy="365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2">
            <a:extLst>
              <a:ext uri="{FF2B5EF4-FFF2-40B4-BE49-F238E27FC236}">
                <a16:creationId xmlns:a16="http://schemas.microsoft.com/office/drawing/2014/main" id="{406BB90B-814D-434B-AAF5-5614839D2CF2}"/>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344004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A2C-24C4-4899-9190-0589311D9272}"/>
              </a:ext>
            </a:extLst>
          </p:cNvPr>
          <p:cNvSpPr>
            <a:spLocks noGrp="1"/>
          </p:cNvSpPr>
          <p:nvPr>
            <p:ph type="title"/>
          </p:nvPr>
        </p:nvSpPr>
        <p:spPr/>
        <p:txBody>
          <a:bodyPr/>
          <a:lstStyle/>
          <a:p>
            <a:pPr algn="ctr"/>
            <a:r>
              <a:rPr lang="en-US" b="1" dirty="0"/>
              <a:t>The 5 E’s Sample Statements &amp; Questions</a:t>
            </a:r>
            <a:br>
              <a:rPr lang="en-US" b="1" dirty="0"/>
            </a:br>
            <a:r>
              <a:rPr lang="en-US" b="1" dirty="0"/>
              <a:t>Conversation for Development</a:t>
            </a:r>
            <a:r>
              <a:rPr lang="en-US" dirty="0"/>
              <a:t> </a:t>
            </a:r>
          </a:p>
        </p:txBody>
      </p:sp>
      <p:sp>
        <p:nvSpPr>
          <p:cNvPr id="4" name="Footer Placeholder 3">
            <a:extLst>
              <a:ext uri="{FF2B5EF4-FFF2-40B4-BE49-F238E27FC236}">
                <a16:creationId xmlns:a16="http://schemas.microsoft.com/office/drawing/2014/main" id="{AB2CB924-97D0-418F-AA6E-B01733142FAD}"/>
              </a:ext>
            </a:extLst>
          </p:cNvPr>
          <p:cNvSpPr>
            <a:spLocks noGrp="1"/>
          </p:cNvSpPr>
          <p:nvPr>
            <p:ph type="ftr" sz="quarter" idx="11"/>
          </p:nvPr>
        </p:nvSpPr>
        <p:spPr/>
        <p:txBody>
          <a:bodyPr/>
          <a:lstStyle/>
          <a:p>
            <a:r>
              <a:rPr lang="en-US"/>
              <a:t>DAAS - Division of Aging and Adult Services</a:t>
            </a:r>
          </a:p>
        </p:txBody>
      </p:sp>
      <p:pic>
        <p:nvPicPr>
          <p:cNvPr id="5" name="Content Placeholder 4">
            <a:extLst>
              <a:ext uri="{FF2B5EF4-FFF2-40B4-BE49-F238E27FC236}">
                <a16:creationId xmlns:a16="http://schemas.microsoft.com/office/drawing/2014/main" id="{0D587EDC-F0A4-45A8-9691-3BD09A6EDAB9}"/>
              </a:ext>
            </a:extLst>
          </p:cNvPr>
          <p:cNvPicPr>
            <a:picLocks noGrp="1" noChangeAspect="1"/>
          </p:cNvPicPr>
          <p:nvPr>
            <p:ph idx="1"/>
          </p:nvPr>
        </p:nvPicPr>
        <p:blipFill>
          <a:blip r:embed="rId3"/>
          <a:stretch>
            <a:fillRect/>
          </a:stretch>
        </p:blipFill>
        <p:spPr>
          <a:xfrm>
            <a:off x="1788108" y="1825625"/>
            <a:ext cx="5567783" cy="4351338"/>
          </a:xfrm>
          <a:prstGeom prst="rect">
            <a:avLst/>
          </a:prstGeom>
        </p:spPr>
      </p:pic>
    </p:spTree>
    <p:extLst>
      <p:ext uri="{BB962C8B-B14F-4D97-AF65-F5344CB8AC3E}">
        <p14:creationId xmlns:p14="http://schemas.microsoft.com/office/powerpoint/2010/main" val="427013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A2C-24C4-4899-9190-0589311D9272}"/>
              </a:ext>
            </a:extLst>
          </p:cNvPr>
          <p:cNvSpPr>
            <a:spLocks noGrp="1"/>
          </p:cNvSpPr>
          <p:nvPr>
            <p:ph type="title"/>
          </p:nvPr>
        </p:nvSpPr>
        <p:spPr/>
        <p:txBody>
          <a:bodyPr/>
          <a:lstStyle/>
          <a:p>
            <a:pPr algn="ctr"/>
            <a:r>
              <a:rPr lang="en-US" b="1" dirty="0"/>
              <a:t>The 5 E’s Sample Statements &amp; Questions</a:t>
            </a:r>
            <a:br>
              <a:rPr lang="en-US" b="1" dirty="0"/>
            </a:br>
            <a:r>
              <a:rPr lang="en-US" b="1" dirty="0"/>
              <a:t>Conversation for Performance</a:t>
            </a:r>
            <a:r>
              <a:rPr lang="en-US" dirty="0"/>
              <a:t> </a:t>
            </a:r>
          </a:p>
        </p:txBody>
      </p:sp>
      <p:sp>
        <p:nvSpPr>
          <p:cNvPr id="4" name="Footer Placeholder 3">
            <a:extLst>
              <a:ext uri="{FF2B5EF4-FFF2-40B4-BE49-F238E27FC236}">
                <a16:creationId xmlns:a16="http://schemas.microsoft.com/office/drawing/2014/main" id="{AB2CB924-97D0-418F-AA6E-B01733142FAD}"/>
              </a:ext>
            </a:extLst>
          </p:cNvPr>
          <p:cNvSpPr>
            <a:spLocks noGrp="1"/>
          </p:cNvSpPr>
          <p:nvPr>
            <p:ph type="ftr" sz="quarter" idx="11"/>
          </p:nvPr>
        </p:nvSpPr>
        <p:spPr/>
        <p:txBody>
          <a:bodyPr/>
          <a:lstStyle/>
          <a:p>
            <a:r>
              <a:rPr lang="en-US"/>
              <a:t>DAAS - Division of Aging and Adult Services</a:t>
            </a:r>
          </a:p>
        </p:txBody>
      </p:sp>
      <p:pic>
        <p:nvPicPr>
          <p:cNvPr id="7" name="Content Placeholder 6">
            <a:extLst>
              <a:ext uri="{FF2B5EF4-FFF2-40B4-BE49-F238E27FC236}">
                <a16:creationId xmlns:a16="http://schemas.microsoft.com/office/drawing/2014/main" id="{8743860D-A846-431C-9F93-A53BB3010B1D}"/>
              </a:ext>
            </a:extLst>
          </p:cNvPr>
          <p:cNvPicPr>
            <a:picLocks noGrp="1" noChangeAspect="1"/>
          </p:cNvPicPr>
          <p:nvPr>
            <p:ph idx="1"/>
          </p:nvPr>
        </p:nvPicPr>
        <p:blipFill>
          <a:blip r:embed="rId3"/>
          <a:stretch>
            <a:fillRect/>
          </a:stretch>
        </p:blipFill>
        <p:spPr>
          <a:xfrm>
            <a:off x="1751096" y="1690689"/>
            <a:ext cx="6097504" cy="4486274"/>
          </a:xfrm>
          <a:prstGeom prst="rect">
            <a:avLst/>
          </a:prstGeom>
        </p:spPr>
      </p:pic>
    </p:spTree>
    <p:extLst>
      <p:ext uri="{BB962C8B-B14F-4D97-AF65-F5344CB8AC3E}">
        <p14:creationId xmlns:p14="http://schemas.microsoft.com/office/powerpoint/2010/main" val="372160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424422-331E-481C-B340-F0B738986D8E}"/>
              </a:ext>
            </a:extLst>
          </p:cNvPr>
          <p:cNvSpPr>
            <a:spLocks noGrp="1"/>
          </p:cNvSpPr>
          <p:nvPr>
            <p:ph type="ftr" sz="quarter" idx="11"/>
          </p:nvPr>
        </p:nvSpPr>
        <p:spPr/>
        <p:txBody>
          <a:bodyPr/>
          <a:lstStyle/>
          <a:p>
            <a:r>
              <a:rPr lang="en-US"/>
              <a:t>DAAS - Division of Aging and Adult Services</a:t>
            </a:r>
          </a:p>
        </p:txBody>
      </p:sp>
      <p:pic>
        <p:nvPicPr>
          <p:cNvPr id="6" name="Picture 5">
            <a:extLst>
              <a:ext uri="{FF2B5EF4-FFF2-40B4-BE49-F238E27FC236}">
                <a16:creationId xmlns:a16="http://schemas.microsoft.com/office/drawing/2014/main" id="{5821EDE7-4B84-45E8-9910-998B15C3CF95}"/>
              </a:ext>
            </a:extLst>
          </p:cNvPr>
          <p:cNvPicPr>
            <a:picLocks noChangeAspect="1"/>
          </p:cNvPicPr>
          <p:nvPr/>
        </p:nvPicPr>
        <p:blipFill>
          <a:blip r:embed="rId3"/>
          <a:stretch>
            <a:fillRect/>
          </a:stretch>
        </p:blipFill>
        <p:spPr>
          <a:xfrm>
            <a:off x="1517629" y="0"/>
            <a:ext cx="6108742" cy="6858000"/>
          </a:xfrm>
          <a:prstGeom prst="rect">
            <a:avLst/>
          </a:prstGeom>
        </p:spPr>
      </p:pic>
    </p:spTree>
    <p:extLst>
      <p:ext uri="{BB962C8B-B14F-4D97-AF65-F5344CB8AC3E}">
        <p14:creationId xmlns:p14="http://schemas.microsoft.com/office/powerpoint/2010/main" val="91736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AFF3-663C-43CE-9249-883D3E8FC877}"/>
              </a:ext>
            </a:extLst>
          </p:cNvPr>
          <p:cNvSpPr>
            <a:spLocks noGrp="1"/>
          </p:cNvSpPr>
          <p:nvPr>
            <p:ph type="title"/>
          </p:nvPr>
        </p:nvSpPr>
        <p:spPr>
          <a:xfrm>
            <a:off x="628650" y="365127"/>
            <a:ext cx="7886700" cy="930274"/>
          </a:xfrm>
        </p:spPr>
        <p:txBody>
          <a:bodyPr>
            <a:normAutofit/>
          </a:bodyPr>
          <a:lstStyle/>
          <a:p>
            <a:pPr algn="ctr"/>
            <a:r>
              <a:rPr lang="en-US" b="1" dirty="0"/>
              <a:t>Small </a:t>
            </a:r>
            <a:r>
              <a:rPr lang="en-US" b="1" dirty="0">
                <a:latin typeface="+mn-lt"/>
              </a:rPr>
              <a:t>Group</a:t>
            </a:r>
            <a:r>
              <a:rPr lang="en-US" b="1" dirty="0"/>
              <a:t> Activity</a:t>
            </a:r>
          </a:p>
        </p:txBody>
      </p:sp>
      <p:sp>
        <p:nvSpPr>
          <p:cNvPr id="3" name="Content Placeholder 2">
            <a:extLst>
              <a:ext uri="{FF2B5EF4-FFF2-40B4-BE49-F238E27FC236}">
                <a16:creationId xmlns:a16="http://schemas.microsoft.com/office/drawing/2014/main" id="{593B1C88-E4F9-4301-BAC7-7F49F900FA24}"/>
              </a:ext>
            </a:extLst>
          </p:cNvPr>
          <p:cNvSpPr>
            <a:spLocks noGrp="1"/>
          </p:cNvSpPr>
          <p:nvPr>
            <p:ph sz="half" idx="1"/>
          </p:nvPr>
        </p:nvSpPr>
        <p:spPr>
          <a:xfrm>
            <a:off x="426156" y="1532467"/>
            <a:ext cx="5162550" cy="4667248"/>
          </a:xfrm>
          <a:solidFill>
            <a:schemeClr val="accent1">
              <a:lumMod val="40000"/>
              <a:lumOff val="60000"/>
            </a:schemeClr>
          </a:solidFill>
        </p:spPr>
        <p:txBody>
          <a:bodyPr>
            <a:normAutofit fontScale="62500" lnSpcReduction="20000"/>
          </a:bodyPr>
          <a:lstStyle/>
          <a:p>
            <a:pPr marL="0" indent="0" algn="ctr">
              <a:buNone/>
            </a:pPr>
            <a:r>
              <a:rPr lang="en-US" sz="3200" u="sng" dirty="0"/>
              <a:t>Coaching Conversation Reflection Activity</a:t>
            </a:r>
          </a:p>
          <a:p>
            <a:pPr marL="0" indent="0" algn="ctr">
              <a:buNone/>
            </a:pPr>
            <a:endParaRPr lang="en-US" sz="3200" dirty="0"/>
          </a:p>
          <a:p>
            <a:pPr marR="0" lvl="0" algn="l" defTabSz="914400" rtl="0" eaLnBrk="1" fontAlgn="auto" latinLnBrk="0" hangingPunct="1">
              <a:lnSpc>
                <a:spcPct val="100000"/>
              </a:lnSpc>
              <a:spcBef>
                <a:spcPts val="0"/>
              </a:spcBef>
              <a:spcAft>
                <a:spcPts val="600"/>
              </a:spcAft>
              <a:buClrTx/>
              <a:buSzTx/>
              <a:tabLst/>
              <a:defRPr/>
            </a:pPr>
            <a:r>
              <a:rPr lang="en-US" sz="2600" b="0" dirty="0">
                <a:latin typeface="Verdana" panose="020B0604030504040204" pitchFamily="34" charset="0"/>
                <a:ea typeface="Verdana" panose="020B0604030504040204" pitchFamily="34" charset="0"/>
              </a:rPr>
              <a:t>What did you discover about yourself as the supervisor guiding the coaching conversation?</a:t>
            </a: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sz="23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Tx/>
              <a:buSzTx/>
              <a:tabLst/>
              <a:defRPr/>
            </a:pPr>
            <a:r>
              <a:rPr lang="en-US" sz="26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was your experience of engaging in a coaching conversation for performance?  Was it difficult or relatively easy to do?  How was the conversation for development?</a:t>
            </a: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sz="23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Tx/>
              <a:buSzTx/>
              <a:tabLst/>
              <a:defRPr/>
            </a:pPr>
            <a:r>
              <a:rPr lang="en-US" sz="26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worked well?</a:t>
            </a: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sz="23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600"/>
              </a:spcAft>
              <a:buClrTx/>
              <a:buSzTx/>
              <a:tabLst/>
              <a:defRPr/>
            </a:pPr>
            <a:r>
              <a:rPr lang="en-US" sz="26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was challenging for you?</a:t>
            </a:r>
            <a:endParaRPr lang="en-US" sz="2600" dirty="0">
              <a:effectLst/>
              <a:latin typeface="Verdana" panose="020B0604030504040204" pitchFamily="34" charset="0"/>
              <a:ea typeface="Arial" panose="020B0604020202020204" pitchFamily="34" charset="0"/>
              <a:cs typeface="Times New Roman" panose="02020603050405020304" pitchFamily="18" charset="0"/>
            </a:endParaRPr>
          </a:p>
          <a:p>
            <a:pPr marL="0" marR="0" lvl="0" indent="0">
              <a:spcBef>
                <a:spcPts val="0"/>
              </a:spcBef>
              <a:spcAft>
                <a:spcPts val="600"/>
              </a:spcAft>
              <a:buFont typeface="Arial" panose="020B0604020202020204" pitchFamily="34" charset="0"/>
              <a:buNone/>
            </a:pPr>
            <a:endParaRPr lang="en-US" sz="2300" dirty="0">
              <a:effectLst/>
              <a:latin typeface="+mn-lt"/>
              <a:ea typeface="+mn-ea"/>
              <a:cs typeface="+mn-cs"/>
            </a:endParaRPr>
          </a:p>
          <a:p>
            <a:pPr defTabSz="914400">
              <a:lnSpc>
                <a:spcPct val="100000"/>
              </a:lnSpc>
              <a:spcBef>
                <a:spcPts val="0"/>
              </a:spcBef>
              <a:spcAft>
                <a:spcPts val="600"/>
              </a:spcAft>
              <a:defRPr/>
            </a:pPr>
            <a:r>
              <a:rPr lang="en-US" sz="2600" dirty="0">
                <a:solidFill>
                  <a:srgbClr val="000000"/>
                </a:solidFill>
                <a:latin typeface="Verdana" panose="020B0604030504040204" pitchFamily="34" charset="0"/>
                <a:cs typeface="Times New Roman" panose="02020603050405020304" pitchFamily="18" charset="0"/>
              </a:rPr>
              <a:t>Is there anything you might want to incorporate or do differently next time when engaging in a conversation with staff?</a:t>
            </a:r>
          </a:p>
          <a:p>
            <a:pPr marR="0" lvl="0">
              <a:lnSpc>
                <a:spcPct val="150000"/>
              </a:lnSpc>
              <a:spcBef>
                <a:spcPts val="0"/>
              </a:spcBef>
              <a:spcAft>
                <a:spcPts val="800"/>
              </a:spcAft>
            </a:pPr>
            <a:r>
              <a:rPr lang="en-US" sz="2600" dirty="0">
                <a:solidFill>
                  <a:srgbClr val="000000"/>
                </a:solidFill>
                <a:effectLst/>
                <a:latin typeface="Verdana" panose="020B0604030504040204" pitchFamily="34" charset="0"/>
                <a:ea typeface="Arial" panose="020B0604020202020204" pitchFamily="34" charset="0"/>
                <a:cs typeface="Times New Roman" panose="02020603050405020304" pitchFamily="18" charset="0"/>
              </a:rPr>
              <a:t>What are your next steps?</a:t>
            </a:r>
            <a:endParaRPr lang="en-US" sz="2600" dirty="0">
              <a:effectLst/>
              <a:latin typeface="Verdana" panose="020B0604030504040204" pitchFamily="34" charset="0"/>
              <a:ea typeface="Arial" panose="020B0604020202020204" pitchFamily="34" charset="0"/>
              <a:cs typeface="Times New Roman" panose="02020603050405020304" pitchFamily="18" charset="0"/>
            </a:endParaRPr>
          </a:p>
          <a:p>
            <a:pPr marL="0" indent="0">
              <a:buNone/>
            </a:pPr>
            <a:endParaRPr lang="en-US" sz="1200" b="1" dirty="0"/>
          </a:p>
        </p:txBody>
      </p:sp>
      <p:sp>
        <p:nvSpPr>
          <p:cNvPr id="5" name="Footer Placeholder 4">
            <a:extLst>
              <a:ext uri="{FF2B5EF4-FFF2-40B4-BE49-F238E27FC236}">
                <a16:creationId xmlns:a16="http://schemas.microsoft.com/office/drawing/2014/main" id="{064FE269-AB89-4DB7-9393-45E760E497B1}"/>
              </a:ext>
            </a:extLst>
          </p:cNvPr>
          <p:cNvSpPr>
            <a:spLocks noGrp="1"/>
          </p:cNvSpPr>
          <p:nvPr>
            <p:ph type="ftr" sz="quarter" idx="11"/>
          </p:nvPr>
        </p:nvSpPr>
        <p:spPr>
          <a:xfrm>
            <a:off x="5814060" y="6475409"/>
            <a:ext cx="3086100" cy="365125"/>
          </a:xfrm>
        </p:spPr>
        <p:txBody>
          <a:bodyPr/>
          <a:lstStyle/>
          <a:p>
            <a:r>
              <a:rPr lang="en-US"/>
              <a:t>DAAS - Division of Aging and Adult Services</a:t>
            </a:r>
          </a:p>
        </p:txBody>
      </p:sp>
      <p:pic>
        <p:nvPicPr>
          <p:cNvPr id="11" name="Content Placeholder 10" descr="Two women, one in glasses and blazer, talking in business office">
            <a:extLst>
              <a:ext uri="{FF2B5EF4-FFF2-40B4-BE49-F238E27FC236}">
                <a16:creationId xmlns:a16="http://schemas.microsoft.com/office/drawing/2014/main" id="{A48FD955-8897-4119-873B-97F7B4A6283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19750" y="1524000"/>
            <a:ext cx="3474720" cy="4667248"/>
          </a:xfrm>
          <a:solidFill>
            <a:schemeClr val="bg1">
              <a:lumMod val="85000"/>
            </a:schemeClr>
          </a:solidFill>
        </p:spPr>
      </p:pic>
    </p:spTree>
    <p:extLst>
      <p:ext uri="{BB962C8B-B14F-4D97-AF65-F5344CB8AC3E}">
        <p14:creationId xmlns:p14="http://schemas.microsoft.com/office/powerpoint/2010/main" val="181423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228600" y="2362201"/>
            <a:ext cx="8153400" cy="1066799"/>
          </a:xfrm>
        </p:spPr>
        <p:txBody>
          <a:bodyPr vert="horz" lIns="91440" tIns="45720" rIns="91440" bIns="45720" rtlCol="0" anchor="t">
            <a:normAutofit fontScale="90000"/>
          </a:bodyPr>
          <a:lstStyle/>
          <a:p>
            <a:pPr defTabSz="914400"/>
            <a:r>
              <a:rPr lang="en-US" sz="3600" b="1" dirty="0">
                <a:solidFill>
                  <a:schemeClr val="tx1">
                    <a:lumMod val="85000"/>
                    <a:lumOff val="15000"/>
                  </a:schemeClr>
                </a:solidFill>
              </a:rPr>
              <a:t>   Coaching and Mentoring for APS Supervisors Transfer of Learning</a:t>
            </a:r>
            <a:br>
              <a:rPr lang="en-US" sz="3600" b="1" dirty="0">
                <a:solidFill>
                  <a:schemeClr val="tx1">
                    <a:lumMod val="85000"/>
                    <a:lumOff val="15000"/>
                  </a:schemeClr>
                </a:solidFill>
              </a:rPr>
            </a:br>
            <a:endParaRPr lang="en-US" sz="3600" b="1" kern="1200" dirty="0">
              <a:solidFill>
                <a:schemeClr val="tx1"/>
              </a:solidFill>
              <a:latin typeface="+mn-lt"/>
              <a:ea typeface="+mj-ea"/>
              <a:cs typeface="+mj-cs"/>
            </a:endParaRPr>
          </a:p>
        </p:txBody>
      </p:sp>
      <p:sp>
        <p:nvSpPr>
          <p:cNvPr id="3" name="TextBox 2">
            <a:extLst>
              <a:ext uri="{FF2B5EF4-FFF2-40B4-BE49-F238E27FC236}">
                <a16:creationId xmlns:a16="http://schemas.microsoft.com/office/drawing/2014/main" id="{D65F4C4D-6594-4FB0-9478-7C3F7BD6CACA}"/>
              </a:ext>
            </a:extLst>
          </p:cNvPr>
          <p:cNvSpPr txBox="1"/>
          <p:nvPr/>
        </p:nvSpPr>
        <p:spPr>
          <a:xfrm>
            <a:off x="1219200" y="3429000"/>
            <a:ext cx="6705600" cy="3354765"/>
          </a:xfrm>
          <a:prstGeom prst="rect">
            <a:avLst/>
          </a:prstGeom>
          <a:noFill/>
        </p:spPr>
        <p:txBody>
          <a:bodyPr wrap="square" rtlCol="0">
            <a:spAutoFit/>
          </a:bodyPr>
          <a:lstStyle/>
          <a:p>
            <a:pPr marL="285750" indent="-285750">
              <a:buFont typeface="Wingdings" panose="05000000000000000000" pitchFamily="2" charset="2"/>
              <a:buChar char="§"/>
            </a:pPr>
            <a:r>
              <a:rPr lang="en-US" dirty="0"/>
              <a:t>Goal # 1 -  Reach out to one of your peers this week to be your accountability partner for the next 30 days.</a:t>
            </a:r>
          </a:p>
          <a:p>
            <a:endParaRPr lang="en-US" dirty="0"/>
          </a:p>
          <a:p>
            <a:pPr marL="285750" indent="-285750">
              <a:buFont typeface="Wingdings" panose="05000000000000000000" pitchFamily="2" charset="2"/>
              <a:buChar char="§"/>
            </a:pPr>
            <a:r>
              <a:rPr lang="en-US" dirty="0"/>
              <a:t>Goal # 2 -  Touch base with your accountability  partner a minimum of once a week to check on the application of your Strengths Action Plan and your conversations with staff.</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Goal # 3 -   </a:t>
            </a:r>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Schedule a conversation with your supervisor in the next 30 days to discuss what you’ve learned, how this training has impacted you, and how you have applied 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en-US" sz="1600" dirty="0"/>
          </a:p>
          <a:p>
            <a:r>
              <a:rPr lang="en-US" sz="1600" dirty="0"/>
              <a:t> </a:t>
            </a:r>
          </a:p>
        </p:txBody>
      </p:sp>
      <p:pic>
        <p:nvPicPr>
          <p:cNvPr id="5" name="Picture 4" descr="Woman writing on notebook">
            <a:extLst>
              <a:ext uri="{FF2B5EF4-FFF2-40B4-BE49-F238E27FC236}">
                <a16:creationId xmlns:a16="http://schemas.microsoft.com/office/drawing/2014/main" id="{4F2DD2CB-5925-41AD-AE14-31BE8FBE71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38" y="304800"/>
            <a:ext cx="2518136" cy="1981200"/>
          </a:xfrm>
          <a:prstGeom prst="rect">
            <a:avLst/>
          </a:prstGeom>
        </p:spPr>
      </p:pic>
      <p:pic>
        <p:nvPicPr>
          <p:cNvPr id="10" name="Picture 9" descr="The word brainstorming engraved in a metal">
            <a:extLst>
              <a:ext uri="{FF2B5EF4-FFF2-40B4-BE49-F238E27FC236}">
                <a16:creationId xmlns:a16="http://schemas.microsoft.com/office/drawing/2014/main" id="{01056168-8042-4BE5-A2F8-2C7A4E09C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5018" y="304800"/>
            <a:ext cx="2713918" cy="1981200"/>
          </a:xfrm>
          <a:prstGeom prst="rect">
            <a:avLst/>
          </a:prstGeom>
        </p:spPr>
      </p:pic>
      <p:pic>
        <p:nvPicPr>
          <p:cNvPr id="12" name="Picture 11" descr="Two business people communicating">
            <a:extLst>
              <a:ext uri="{FF2B5EF4-FFF2-40B4-BE49-F238E27FC236}">
                <a16:creationId xmlns:a16="http://schemas.microsoft.com/office/drawing/2014/main" id="{7D12D2BE-8A71-48E0-92EF-BBC99E0931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309" y="304800"/>
            <a:ext cx="2895600" cy="1981200"/>
          </a:xfrm>
          <a:prstGeom prst="rect">
            <a:avLst/>
          </a:prstGeom>
        </p:spPr>
      </p:pic>
      <p:sp>
        <p:nvSpPr>
          <p:cNvPr id="8" name="Footer Placeholder 2">
            <a:extLst>
              <a:ext uri="{FF2B5EF4-FFF2-40B4-BE49-F238E27FC236}">
                <a16:creationId xmlns:a16="http://schemas.microsoft.com/office/drawing/2014/main" id="{6C79D1AA-C9ED-45C6-BAEF-A2E6EE3F6892}"/>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61531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457200" y="1371600"/>
            <a:ext cx="8229600" cy="274320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a:solidFill>
              <a:srgbClr val="0070C0"/>
            </a:solidFill>
          </a:ln>
        </p:spPr>
        <p:txBody>
          <a:bodyPr vert="horz" lIns="91440" tIns="45720" rIns="91440" bIns="45720" rtlCol="0" anchor="t">
            <a:normAutofit/>
          </a:bodyPr>
          <a:lstStyle/>
          <a:p>
            <a:pPr defTabSz="914400"/>
            <a:r>
              <a:rPr lang="en-US" sz="3600" b="1" dirty="0">
                <a:solidFill>
                  <a:schemeClr val="bg1"/>
                </a:solidFill>
              </a:rPr>
              <a:t>   </a:t>
            </a:r>
            <a:r>
              <a:rPr lang="en-US" sz="4000" b="1" dirty="0">
                <a:solidFill>
                  <a:schemeClr val="bg1"/>
                </a:solidFill>
              </a:rPr>
              <a:t>Closing and Evaluations</a:t>
            </a:r>
            <a:br>
              <a:rPr lang="en-US" sz="4000" b="1" dirty="0">
                <a:solidFill>
                  <a:schemeClr val="bg1"/>
                </a:solidFill>
              </a:rPr>
            </a:br>
            <a:br>
              <a:rPr lang="en-US" sz="4000" b="1" dirty="0">
                <a:solidFill>
                  <a:schemeClr val="bg1"/>
                </a:solidFill>
              </a:rPr>
            </a:br>
            <a:r>
              <a:rPr lang="en-US" sz="2400" b="1" dirty="0">
                <a:solidFill>
                  <a:schemeClr val="bg1"/>
                </a:solidFill>
              </a:rPr>
              <a:t>Transfer of Learning Activity</a:t>
            </a:r>
            <a:br>
              <a:rPr lang="en-US" sz="2400" b="1" dirty="0">
                <a:solidFill>
                  <a:schemeClr val="bg1"/>
                </a:solidFill>
              </a:rPr>
            </a:br>
            <a:r>
              <a:rPr lang="en-US" sz="2400" b="1" dirty="0">
                <a:solidFill>
                  <a:schemeClr val="bg1"/>
                </a:solidFill>
              </a:rPr>
              <a:t>Evaluations</a:t>
            </a:r>
            <a:br>
              <a:rPr lang="en-US" sz="2400" b="1" dirty="0">
                <a:solidFill>
                  <a:schemeClr val="bg1"/>
                </a:solidFill>
              </a:rPr>
            </a:br>
            <a:r>
              <a:rPr lang="en-US" sz="2400" b="1" dirty="0">
                <a:solidFill>
                  <a:schemeClr val="bg1"/>
                </a:solidFill>
              </a:rPr>
              <a:t>Thank you for your participation!</a:t>
            </a:r>
            <a:br>
              <a:rPr lang="en-US" sz="3600" b="1" dirty="0">
                <a:solidFill>
                  <a:schemeClr val="bg1"/>
                </a:solidFill>
              </a:rPr>
            </a:br>
            <a:endParaRPr lang="en-US" sz="3600" b="1" kern="1200" dirty="0">
              <a:solidFill>
                <a:schemeClr val="bg1"/>
              </a:solidFill>
              <a:latin typeface="+mn-lt"/>
              <a:ea typeface="+mj-ea"/>
              <a:cs typeface="+mj-cs"/>
            </a:endParaRPr>
          </a:p>
        </p:txBody>
      </p:sp>
      <p:sp>
        <p:nvSpPr>
          <p:cNvPr id="4" name="Footer Placeholder 2">
            <a:extLst>
              <a:ext uri="{FF2B5EF4-FFF2-40B4-BE49-F238E27FC236}">
                <a16:creationId xmlns:a16="http://schemas.microsoft.com/office/drawing/2014/main" id="{632AEF1A-AC66-47DA-A268-98FF05D626DC}"/>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                  		</a:t>
            </a:r>
            <a:endParaRPr lang="en-US" sz="1000">
              <a:solidFill>
                <a:schemeClr val="tx1">
                  <a:lumMod val="65000"/>
                  <a:lumOff val="35000"/>
                </a:schemeClr>
              </a:solidFill>
            </a:endParaRPr>
          </a:p>
          <a:p>
            <a:r>
              <a:rPr lang="en-US" sz="1000">
                <a:solidFill>
                  <a:schemeClr val="tx1">
                    <a:lumMod val="65000"/>
                    <a:lumOff val="35000"/>
                  </a:schemeClr>
                </a:solidFill>
              </a:rPr>
              <a:t>   DAAS - Division of Aging and Adult Services</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189705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8AE8-5BEA-4BA6-9D6C-42D67B79ED99}"/>
              </a:ext>
            </a:extLst>
          </p:cNvPr>
          <p:cNvSpPr>
            <a:spLocks noGrp="1"/>
          </p:cNvSpPr>
          <p:nvPr>
            <p:ph type="title"/>
          </p:nvPr>
        </p:nvSpPr>
        <p:spPr>
          <a:xfrm>
            <a:off x="628650" y="1274997"/>
            <a:ext cx="7886700" cy="850270"/>
          </a:xfrm>
        </p:spPr>
        <p:txBody>
          <a:bodyPr>
            <a:normAutofit/>
          </a:bodyPr>
          <a:lstStyle/>
          <a:p>
            <a:r>
              <a:rPr lang="en-US" sz="4000" dirty="0">
                <a:solidFill>
                  <a:schemeClr val="bg2"/>
                </a:solidFill>
                <a:latin typeface="+mn-lt"/>
              </a:rPr>
              <a:t>Housekeeping</a:t>
            </a:r>
            <a:r>
              <a:rPr lang="en-US" sz="3900" dirty="0">
                <a:solidFill>
                  <a:schemeClr val="bg2"/>
                </a:solidFill>
              </a:rPr>
              <a:t> </a:t>
            </a:r>
            <a:r>
              <a:rPr lang="en-US" sz="4000" dirty="0">
                <a:solidFill>
                  <a:schemeClr val="bg2"/>
                </a:solidFill>
                <a:latin typeface="+mn-lt"/>
              </a:rPr>
              <a:t>for Virtual Platform </a:t>
            </a:r>
          </a:p>
        </p:txBody>
      </p:sp>
      <p:graphicFrame>
        <p:nvGraphicFramePr>
          <p:cNvPr id="5" name="Content Placeholder 2">
            <a:extLst>
              <a:ext uri="{FF2B5EF4-FFF2-40B4-BE49-F238E27FC236}">
                <a16:creationId xmlns:a16="http://schemas.microsoft.com/office/drawing/2014/main" id="{D038F7FE-1BFA-448B-BA19-A6BA1B7A1DF9}"/>
              </a:ext>
            </a:extLst>
          </p:cNvPr>
          <p:cNvGraphicFramePr>
            <a:graphicFrameLocks noGrp="1"/>
          </p:cNvGraphicFramePr>
          <p:nvPr>
            <p:ph idx="1"/>
            <p:extLst>
              <p:ext uri="{D42A27DB-BD31-4B8C-83A1-F6EECF244321}">
                <p14:modId xmlns:p14="http://schemas.microsoft.com/office/powerpoint/2010/main" val="1026925916"/>
              </p:ext>
            </p:extLst>
          </p:nvPr>
        </p:nvGraphicFramePr>
        <p:xfrm>
          <a:off x="267511" y="2281755"/>
          <a:ext cx="8608979" cy="3246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a:extLst>
              <a:ext uri="{FF2B5EF4-FFF2-40B4-BE49-F238E27FC236}">
                <a16:creationId xmlns:a16="http://schemas.microsoft.com/office/drawing/2014/main" id="{95FD8C65-7085-40B8-AED1-3788E5417E8D}"/>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237146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87607">
              <a:srgbClr val="B3C6E6"/>
            </a:gs>
            <a:gs pos="93804">
              <a:srgbClr val="BDCEEA"/>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0B3-FD96-45AC-8685-388FF0296E56}"/>
              </a:ext>
            </a:extLst>
          </p:cNvPr>
          <p:cNvSpPr>
            <a:spLocks noGrp="1"/>
          </p:cNvSpPr>
          <p:nvPr>
            <p:ph type="title"/>
          </p:nvPr>
        </p:nvSpPr>
        <p:spPr/>
        <p:txBody>
          <a:bodyPr>
            <a:normAutofit fontScale="90000"/>
          </a:bodyPr>
          <a:lstStyle/>
          <a:p>
            <a:pPr algn="ctr"/>
            <a:r>
              <a:rPr lang="en-US" dirty="0"/>
              <a:t>Welcome Back!</a:t>
            </a:r>
            <a:br>
              <a:rPr lang="en-US" dirty="0"/>
            </a:br>
            <a:r>
              <a:rPr lang="en-US" dirty="0"/>
              <a:t>Coaching and Mentoring for APS Supervisors</a:t>
            </a:r>
            <a:br>
              <a:rPr lang="en-US" dirty="0"/>
            </a:br>
            <a:r>
              <a:rPr lang="en-US" dirty="0"/>
              <a:t>Boost Training</a:t>
            </a:r>
          </a:p>
        </p:txBody>
      </p:sp>
      <p:sp>
        <p:nvSpPr>
          <p:cNvPr id="5" name="Content Placeholder 4">
            <a:extLst>
              <a:ext uri="{FF2B5EF4-FFF2-40B4-BE49-F238E27FC236}">
                <a16:creationId xmlns:a16="http://schemas.microsoft.com/office/drawing/2014/main" id="{C54368D2-E15C-49DD-AA74-2B626B51F0E7}"/>
              </a:ext>
            </a:extLst>
          </p:cNvPr>
          <p:cNvSpPr txBox="1">
            <a:spLocks noGrp="1"/>
          </p:cNvSpPr>
          <p:nvPr>
            <p:ph idx="1"/>
          </p:nvPr>
        </p:nvSpPr>
        <p:spPr>
          <a:xfrm>
            <a:off x="1343025" y="2163850"/>
            <a:ext cx="6457950" cy="2040046"/>
          </a:xfrm>
          <a:prstGeom prst="rect">
            <a:avLst/>
          </a:prstGeom>
          <a:solidFill>
            <a:schemeClr val="bg1"/>
          </a:solidFill>
          <a:ln>
            <a:solidFill>
              <a:schemeClr val="accent3">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algn="ctr"/>
            <a:endParaRPr lang="en-US" sz="2400" dirty="0"/>
          </a:p>
          <a:p>
            <a:pPr marL="0" indent="0" algn="ctr">
              <a:buNone/>
            </a:pPr>
            <a:r>
              <a:rPr lang="en-US" dirty="0"/>
              <a:t>Facilitator Name</a:t>
            </a:r>
            <a:endParaRPr lang="en-US" sz="2100" dirty="0"/>
          </a:p>
          <a:p>
            <a:pPr algn="ctr"/>
            <a:endParaRPr lang="en-US" sz="2100" dirty="0"/>
          </a:p>
          <a:p>
            <a:pPr marL="0" indent="0" algn="ctr">
              <a:buNone/>
            </a:pPr>
            <a:r>
              <a:rPr lang="en-US" dirty="0"/>
              <a:t>Organization</a:t>
            </a:r>
            <a:endParaRPr lang="en-US" sz="2100" dirty="0"/>
          </a:p>
          <a:p>
            <a:pPr algn="ctr"/>
            <a:endParaRPr lang="en-US" sz="2400" dirty="0"/>
          </a:p>
        </p:txBody>
      </p:sp>
      <p:sp>
        <p:nvSpPr>
          <p:cNvPr id="8" name="Footer Placeholder 2">
            <a:extLst>
              <a:ext uri="{FF2B5EF4-FFF2-40B4-BE49-F238E27FC236}">
                <a16:creationId xmlns:a16="http://schemas.microsoft.com/office/drawing/2014/main" id="{61958DB8-6F4C-4845-8258-B09B8E0CA70B}"/>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255407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B69C-5DCC-43E7-A504-2B9C66C7BE9E}"/>
              </a:ext>
            </a:extLst>
          </p:cNvPr>
          <p:cNvSpPr>
            <a:spLocks noGrp="1"/>
          </p:cNvSpPr>
          <p:nvPr>
            <p:ph type="title"/>
          </p:nvPr>
        </p:nvSpPr>
        <p:spPr>
          <a:xfrm>
            <a:off x="628650" y="365126"/>
            <a:ext cx="8058150" cy="1231895"/>
          </a:xfrm>
          <a:solidFill>
            <a:schemeClr val="accent1">
              <a:lumMod val="40000"/>
              <a:lumOff val="60000"/>
            </a:schemeClr>
          </a:solidFill>
        </p:spPr>
        <p:txBody>
          <a:bodyPr/>
          <a:lstStyle/>
          <a:p>
            <a:pPr algn="ctr"/>
            <a:r>
              <a:rPr lang="en-US" sz="3200" b="1" kern="1200" dirty="0">
                <a:solidFill>
                  <a:schemeClr val="tx1"/>
                </a:solidFill>
                <a:latin typeface="+mn-lt"/>
                <a:ea typeface="+mj-ea"/>
                <a:cs typeface="+mj-cs"/>
              </a:rPr>
              <a:t>The Purpose of Today’s Boost</a:t>
            </a:r>
            <a:endParaRPr lang="en-US" dirty="0"/>
          </a:p>
        </p:txBody>
      </p:sp>
      <p:sp>
        <p:nvSpPr>
          <p:cNvPr id="4" name="Content Placeholder 3">
            <a:extLst>
              <a:ext uri="{FF2B5EF4-FFF2-40B4-BE49-F238E27FC236}">
                <a16:creationId xmlns:a16="http://schemas.microsoft.com/office/drawing/2014/main" id="{70F6EAF0-CE7C-4E42-8940-88FD9F8E6D51}"/>
              </a:ext>
            </a:extLst>
          </p:cNvPr>
          <p:cNvSpPr>
            <a:spLocks noGrp="1"/>
          </p:cNvSpPr>
          <p:nvPr>
            <p:ph sz="half" idx="2"/>
          </p:nvPr>
        </p:nvSpPr>
        <p:spPr>
          <a:xfrm>
            <a:off x="762000" y="1825624"/>
            <a:ext cx="7924800" cy="4667249"/>
          </a:xfrm>
          <a:gradFill>
            <a:gsLst>
              <a:gs pos="0">
                <a:schemeClr val="accent1">
                  <a:lumMod val="75000"/>
                </a:schemeClr>
              </a:gs>
              <a:gs pos="74000">
                <a:schemeClr val="accent1">
                  <a:lumMod val="45000"/>
                  <a:lumOff val="55000"/>
                </a:schemeClr>
              </a:gs>
              <a:gs pos="83000">
                <a:schemeClr val="accent1">
                  <a:lumMod val="45000"/>
                  <a:lumOff val="55000"/>
                </a:schemeClr>
              </a:gs>
              <a:gs pos="87607">
                <a:srgbClr val="B3C6E6"/>
              </a:gs>
              <a:gs pos="93804">
                <a:srgbClr val="BDCEEA"/>
              </a:gs>
              <a:gs pos="100000">
                <a:schemeClr val="accent1">
                  <a:lumMod val="30000"/>
                  <a:lumOff val="70000"/>
                </a:schemeClr>
              </a:gs>
            </a:gsLst>
            <a:lin ang="16200000" scaled="1"/>
          </a:gradFill>
        </p:spPr>
        <p:txBody>
          <a:bodyPr/>
          <a:lstStyle/>
          <a:p>
            <a:pPr marL="1143000" indent="-342900" algn="l" defTabSz="914400">
              <a:buClr>
                <a:srgbClr val="002060"/>
              </a:buClr>
              <a:buFont typeface="Wingdings" panose="05000000000000000000" pitchFamily="2" charset="2"/>
              <a:buChar char="§"/>
            </a:pPr>
            <a:endParaRPr lang="en-US" sz="2000" dirty="0"/>
          </a:p>
          <a:p>
            <a:pPr marL="800100" indent="0" algn="l" defTabSz="914400">
              <a:buClr>
                <a:srgbClr val="002060"/>
              </a:buClr>
              <a:buNone/>
            </a:pPr>
            <a:endParaRPr lang="en-US" sz="2000" dirty="0"/>
          </a:p>
          <a:p>
            <a:pPr marL="1257300" indent="-457200" algn="l" defTabSz="914400">
              <a:buClr>
                <a:srgbClr val="002060"/>
              </a:buClr>
              <a:buAutoNum type="arabicPeriod"/>
            </a:pPr>
            <a:r>
              <a:rPr lang="en-US" sz="2000" dirty="0"/>
              <a:t>Review of Transfer of Learning Activities</a:t>
            </a:r>
          </a:p>
          <a:p>
            <a:pPr marL="1257300" indent="-457200" algn="l" defTabSz="914400">
              <a:buClr>
                <a:srgbClr val="002060"/>
              </a:buClr>
              <a:buAutoNum type="arabicPeriod"/>
            </a:pPr>
            <a:endParaRPr lang="en-US" sz="2000" dirty="0"/>
          </a:p>
          <a:p>
            <a:pPr marL="1257300" indent="-457200" algn="l" defTabSz="914400">
              <a:buClr>
                <a:srgbClr val="002060"/>
              </a:buClr>
              <a:buAutoNum type="arabicPeriod"/>
            </a:pPr>
            <a:r>
              <a:rPr lang="en-US" sz="2000" dirty="0"/>
              <a:t>Participate in 2 group exercises to debrief activities</a:t>
            </a:r>
          </a:p>
          <a:p>
            <a:pPr marL="1257300" indent="-457200" algn="l" defTabSz="914400">
              <a:buClr>
                <a:srgbClr val="002060"/>
              </a:buClr>
              <a:buAutoNum type="arabicPeriod"/>
            </a:pPr>
            <a:endParaRPr lang="en-US" sz="2000" dirty="0"/>
          </a:p>
          <a:p>
            <a:pPr marL="1257300" indent="-457200" algn="l" defTabSz="914400">
              <a:buClr>
                <a:srgbClr val="002060"/>
              </a:buClr>
              <a:buAutoNum type="arabicPeriod"/>
            </a:pPr>
            <a:r>
              <a:rPr lang="en-US" sz="2000" dirty="0"/>
              <a:t>Discuss a Plan of Action and Transfer of Learning Activities for sustainment</a:t>
            </a:r>
          </a:p>
          <a:p>
            <a:pPr marL="1257300" indent="-457200" algn="l" defTabSz="914400">
              <a:buClr>
                <a:srgbClr val="002060"/>
              </a:buClr>
              <a:buAutoNum type="arabicPeriod"/>
            </a:pPr>
            <a:endParaRPr lang="en-US" sz="2000" dirty="0"/>
          </a:p>
          <a:p>
            <a:pPr marL="1257300" indent="-457200" algn="l" defTabSz="914400">
              <a:buClr>
                <a:srgbClr val="002060"/>
              </a:buClr>
              <a:buAutoNum type="arabicPeriod"/>
            </a:pPr>
            <a:endParaRPr lang="en-US" sz="2000" dirty="0"/>
          </a:p>
          <a:p>
            <a:pPr marL="1143000" indent="-342900" algn="l" defTabSz="914400">
              <a:buClr>
                <a:srgbClr val="002060"/>
              </a:buClr>
              <a:buFont typeface="Wingdings" panose="05000000000000000000" pitchFamily="2" charset="2"/>
              <a:buChar char="§"/>
            </a:pPr>
            <a:endParaRPr lang="en-US" sz="2000" dirty="0"/>
          </a:p>
          <a:p>
            <a:pPr marL="1143000" indent="-342900" algn="l" defTabSz="914400">
              <a:buClr>
                <a:srgbClr val="002060"/>
              </a:buClr>
              <a:buFont typeface="Wingdings" panose="05000000000000000000" pitchFamily="2" charset="2"/>
              <a:buChar char="§"/>
            </a:pPr>
            <a:endParaRPr lang="en-US" sz="2000" dirty="0"/>
          </a:p>
          <a:p>
            <a:endParaRPr lang="en-US" dirty="0"/>
          </a:p>
        </p:txBody>
      </p:sp>
      <p:sp>
        <p:nvSpPr>
          <p:cNvPr id="6" name="Footer Placeholder 2">
            <a:extLst>
              <a:ext uri="{FF2B5EF4-FFF2-40B4-BE49-F238E27FC236}">
                <a16:creationId xmlns:a16="http://schemas.microsoft.com/office/drawing/2014/main" id="{21025E1C-F380-4CD4-803D-A243B2893043}"/>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51659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228600" y="2362201"/>
            <a:ext cx="8153400" cy="1066799"/>
          </a:xfrm>
        </p:spPr>
        <p:txBody>
          <a:bodyPr vert="horz" lIns="91440" tIns="45720" rIns="91440" bIns="45720" rtlCol="0" anchor="t">
            <a:normAutofit fontScale="90000"/>
          </a:bodyPr>
          <a:lstStyle/>
          <a:p>
            <a:pPr defTabSz="914400"/>
            <a:r>
              <a:rPr lang="en-US" sz="3600" b="1" dirty="0">
                <a:solidFill>
                  <a:schemeClr val="tx1">
                    <a:lumMod val="85000"/>
                    <a:lumOff val="15000"/>
                  </a:schemeClr>
                </a:solidFill>
              </a:rPr>
              <a:t>   Coaching and Mentoring for APS Supervisors Transfer of Learning</a:t>
            </a:r>
            <a:br>
              <a:rPr lang="en-US" sz="3600" b="1" dirty="0">
                <a:solidFill>
                  <a:schemeClr val="tx1">
                    <a:lumMod val="85000"/>
                    <a:lumOff val="15000"/>
                  </a:schemeClr>
                </a:solidFill>
              </a:rPr>
            </a:br>
            <a:endParaRPr lang="en-US" sz="3600" b="1" kern="1200" dirty="0">
              <a:solidFill>
                <a:schemeClr val="tx1"/>
              </a:solidFill>
              <a:latin typeface="+mn-lt"/>
              <a:ea typeface="+mj-ea"/>
              <a:cs typeface="+mj-cs"/>
            </a:endParaRPr>
          </a:p>
        </p:txBody>
      </p:sp>
      <p:sp>
        <p:nvSpPr>
          <p:cNvPr id="3" name="TextBox 2">
            <a:extLst>
              <a:ext uri="{FF2B5EF4-FFF2-40B4-BE49-F238E27FC236}">
                <a16:creationId xmlns:a16="http://schemas.microsoft.com/office/drawing/2014/main" id="{D65F4C4D-6594-4FB0-9478-7C3F7BD6CACA}"/>
              </a:ext>
            </a:extLst>
          </p:cNvPr>
          <p:cNvSpPr txBox="1"/>
          <p:nvPr/>
        </p:nvSpPr>
        <p:spPr>
          <a:xfrm>
            <a:off x="1295400" y="3418840"/>
            <a:ext cx="6705600" cy="3323987"/>
          </a:xfrm>
          <a:prstGeom prst="rect">
            <a:avLst/>
          </a:prstGeom>
          <a:noFill/>
        </p:spPr>
        <p:txBody>
          <a:bodyPr wrap="square" rtlCol="0">
            <a:spAutoFit/>
          </a:bodyPr>
          <a:lstStyle/>
          <a:p>
            <a:pPr marL="285750" indent="-285750">
              <a:buFont typeface="Wingdings" panose="05000000000000000000" pitchFamily="2" charset="2"/>
              <a:buChar char="§"/>
            </a:pPr>
            <a:r>
              <a:rPr lang="en-US" sz="1400" dirty="0"/>
              <a:t>Goal # 1 -  Develop and implement an Action Plan of how you will leverage your 2-3 Strengths as a Coach.</a:t>
            </a:r>
          </a:p>
          <a:p>
            <a:endParaRPr lang="en-US" sz="1400" dirty="0"/>
          </a:p>
          <a:p>
            <a:pPr marL="285750" indent="-285750">
              <a:buFont typeface="Wingdings" panose="05000000000000000000" pitchFamily="2" charset="2"/>
              <a:buChar char="§"/>
            </a:pPr>
            <a:r>
              <a:rPr lang="en-US" sz="1400" dirty="0"/>
              <a:t>Goal # 2-  Design and implement an Action Plan to improve 2-3 strengths you want to upgrade at the lower end of your Strengths Assessment.</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Goal # 3- Using your Coaching Planner draft a coaching conversation for development or performance using the 5 E’s process and Ready – Set – Go! 5 Minute Coaching Questions from the Handouts Section of your Participant Guide on page 45. </a:t>
            </a:r>
          </a:p>
          <a:p>
            <a:endParaRPr lang="en-US" sz="1400" dirty="0"/>
          </a:p>
          <a:p>
            <a:pPr marL="285750" indent="-285750">
              <a:buFont typeface="Wingdings" panose="05000000000000000000" pitchFamily="2" charset="2"/>
              <a:buChar char="§"/>
            </a:pPr>
            <a:r>
              <a:rPr lang="en-US" sz="1400" dirty="0"/>
              <a:t>Goal # 4-  Meet with two of your staff and have a coaching conversation in the next two weeks. </a:t>
            </a:r>
          </a:p>
          <a:p>
            <a:r>
              <a:rPr lang="en-US" sz="1400" dirty="0"/>
              <a:t> </a:t>
            </a:r>
          </a:p>
          <a:p>
            <a:pPr marL="285750" indent="-285750">
              <a:buFont typeface="Wingdings" panose="05000000000000000000" pitchFamily="2" charset="2"/>
              <a:buChar char="§"/>
            </a:pPr>
            <a:r>
              <a:rPr lang="en-US" sz="1400" dirty="0"/>
              <a:t>Be prepared to debrief and provide feedback about the Strengths Action Plan and  Coaching Conversation at the Boost Training.</a:t>
            </a:r>
          </a:p>
        </p:txBody>
      </p:sp>
      <p:sp>
        <p:nvSpPr>
          <p:cNvPr id="8" name="Footer Placeholder 2">
            <a:extLst>
              <a:ext uri="{FF2B5EF4-FFF2-40B4-BE49-F238E27FC236}">
                <a16:creationId xmlns:a16="http://schemas.microsoft.com/office/drawing/2014/main" id="{6C79D1AA-C9ED-45C6-BAEF-A2E6EE3F6892}"/>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pic>
        <p:nvPicPr>
          <p:cNvPr id="6" name="Picture 5" descr="People in classroom">
            <a:extLst>
              <a:ext uri="{FF2B5EF4-FFF2-40B4-BE49-F238E27FC236}">
                <a16:creationId xmlns:a16="http://schemas.microsoft.com/office/drawing/2014/main" id="{87418BE5-E74C-45E5-AED6-A99F24F54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72716"/>
            <a:ext cx="4267200" cy="1978750"/>
          </a:xfrm>
          <a:prstGeom prst="rect">
            <a:avLst/>
          </a:prstGeom>
        </p:spPr>
      </p:pic>
      <p:pic>
        <p:nvPicPr>
          <p:cNvPr id="13" name="Picture 12" descr="Young woman thinking">
            <a:extLst>
              <a:ext uri="{FF2B5EF4-FFF2-40B4-BE49-F238E27FC236}">
                <a16:creationId xmlns:a16="http://schemas.microsoft.com/office/drawing/2014/main" id="{F8748483-A4E9-4E56-A3D3-21F0847E1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272717"/>
            <a:ext cx="4648200" cy="1978750"/>
          </a:xfrm>
          <a:prstGeom prst="rect">
            <a:avLst/>
          </a:prstGeom>
        </p:spPr>
      </p:pic>
    </p:spTree>
    <p:extLst>
      <p:ext uri="{BB962C8B-B14F-4D97-AF65-F5344CB8AC3E}">
        <p14:creationId xmlns:p14="http://schemas.microsoft.com/office/powerpoint/2010/main" val="394127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8003-1B69-4D2C-BB69-B292E9C2E0C5}"/>
              </a:ext>
            </a:extLst>
          </p:cNvPr>
          <p:cNvSpPr>
            <a:spLocks noGrp="1"/>
          </p:cNvSpPr>
          <p:nvPr>
            <p:ph type="title"/>
          </p:nvPr>
        </p:nvSpPr>
        <p:spPr>
          <a:xfrm>
            <a:off x="628650" y="365127"/>
            <a:ext cx="7886700" cy="1158874"/>
          </a:xfrm>
        </p:spPr>
        <p:txBody>
          <a:bodyPr>
            <a:normAutofit/>
          </a:bodyPr>
          <a:lstStyle/>
          <a:p>
            <a:pPr algn="ctr"/>
            <a:r>
              <a:rPr lang="en-US" sz="3200" dirty="0">
                <a:solidFill>
                  <a:schemeClr val="tx1">
                    <a:lumMod val="50000"/>
                    <a:lumOff val="50000"/>
                  </a:schemeClr>
                </a:solidFill>
              </a:rPr>
              <a:t>Coaching &amp; Mentoring for APS Supervisors</a:t>
            </a:r>
            <a:br>
              <a:rPr lang="en-US" sz="3000" dirty="0">
                <a:solidFill>
                  <a:schemeClr val="tx1">
                    <a:lumMod val="50000"/>
                    <a:lumOff val="50000"/>
                  </a:schemeClr>
                </a:solidFill>
              </a:rPr>
            </a:br>
            <a:endParaRPr lang="en-US" sz="3000"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5D2DD593-1C54-4530-B5E7-C9A4915A5983}"/>
              </a:ext>
            </a:extLst>
          </p:cNvPr>
          <p:cNvSpPr>
            <a:spLocks noGrp="1"/>
          </p:cNvSpPr>
          <p:nvPr>
            <p:ph idx="1"/>
          </p:nvPr>
        </p:nvSpPr>
        <p:spPr>
          <a:solidFill>
            <a:schemeClr val="accent1"/>
          </a:solidFill>
        </p:spPr>
        <p:txBody>
          <a:bodyPr>
            <a:normAutofit/>
          </a:bodyPr>
          <a:lstStyle/>
          <a:p>
            <a:pPr marL="0" indent="0" algn="ctr">
              <a:buNone/>
            </a:pPr>
            <a:r>
              <a:rPr lang="en-US" sz="2800" dirty="0">
                <a:solidFill>
                  <a:schemeClr val="bg1"/>
                </a:solidFill>
              </a:rPr>
              <a:t>Complete a Coaching Self Assessment for Strengths Identification &amp; Areas for Development</a:t>
            </a:r>
          </a:p>
          <a:p>
            <a:pPr marL="0" indent="0" algn="ctr">
              <a:buNone/>
            </a:pPr>
            <a:endParaRPr lang="en-US" sz="2800" dirty="0">
              <a:solidFill>
                <a:schemeClr val="bg1"/>
              </a:solidFill>
            </a:endParaRPr>
          </a:p>
          <a:p>
            <a:pPr marL="0" indent="0" algn="ctr">
              <a:buNone/>
            </a:pPr>
            <a:endParaRPr lang="en-US" sz="2800" dirty="0">
              <a:solidFill>
                <a:schemeClr val="bg1"/>
              </a:solidFill>
            </a:endParaRPr>
          </a:p>
        </p:txBody>
      </p:sp>
      <p:sp>
        <p:nvSpPr>
          <p:cNvPr id="4" name="Footer Placeholder 3">
            <a:extLst>
              <a:ext uri="{FF2B5EF4-FFF2-40B4-BE49-F238E27FC236}">
                <a16:creationId xmlns:a16="http://schemas.microsoft.com/office/drawing/2014/main" id="{B589117C-DE42-44E5-878F-BDC878576EB4}"/>
              </a:ext>
            </a:extLst>
          </p:cNvPr>
          <p:cNvSpPr>
            <a:spLocks noGrp="1"/>
          </p:cNvSpPr>
          <p:nvPr>
            <p:ph type="ftr" sz="quarter" idx="11"/>
          </p:nvPr>
        </p:nvSpPr>
        <p:spPr>
          <a:xfrm>
            <a:off x="5791200" y="6356351"/>
            <a:ext cx="2724150" cy="365125"/>
          </a:xfrm>
        </p:spPr>
        <p:txBody>
          <a:bodyPr/>
          <a:lstStyle/>
          <a:p>
            <a:r>
              <a:rPr lang="en-US"/>
              <a:t>DAAS - Division of Aging and Adult Services</a:t>
            </a:r>
          </a:p>
        </p:txBody>
      </p:sp>
      <p:pic>
        <p:nvPicPr>
          <p:cNvPr id="6" name="Picture 5" descr="Students taking notes in a classroom">
            <a:extLst>
              <a:ext uri="{FF2B5EF4-FFF2-40B4-BE49-F238E27FC236}">
                <a16:creationId xmlns:a16="http://schemas.microsoft.com/office/drawing/2014/main" id="{8910CBAE-E31A-4F60-840A-F1601F1EA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592" y="3581400"/>
            <a:ext cx="6206687" cy="2209800"/>
          </a:xfrm>
          <a:prstGeom prst="rect">
            <a:avLst/>
          </a:prstGeom>
        </p:spPr>
      </p:pic>
    </p:spTree>
    <p:extLst>
      <p:ext uri="{BB962C8B-B14F-4D97-AF65-F5344CB8AC3E}">
        <p14:creationId xmlns:p14="http://schemas.microsoft.com/office/powerpoint/2010/main" val="275580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33552A-2B69-4AB3-99D2-BE85A6229E58}"/>
              </a:ext>
            </a:extLst>
          </p:cNvPr>
          <p:cNvSpPr>
            <a:spLocks noGrp="1"/>
          </p:cNvSpPr>
          <p:nvPr>
            <p:ph type="ftr" sz="quarter" idx="11"/>
          </p:nvPr>
        </p:nvSpPr>
        <p:spPr/>
        <p:txBody>
          <a:bodyPr/>
          <a:lstStyle/>
          <a:p>
            <a:r>
              <a:rPr lang="en-US"/>
              <a:t>DAAS - Division of Aging and Adult Services</a:t>
            </a:r>
          </a:p>
        </p:txBody>
      </p:sp>
      <p:pic>
        <p:nvPicPr>
          <p:cNvPr id="5" name="image7.png">
            <a:extLst>
              <a:ext uri="{FF2B5EF4-FFF2-40B4-BE49-F238E27FC236}">
                <a16:creationId xmlns:a16="http://schemas.microsoft.com/office/drawing/2014/main" id="{E2992E4A-A76E-4A1E-B747-47FD60183A67}"/>
              </a:ext>
            </a:extLst>
          </p:cNvPr>
          <p:cNvPicPr>
            <a:picLocks noGrp="1"/>
          </p:cNvPicPr>
          <p:nvPr>
            <p:ph idx="1"/>
          </p:nvPr>
        </p:nvPicPr>
        <p:blipFill>
          <a:blip r:embed="rId3"/>
          <a:srcRect/>
          <a:stretch>
            <a:fillRect/>
          </a:stretch>
        </p:blipFill>
        <p:spPr>
          <a:xfrm>
            <a:off x="1447800" y="136525"/>
            <a:ext cx="5584825" cy="6040438"/>
          </a:xfrm>
          <a:prstGeom prst="rect">
            <a:avLst/>
          </a:prstGeom>
          <a:ln/>
        </p:spPr>
      </p:pic>
    </p:spTree>
    <p:extLst>
      <p:ext uri="{BB962C8B-B14F-4D97-AF65-F5344CB8AC3E}">
        <p14:creationId xmlns:p14="http://schemas.microsoft.com/office/powerpoint/2010/main" val="202712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8454"/>
            <a:ext cx="7540322" cy="4523346"/>
          </a:xfrm>
        </p:spPr>
        <p:txBody>
          <a:bodyPr vert="horz" lIns="91440" tIns="45720" rIns="91440" bIns="45720" rtlCol="0" anchor="b">
            <a:normAutofit/>
          </a:bodyPr>
          <a:lstStyle/>
          <a:p>
            <a:pPr lvl="1" algn="l" rtl="0">
              <a:lnSpc>
                <a:spcPct val="90000"/>
              </a:lnSpc>
              <a:spcBef>
                <a:spcPct val="0"/>
              </a:spcBef>
              <a:buClr>
                <a:srgbClr val="7030A0"/>
              </a:buClr>
              <a:buSzPct val="100000"/>
            </a:pPr>
            <a:r>
              <a:rPr lang="en-US" sz="4200" kern="1200" dirty="0">
                <a:solidFill>
                  <a:srgbClr val="FFFFFF"/>
                </a:solidFill>
                <a:latin typeface="+mj-lt"/>
                <a:ea typeface="+mj-ea"/>
                <a:cs typeface="+mj-cs"/>
              </a:rPr>
              <a:t>   </a:t>
            </a:r>
            <a:r>
              <a:rPr lang="en-US" sz="4000" b="1" kern="1200" dirty="0">
                <a:solidFill>
                  <a:srgbClr val="FFFFFF"/>
                </a:solidFill>
                <a:latin typeface="+mn-lt"/>
                <a:ea typeface="+mj-ea"/>
                <a:cs typeface="+mj-cs"/>
              </a:rPr>
              <a:t>Conversation starters…</a:t>
            </a:r>
            <a:br>
              <a:rPr lang="en-US" sz="4000" b="1" kern="1200" dirty="0">
                <a:solidFill>
                  <a:srgbClr val="FFFFFF"/>
                </a:solidFill>
                <a:latin typeface="+mn-lt"/>
                <a:ea typeface="+mj-ea"/>
                <a:cs typeface="+mj-cs"/>
              </a:rPr>
            </a:br>
            <a:br>
              <a:rPr lang="en-US" sz="4000" b="1" kern="1200" dirty="0">
                <a:solidFill>
                  <a:srgbClr val="FFFFFF"/>
                </a:solidFill>
                <a:latin typeface="+mn-lt"/>
                <a:ea typeface="+mj-ea"/>
                <a:cs typeface="+mj-cs"/>
              </a:rPr>
            </a:br>
            <a:r>
              <a:rPr lang="en-US" sz="4200" kern="1200" dirty="0">
                <a:solidFill>
                  <a:srgbClr val="FFFFFF"/>
                </a:solidFill>
                <a:latin typeface="+mj-lt"/>
                <a:ea typeface="+mj-ea"/>
                <a:cs typeface="+mj-cs"/>
              </a:rPr>
              <a:t>    </a:t>
            </a:r>
            <a:endParaRPr lang="en-US" sz="36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9A01FD2B-CA71-48CE-946F-299677FDBDCF}"/>
              </a:ext>
            </a:extLst>
          </p:cNvPr>
          <p:cNvSpPr txBox="1"/>
          <p:nvPr/>
        </p:nvSpPr>
        <p:spPr>
          <a:xfrm>
            <a:off x="1066800" y="4599546"/>
            <a:ext cx="7848597" cy="1992413"/>
          </a:xfrm>
          <a:prstGeom prst="rect">
            <a:avLst/>
          </a:prstGeom>
        </p:spPr>
        <p:txBody>
          <a:bodyPr vert="horz" lIns="91440" tIns="45720" rIns="91440" bIns="45720" rtlCol="0" anchor="ctr">
            <a:noAutofit/>
          </a:bodyPr>
          <a:lstStyle/>
          <a:p>
            <a:pPr>
              <a:lnSpc>
                <a:spcPct val="90000"/>
              </a:lnSpc>
              <a:spcBef>
                <a:spcPts val="1000"/>
              </a:spcBef>
              <a:tabLst>
                <a:tab pos="236538" algn="l"/>
              </a:tabLst>
            </a:pPr>
            <a:endParaRPr lang="en-US" sz="2800" kern="1200" dirty="0">
              <a:solidFill>
                <a:schemeClr val="tx1"/>
              </a:solidFill>
              <a:latin typeface="+mn-lt"/>
              <a:ea typeface="+mn-ea"/>
              <a:cs typeface="+mn-cs"/>
            </a:endParaRPr>
          </a:p>
        </p:txBody>
      </p:sp>
      <p:graphicFrame>
        <p:nvGraphicFramePr>
          <p:cNvPr id="5" name="Table 4">
            <a:extLst>
              <a:ext uri="{FF2B5EF4-FFF2-40B4-BE49-F238E27FC236}">
                <a16:creationId xmlns:a16="http://schemas.microsoft.com/office/drawing/2014/main" id="{09AC78CB-77EE-4348-A84D-6B5DA0EE0AAB}"/>
              </a:ext>
            </a:extLst>
          </p:cNvPr>
          <p:cNvGraphicFramePr>
            <a:graphicFrameLocks noGrp="1"/>
          </p:cNvGraphicFramePr>
          <p:nvPr/>
        </p:nvGraphicFramePr>
        <p:xfrm>
          <a:off x="965564" y="4038600"/>
          <a:ext cx="6955630" cy="2596121"/>
        </p:xfrm>
        <a:graphic>
          <a:graphicData uri="http://schemas.openxmlformats.org/drawingml/2006/table">
            <a:tbl>
              <a:tblPr firstRow="1" firstCol="1" bandRow="1">
                <a:tableStyleId>{5C22544A-7EE6-4342-B048-85BDC9FD1C3A}</a:tableStyleId>
              </a:tblPr>
              <a:tblGrid>
                <a:gridCol w="1350010">
                  <a:extLst>
                    <a:ext uri="{9D8B030D-6E8A-4147-A177-3AD203B41FA5}">
                      <a16:colId xmlns:a16="http://schemas.microsoft.com/office/drawing/2014/main" val="886089196"/>
                    </a:ext>
                  </a:extLst>
                </a:gridCol>
                <a:gridCol w="1868006">
                  <a:extLst>
                    <a:ext uri="{9D8B030D-6E8A-4147-A177-3AD203B41FA5}">
                      <a16:colId xmlns:a16="http://schemas.microsoft.com/office/drawing/2014/main" val="1314289939"/>
                    </a:ext>
                  </a:extLst>
                </a:gridCol>
                <a:gridCol w="1868807">
                  <a:extLst>
                    <a:ext uri="{9D8B030D-6E8A-4147-A177-3AD203B41FA5}">
                      <a16:colId xmlns:a16="http://schemas.microsoft.com/office/drawing/2014/main" val="163321871"/>
                    </a:ext>
                  </a:extLst>
                </a:gridCol>
                <a:gridCol w="1868807">
                  <a:extLst>
                    <a:ext uri="{9D8B030D-6E8A-4147-A177-3AD203B41FA5}">
                      <a16:colId xmlns:a16="http://schemas.microsoft.com/office/drawing/2014/main" val="1140742217"/>
                    </a:ext>
                  </a:extLst>
                </a:gridCol>
              </a:tblGrid>
              <a:tr h="410976">
                <a:tc>
                  <a:txBody>
                    <a:bodyPr/>
                    <a:lstStyle/>
                    <a:p>
                      <a:pPr marL="0" marR="0" fontAlgn="base">
                        <a:spcBef>
                          <a:spcPts val="0"/>
                        </a:spcBef>
                        <a:spcAft>
                          <a:spcPts val="600"/>
                        </a:spcAft>
                      </a:pPr>
                      <a:r>
                        <a:rPr lang="en-US" sz="1100" dirty="0">
                          <a:effectLst/>
                        </a:rPr>
                        <a:t>Strength to Upgrade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What are your next steps?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What support do you need?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How will you monitor your progress?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269995"/>
                  </a:ext>
                </a:extLst>
              </a:tr>
              <a:tr h="666302">
                <a:tc>
                  <a:txBody>
                    <a:bodyPr/>
                    <a:lstStyle/>
                    <a:p>
                      <a:pPr marL="0" marR="0" fontAlgn="base">
                        <a:spcBef>
                          <a:spcPts val="0"/>
                        </a:spcBef>
                        <a:spcAft>
                          <a:spcPts val="600"/>
                        </a:spcAft>
                      </a:pPr>
                      <a:r>
                        <a:rPr lang="en-US" sz="1100" dirty="0">
                          <a:effectLst/>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4563041"/>
                  </a:ext>
                </a:extLst>
              </a:tr>
              <a:tr h="701142">
                <a:tc>
                  <a:txBody>
                    <a:bodyPr/>
                    <a:lstStyle/>
                    <a:p>
                      <a:pPr marL="0" marR="0" fontAlgn="base">
                        <a:spcBef>
                          <a:spcPts val="0"/>
                        </a:spcBef>
                        <a:spcAft>
                          <a:spcPts val="600"/>
                        </a:spcAft>
                      </a:pPr>
                      <a:r>
                        <a:rPr lang="en-US" sz="1100" dirty="0">
                          <a:effectLst/>
                        </a:rPr>
                        <a:t>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4277704"/>
                  </a:ext>
                </a:extLst>
              </a:tr>
              <a:tr h="817701">
                <a:tc>
                  <a:txBody>
                    <a:bodyPr/>
                    <a:lstStyle/>
                    <a:p>
                      <a:pPr marL="0" marR="0" fontAlgn="base">
                        <a:spcBef>
                          <a:spcPts val="0"/>
                        </a:spcBef>
                        <a:spcAft>
                          <a:spcPts val="60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3324268"/>
                  </a:ext>
                </a:extLst>
              </a:tr>
            </a:tbl>
          </a:graphicData>
        </a:graphic>
      </p:graphicFrame>
      <p:sp>
        <p:nvSpPr>
          <p:cNvPr id="6" name="Rectangle 1">
            <a:extLst>
              <a:ext uri="{FF2B5EF4-FFF2-40B4-BE49-F238E27FC236}">
                <a16:creationId xmlns:a16="http://schemas.microsoft.com/office/drawing/2014/main" id="{3277821A-3FFD-4C0C-8816-FE8E7EFE673E}"/>
              </a:ext>
            </a:extLst>
          </p:cNvPr>
          <p:cNvSpPr>
            <a:spLocks noChangeArrowheads="1"/>
          </p:cNvSpPr>
          <p:nvPr/>
        </p:nvSpPr>
        <p:spPr bwMode="auto">
          <a:xfrm>
            <a:off x="708455" y="3200400"/>
            <a:ext cx="685799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A13A82B7-4A5E-4837-9AC2-CC81FE3260F7}"/>
              </a:ext>
            </a:extLst>
          </p:cNvPr>
          <p:cNvSpPr txBox="1"/>
          <p:nvPr/>
        </p:nvSpPr>
        <p:spPr>
          <a:xfrm>
            <a:off x="1024579" y="507833"/>
            <a:ext cx="6896615" cy="646331"/>
          </a:xfrm>
          <a:prstGeom prst="rect">
            <a:avLst/>
          </a:prstGeom>
          <a:noFill/>
        </p:spPr>
        <p:txBody>
          <a:bodyPr wrap="square" rtlCol="0">
            <a:spAutoFit/>
          </a:bodyPr>
          <a:lstStyle/>
          <a:p>
            <a:pPr marR="0" lvl="0" algn="ctr">
              <a:spcBef>
                <a:spcPts val="0"/>
              </a:spcBef>
              <a:spcAft>
                <a:spcPts val="600"/>
              </a:spcAft>
              <a:buClr>
                <a:srgbClr val="002060"/>
              </a:buClr>
              <a:tabLst>
                <a:tab pos="282575" algn="l"/>
              </a:tabLst>
            </a:pPr>
            <a:r>
              <a:rPr lang="en-US" sz="3600" b="1" dirty="0">
                <a:ea typeface="Times New Roman" panose="02020603050405020304" pitchFamily="18" charset="0"/>
                <a:cs typeface="Calibri" panose="020F0502020204030204" pitchFamily="34" charset="0"/>
              </a:rPr>
              <a:t>Create an Action Plan</a:t>
            </a:r>
            <a:endParaRPr lang="en-US" sz="3600" b="1" dirty="0">
              <a:effectLst/>
              <a:ea typeface="Times New Roman" panose="02020603050405020304" pitchFamily="18"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67B225E0-BC01-47E1-BD78-38D55333B5EA}"/>
              </a:ext>
            </a:extLst>
          </p:cNvPr>
          <p:cNvGraphicFramePr>
            <a:graphicFrameLocks noGrp="1"/>
          </p:cNvGraphicFramePr>
          <p:nvPr/>
        </p:nvGraphicFramePr>
        <p:xfrm>
          <a:off x="965564" y="1521970"/>
          <a:ext cx="6945527" cy="2516630"/>
        </p:xfrm>
        <a:graphic>
          <a:graphicData uri="http://schemas.openxmlformats.org/drawingml/2006/table">
            <a:tbl>
              <a:tblPr firstRow="1" firstCol="1" bandRow="1">
                <a:tableStyleId>{5C22544A-7EE6-4342-B048-85BDC9FD1C3A}</a:tableStyleId>
              </a:tblPr>
              <a:tblGrid>
                <a:gridCol w="3254769">
                  <a:extLst>
                    <a:ext uri="{9D8B030D-6E8A-4147-A177-3AD203B41FA5}">
                      <a16:colId xmlns:a16="http://schemas.microsoft.com/office/drawing/2014/main" val="4207525056"/>
                    </a:ext>
                  </a:extLst>
                </a:gridCol>
                <a:gridCol w="3690758">
                  <a:extLst>
                    <a:ext uri="{9D8B030D-6E8A-4147-A177-3AD203B41FA5}">
                      <a16:colId xmlns:a16="http://schemas.microsoft.com/office/drawing/2014/main" val="3400769585"/>
                    </a:ext>
                  </a:extLst>
                </a:gridCol>
              </a:tblGrid>
              <a:tr h="500440">
                <a:tc>
                  <a:txBody>
                    <a:bodyPr/>
                    <a:lstStyle/>
                    <a:p>
                      <a:pPr marL="0" marR="0" fontAlgn="base">
                        <a:spcBef>
                          <a:spcPts val="0"/>
                        </a:spcBef>
                        <a:spcAft>
                          <a:spcPts val="600"/>
                        </a:spcAft>
                      </a:pPr>
                      <a:r>
                        <a:rPr lang="en-US" sz="1100" dirty="0">
                          <a:effectLst/>
                        </a:rPr>
                        <a:t>Strength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How can you leverage these strengths to coach staff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585524"/>
                  </a:ext>
                </a:extLst>
              </a:tr>
              <a:tr h="654030">
                <a:tc>
                  <a:txBody>
                    <a:bodyPr/>
                    <a:lstStyle/>
                    <a:p>
                      <a:pPr marL="0" marR="0" fontAlgn="base">
                        <a:spcBef>
                          <a:spcPts val="0"/>
                        </a:spcBef>
                        <a:spcAft>
                          <a:spcPts val="600"/>
                        </a:spcAft>
                      </a:pPr>
                      <a:r>
                        <a:rPr lang="en-US" sz="1100" dirty="0">
                          <a:effectLst/>
                        </a:rPr>
                        <a:t> 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6728669"/>
                  </a:ext>
                </a:extLst>
              </a:tr>
              <a:tr h="653178">
                <a:tc>
                  <a:txBody>
                    <a:bodyPr/>
                    <a:lstStyle/>
                    <a:p>
                      <a:pPr marL="0" marR="0" fontAlgn="base">
                        <a:spcBef>
                          <a:spcPts val="0"/>
                        </a:spcBef>
                        <a:spcAft>
                          <a:spcPts val="600"/>
                        </a:spcAft>
                      </a:pPr>
                      <a:r>
                        <a:rPr lang="en-US" sz="1100" dirty="0">
                          <a:effectLst/>
                        </a:rPr>
                        <a:t> 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6927071"/>
                  </a:ext>
                </a:extLst>
              </a:tr>
              <a:tr h="708982">
                <a:tc>
                  <a:txBody>
                    <a:bodyPr/>
                    <a:lstStyle/>
                    <a:p>
                      <a:pPr marL="0" marR="0" fontAlgn="base">
                        <a:spcBef>
                          <a:spcPts val="0"/>
                        </a:spcBef>
                        <a:spcAft>
                          <a:spcPts val="600"/>
                        </a:spcAft>
                      </a:pPr>
                      <a:r>
                        <a:rPr lang="en-US" sz="1100" dirty="0">
                          <a:effectLst/>
                        </a:rPr>
                        <a:t> 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197787"/>
                  </a:ext>
                </a:extLst>
              </a:tr>
            </a:tbl>
          </a:graphicData>
        </a:graphic>
      </p:graphicFrame>
      <p:sp>
        <p:nvSpPr>
          <p:cNvPr id="10" name="Footer Placeholder 2">
            <a:extLst>
              <a:ext uri="{FF2B5EF4-FFF2-40B4-BE49-F238E27FC236}">
                <a16:creationId xmlns:a16="http://schemas.microsoft.com/office/drawing/2014/main" id="{AA7CD002-90A1-4BFC-A71F-47DB4CEA4AE0}"/>
              </a:ext>
            </a:extLst>
          </p:cNvPr>
          <p:cNvSpPr txBox="1">
            <a:spLocks/>
          </p:cNvSpPr>
          <p:nvPr/>
        </p:nvSpPr>
        <p:spPr>
          <a:xfrm>
            <a:off x="6220432" y="6379692"/>
            <a:ext cx="2895600" cy="473870"/>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0069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BF82E0-67A0-4E1F-94CA-F6BAE2D962D8}"/>
              </a:ext>
            </a:extLst>
          </p:cNvPr>
          <p:cNvSpPr>
            <a:spLocks noGrp="1"/>
          </p:cNvSpPr>
          <p:nvPr>
            <p:ph type="ftr" sz="quarter" idx="11"/>
          </p:nvPr>
        </p:nvSpPr>
        <p:spPr/>
        <p:txBody>
          <a:bodyPr/>
          <a:lstStyle/>
          <a:p>
            <a:r>
              <a:rPr lang="en-US"/>
              <a:t>DAAS - Division of Aging and Adult Services</a:t>
            </a:r>
          </a:p>
        </p:txBody>
      </p:sp>
      <p:pic>
        <p:nvPicPr>
          <p:cNvPr id="6" name="Content Placeholder 5">
            <a:extLst>
              <a:ext uri="{FF2B5EF4-FFF2-40B4-BE49-F238E27FC236}">
                <a16:creationId xmlns:a16="http://schemas.microsoft.com/office/drawing/2014/main" id="{AE17F54A-8491-4CB5-9C25-8B8512661214}"/>
              </a:ext>
            </a:extLst>
          </p:cNvPr>
          <p:cNvPicPr>
            <a:picLocks noGrp="1" noChangeAspect="1"/>
          </p:cNvPicPr>
          <p:nvPr>
            <p:ph idx="1"/>
          </p:nvPr>
        </p:nvPicPr>
        <p:blipFill>
          <a:blip r:embed="rId3"/>
          <a:stretch>
            <a:fillRect/>
          </a:stretch>
        </p:blipFill>
        <p:spPr>
          <a:xfrm>
            <a:off x="228600" y="381000"/>
            <a:ext cx="8534400" cy="6172200"/>
          </a:xfrm>
          <a:prstGeom prst="rect">
            <a:avLst/>
          </a:prstGeom>
        </p:spPr>
      </p:pic>
    </p:spTree>
    <p:extLst>
      <p:ext uri="{BB962C8B-B14F-4D97-AF65-F5344CB8AC3E}">
        <p14:creationId xmlns:p14="http://schemas.microsoft.com/office/powerpoint/2010/main" val="35035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EA26803050CF4086D2AE36419BDE75" ma:contentTypeVersion="2" ma:contentTypeDescription="Create a new document." ma:contentTypeScope="" ma:versionID="8f1795c1123f667a00e974938ebd8be3">
  <xsd:schema xmlns:xsd="http://www.w3.org/2001/XMLSchema" xmlns:xs="http://www.w3.org/2001/XMLSchema" xmlns:p="http://schemas.microsoft.com/office/2006/metadata/properties" xmlns:ns3="d2cc561a-fa26-4b85-a6db-1b6126df4438" targetNamespace="http://schemas.microsoft.com/office/2006/metadata/properties" ma:root="true" ma:fieldsID="65c3d325824ab4922fa7bda3d38ab514" ns3:_="">
    <xsd:import namespace="d2cc561a-fa26-4b85-a6db-1b6126df443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c561a-fa26-4b85-a6db-1b6126df4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5450A-C7EF-4A1F-B1DA-EBC458818E5D}">
  <ds:schemaRefs>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d2cc561a-fa26-4b85-a6db-1b6126df4438"/>
    <ds:schemaRef ds:uri="http://www.w3.org/XML/1998/namespace"/>
  </ds:schemaRefs>
</ds:datastoreItem>
</file>

<file path=customXml/itemProps2.xml><?xml version="1.0" encoding="utf-8"?>
<ds:datastoreItem xmlns:ds="http://schemas.openxmlformats.org/officeDocument/2006/customXml" ds:itemID="{79869AAB-4839-421B-9BC8-E040051A5019}">
  <ds:schemaRefs>
    <ds:schemaRef ds:uri="http://schemas.microsoft.com/sharepoint/v3/contenttype/forms"/>
  </ds:schemaRefs>
</ds:datastoreItem>
</file>

<file path=customXml/itemProps3.xml><?xml version="1.0" encoding="utf-8"?>
<ds:datastoreItem xmlns:ds="http://schemas.openxmlformats.org/officeDocument/2006/customXml" ds:itemID="{95DF7E45-05C5-433C-B9C6-791494948E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cc561a-fa26-4b85-a6db-1b6126df4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18964</TotalTime>
  <Words>2470</Words>
  <Application>Microsoft Office PowerPoint</Application>
  <PresentationFormat>On-screen Show (4:3)</PresentationFormat>
  <Paragraphs>253</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Noto Sans Symbols</vt:lpstr>
      <vt:lpstr>Symbol</vt:lpstr>
      <vt:lpstr>Times New Roman</vt:lpstr>
      <vt:lpstr>Verdana</vt:lpstr>
      <vt:lpstr>Wingdings</vt:lpstr>
      <vt:lpstr>Office Theme</vt:lpstr>
      <vt:lpstr>   Boost Session  Supervisor as Coach  </vt:lpstr>
      <vt:lpstr>Housekeeping for Virtual Platform </vt:lpstr>
      <vt:lpstr>Welcome Back! Coaching and Mentoring for APS Supervisors Boost Training</vt:lpstr>
      <vt:lpstr>The Purpose of Today’s Boost</vt:lpstr>
      <vt:lpstr>   Coaching and Mentoring for APS Supervisors Transfer of Learning </vt:lpstr>
      <vt:lpstr>Coaching &amp; Mentoring for APS Supervisors </vt:lpstr>
      <vt:lpstr>PowerPoint Presentation</vt:lpstr>
      <vt:lpstr>   Conversation starters…      </vt:lpstr>
      <vt:lpstr>PowerPoint Presentation</vt:lpstr>
      <vt:lpstr>    </vt:lpstr>
      <vt:lpstr>The 5 E’s for Elevating the Coaching Conversation </vt:lpstr>
      <vt:lpstr>The 5 E’s Sample Statements &amp; Questions Conversation for Development </vt:lpstr>
      <vt:lpstr>The 5 E’s Sample Statements &amp; Questions Conversation for Performance </vt:lpstr>
      <vt:lpstr>PowerPoint Presentation</vt:lpstr>
      <vt:lpstr>Small Group Activity</vt:lpstr>
      <vt:lpstr>   Coaching and Mentoring for APS Supervisors Transfer of Learning </vt:lpstr>
      <vt:lpstr>   Closing and Evaluations  Transfer of Learning Activity Evaluations Thank you for your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SUPERVISORS’ ORIENTATION Session I</dc:title>
  <dc:creator>Gibbons, Rosalie</dc:creator>
  <cp:lastModifiedBy>Susan Staples</cp:lastModifiedBy>
  <cp:revision>169</cp:revision>
  <dcterms:created xsi:type="dcterms:W3CDTF">2021-04-19T19:42:20Z</dcterms:created>
  <dcterms:modified xsi:type="dcterms:W3CDTF">2023-08-05T13:28:17Z</dcterms:modified>
</cp:coreProperties>
</file>