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ags/tag10.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0" r:id="rId1"/>
    <p:sldMasterId id="2147483739" r:id="rId2"/>
    <p:sldMasterId id="2147483751" r:id="rId3"/>
    <p:sldMasterId id="2147483759" r:id="rId4"/>
    <p:sldMasterId id="2147483778" r:id="rId5"/>
  </p:sldMasterIdLst>
  <p:notesMasterIdLst>
    <p:notesMasterId r:id="rId42"/>
  </p:notesMasterIdLst>
  <p:handoutMasterIdLst>
    <p:handoutMasterId r:id="rId43"/>
  </p:handoutMasterIdLst>
  <p:sldIdLst>
    <p:sldId id="256" r:id="rId6"/>
    <p:sldId id="281" r:id="rId7"/>
    <p:sldId id="319" r:id="rId8"/>
    <p:sldId id="283" r:id="rId9"/>
    <p:sldId id="280" r:id="rId10"/>
    <p:sldId id="284" r:id="rId11"/>
    <p:sldId id="285" r:id="rId12"/>
    <p:sldId id="322" r:id="rId13"/>
    <p:sldId id="299" r:id="rId14"/>
    <p:sldId id="301" r:id="rId15"/>
    <p:sldId id="326" r:id="rId16"/>
    <p:sldId id="329" r:id="rId17"/>
    <p:sldId id="327" r:id="rId18"/>
    <p:sldId id="331" r:id="rId19"/>
    <p:sldId id="328" r:id="rId20"/>
    <p:sldId id="300" r:id="rId21"/>
    <p:sldId id="302" r:id="rId22"/>
    <p:sldId id="303" r:id="rId23"/>
    <p:sldId id="304" r:id="rId24"/>
    <p:sldId id="323" r:id="rId25"/>
    <p:sldId id="307" r:id="rId26"/>
    <p:sldId id="325" r:id="rId27"/>
    <p:sldId id="332" r:id="rId28"/>
    <p:sldId id="333" r:id="rId29"/>
    <p:sldId id="335" r:id="rId30"/>
    <p:sldId id="308" r:id="rId31"/>
    <p:sldId id="309" r:id="rId32"/>
    <p:sldId id="310" r:id="rId33"/>
    <p:sldId id="311" r:id="rId34"/>
    <p:sldId id="312" r:id="rId35"/>
    <p:sldId id="313" r:id="rId36"/>
    <p:sldId id="314" r:id="rId37"/>
    <p:sldId id="315" r:id="rId38"/>
    <p:sldId id="316" r:id="rId39"/>
    <p:sldId id="317" r:id="rId40"/>
    <p:sldId id="257" r:id="rId41"/>
  </p:sldIdLst>
  <p:sldSz cx="12192000" cy="6858000"/>
  <p:notesSz cx="7010400" cy="92964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72C4"/>
    <a:srgbClr val="FFF9D9"/>
    <a:srgbClr val="AECDFF"/>
    <a:srgbClr val="74B230"/>
    <a:srgbClr val="595959"/>
    <a:srgbClr val="7F7F7F"/>
    <a:srgbClr val="303C35"/>
    <a:srgbClr val="6D8577"/>
    <a:srgbClr val="495A71"/>
    <a:srgbClr val="C9B0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544" autoAdjust="0"/>
    <p:restoredTop sz="92516" autoAdjust="0"/>
  </p:normalViewPr>
  <p:slideViewPr>
    <p:cSldViewPr snapToGrid="0">
      <p:cViewPr varScale="1">
        <p:scale>
          <a:sx n="85" d="100"/>
          <a:sy n="85" d="100"/>
        </p:scale>
        <p:origin x="114" y="84"/>
      </p:cViewPr>
      <p:guideLst>
        <p:guide orient="horz" pos="2184"/>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84" d="100"/>
          <a:sy n="84" d="100"/>
        </p:scale>
        <p:origin x="382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015A59-C124-429D-B22C-67CE9BA8C894}"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lang="en-US"/>
        </a:p>
      </dgm:t>
    </dgm:pt>
    <dgm:pt modelId="{FE1F5130-AADD-46E7-960E-F93DBE667136}">
      <dgm:prSet phldrT="[Text]" custT="1"/>
      <dgm:spPr/>
      <dgm:t>
        <a:bodyPr/>
        <a:lstStyle/>
        <a:p>
          <a:r>
            <a:rPr lang="en-US" sz="2400" dirty="0"/>
            <a:t>Law Enforcement</a:t>
          </a:r>
        </a:p>
      </dgm:t>
    </dgm:pt>
    <dgm:pt modelId="{6C3ADC78-2AC3-40B3-B45A-A8F0897490E6}" type="parTrans" cxnId="{E7CDF935-AC0C-416B-AA6C-A85B023A5B8D}">
      <dgm:prSet/>
      <dgm:spPr/>
      <dgm:t>
        <a:bodyPr/>
        <a:lstStyle/>
        <a:p>
          <a:endParaRPr lang="en-US"/>
        </a:p>
      </dgm:t>
    </dgm:pt>
    <dgm:pt modelId="{A70F3225-6293-4A17-9A79-AFBB28A6C94E}" type="sibTrans" cxnId="{E7CDF935-AC0C-416B-AA6C-A85B023A5B8D}">
      <dgm:prSet/>
      <dgm:spPr/>
      <dgm:t>
        <a:bodyPr/>
        <a:lstStyle/>
        <a:p>
          <a:endParaRPr lang="en-US"/>
        </a:p>
      </dgm:t>
    </dgm:pt>
    <dgm:pt modelId="{8A72FBCD-3851-42CD-858C-A8F53270C724}">
      <dgm:prSet phldrT="[Text]" custT="1"/>
      <dgm:spPr/>
      <dgm:t>
        <a:bodyPr/>
        <a:lstStyle/>
        <a:p>
          <a:r>
            <a:rPr lang="en-US" sz="2400" dirty="0"/>
            <a:t>Financial</a:t>
          </a:r>
        </a:p>
        <a:p>
          <a:r>
            <a:rPr lang="en-US" sz="2400" dirty="0"/>
            <a:t>Services</a:t>
          </a:r>
        </a:p>
      </dgm:t>
    </dgm:pt>
    <dgm:pt modelId="{C7946E59-513D-454C-8653-1EFB334C9100}" type="parTrans" cxnId="{F7AD00AF-8111-47A2-B851-E0B329A9022F}">
      <dgm:prSet/>
      <dgm:spPr/>
      <dgm:t>
        <a:bodyPr/>
        <a:lstStyle/>
        <a:p>
          <a:endParaRPr lang="en-US"/>
        </a:p>
      </dgm:t>
    </dgm:pt>
    <dgm:pt modelId="{7CD863EC-F227-42BF-AE64-EDC3148619A8}" type="sibTrans" cxnId="{F7AD00AF-8111-47A2-B851-E0B329A9022F}">
      <dgm:prSet/>
      <dgm:spPr/>
      <dgm:t>
        <a:bodyPr/>
        <a:lstStyle/>
        <a:p>
          <a:endParaRPr lang="en-US"/>
        </a:p>
      </dgm:t>
    </dgm:pt>
    <dgm:pt modelId="{083DCECC-58AA-46B0-96D3-791F2880A3CC}">
      <dgm:prSet phldrT="[Text]" custT="1"/>
      <dgm:spPr/>
      <dgm:t>
        <a:bodyPr/>
        <a:lstStyle/>
        <a:p>
          <a:endParaRPr lang="en-US" sz="2400" dirty="0"/>
        </a:p>
        <a:p>
          <a:r>
            <a:rPr lang="en-US" sz="2400" dirty="0"/>
            <a:t>Adult</a:t>
          </a:r>
        </a:p>
        <a:p>
          <a:r>
            <a:rPr lang="en-US" sz="2400" dirty="0"/>
            <a:t>Protective</a:t>
          </a:r>
        </a:p>
        <a:p>
          <a:r>
            <a:rPr lang="en-US" sz="2400" dirty="0"/>
            <a:t>Services</a:t>
          </a:r>
        </a:p>
        <a:p>
          <a:r>
            <a:rPr lang="en-US" sz="5000" dirty="0"/>
            <a:t> </a:t>
          </a:r>
        </a:p>
      </dgm:t>
    </dgm:pt>
    <dgm:pt modelId="{1C03A699-7686-4213-B146-981EDEA35F27}" type="parTrans" cxnId="{62C2FF29-38EE-42CC-B5ED-7F13CCC0EECE}">
      <dgm:prSet/>
      <dgm:spPr/>
      <dgm:t>
        <a:bodyPr/>
        <a:lstStyle/>
        <a:p>
          <a:endParaRPr lang="en-US"/>
        </a:p>
      </dgm:t>
    </dgm:pt>
    <dgm:pt modelId="{164DF77B-6DCF-416B-9C93-BCB473A1C4E6}" type="sibTrans" cxnId="{62C2FF29-38EE-42CC-B5ED-7F13CCC0EECE}">
      <dgm:prSet/>
      <dgm:spPr/>
      <dgm:t>
        <a:bodyPr/>
        <a:lstStyle/>
        <a:p>
          <a:endParaRPr lang="en-US"/>
        </a:p>
      </dgm:t>
    </dgm:pt>
    <dgm:pt modelId="{1E0109AA-27FC-44B2-8286-0A7A6F7AD640}" type="pres">
      <dgm:prSet presAssocID="{BB015A59-C124-429D-B22C-67CE9BA8C894}" presName="cycle" presStyleCnt="0">
        <dgm:presLayoutVars>
          <dgm:dir/>
          <dgm:resizeHandles val="exact"/>
        </dgm:presLayoutVars>
      </dgm:prSet>
      <dgm:spPr/>
    </dgm:pt>
    <dgm:pt modelId="{AEA57CC6-EF77-439F-851B-AA301ECD0363}" type="pres">
      <dgm:prSet presAssocID="{FE1F5130-AADD-46E7-960E-F93DBE667136}" presName="node" presStyleLbl="node1" presStyleIdx="0" presStyleCnt="3" custScaleX="114527" custRadScaleRad="99443" custRadScaleInc="-171142">
        <dgm:presLayoutVars>
          <dgm:bulletEnabled val="1"/>
        </dgm:presLayoutVars>
      </dgm:prSet>
      <dgm:spPr/>
    </dgm:pt>
    <dgm:pt modelId="{01C12EF2-0349-4F70-A42D-3648B65B9C5C}" type="pres">
      <dgm:prSet presAssocID="{A70F3225-6293-4A17-9A79-AFBB28A6C94E}" presName="sibTrans" presStyleLbl="sibTrans2D1" presStyleIdx="0" presStyleCnt="3" custScaleX="131912"/>
      <dgm:spPr/>
    </dgm:pt>
    <dgm:pt modelId="{DAD9144D-0A2C-41FB-94D7-76C9D9330852}" type="pres">
      <dgm:prSet presAssocID="{A70F3225-6293-4A17-9A79-AFBB28A6C94E}" presName="connectorText" presStyleLbl="sibTrans2D1" presStyleIdx="0" presStyleCnt="3"/>
      <dgm:spPr/>
    </dgm:pt>
    <dgm:pt modelId="{EBA1569E-5B97-4B83-BF53-67087BF9F4E0}" type="pres">
      <dgm:prSet presAssocID="{8A72FBCD-3851-42CD-858C-A8F53270C724}" presName="node" presStyleLbl="node1" presStyleIdx="1" presStyleCnt="3" custScaleX="119465" custRadScaleRad="89754" custRadScaleInc="-22214">
        <dgm:presLayoutVars>
          <dgm:bulletEnabled val="1"/>
        </dgm:presLayoutVars>
      </dgm:prSet>
      <dgm:spPr/>
    </dgm:pt>
    <dgm:pt modelId="{D808A37C-9327-4622-8B8F-275085DF78F8}" type="pres">
      <dgm:prSet presAssocID="{7CD863EC-F227-42BF-AE64-EDC3148619A8}" presName="sibTrans" presStyleLbl="sibTrans2D1" presStyleIdx="1" presStyleCnt="3" custScaleX="196616" custLinFactNeighborX="4593" custLinFactNeighborY="-4667"/>
      <dgm:spPr/>
    </dgm:pt>
    <dgm:pt modelId="{76559E57-1931-499A-BD3E-6DB79DBA5D1D}" type="pres">
      <dgm:prSet presAssocID="{7CD863EC-F227-42BF-AE64-EDC3148619A8}" presName="connectorText" presStyleLbl="sibTrans2D1" presStyleIdx="1" presStyleCnt="3"/>
      <dgm:spPr/>
    </dgm:pt>
    <dgm:pt modelId="{8A2E25B7-8DCD-405F-BF26-6F30AEA42817}" type="pres">
      <dgm:prSet presAssocID="{083DCECC-58AA-46B0-96D3-791F2880A3CC}" presName="node" presStyleLbl="node1" presStyleIdx="2" presStyleCnt="3" custScaleX="121662" custRadScaleRad="96899" custRadScaleInc="199359">
        <dgm:presLayoutVars>
          <dgm:bulletEnabled val="1"/>
        </dgm:presLayoutVars>
      </dgm:prSet>
      <dgm:spPr/>
    </dgm:pt>
    <dgm:pt modelId="{C1891BBC-033B-4B58-ABD4-9AA657349DD2}" type="pres">
      <dgm:prSet presAssocID="{164DF77B-6DCF-416B-9C93-BCB473A1C4E6}" presName="sibTrans" presStyleLbl="sibTrans2D1" presStyleIdx="2" presStyleCnt="3" custScaleX="178851" custLinFactNeighborX="-7003" custLinFactNeighborY="3111"/>
      <dgm:spPr/>
    </dgm:pt>
    <dgm:pt modelId="{4EC0348E-04A3-42F1-AFE3-6F0440ECBAB5}" type="pres">
      <dgm:prSet presAssocID="{164DF77B-6DCF-416B-9C93-BCB473A1C4E6}" presName="connectorText" presStyleLbl="sibTrans2D1" presStyleIdx="2" presStyleCnt="3"/>
      <dgm:spPr/>
    </dgm:pt>
  </dgm:ptLst>
  <dgm:cxnLst>
    <dgm:cxn modelId="{EFA91B19-57F3-4BC0-9795-E1066C342FA3}" type="presOf" srcId="{7CD863EC-F227-42BF-AE64-EDC3148619A8}" destId="{76559E57-1931-499A-BD3E-6DB79DBA5D1D}" srcOrd="1" destOrd="0" presId="urn:microsoft.com/office/officeart/2005/8/layout/cycle2"/>
    <dgm:cxn modelId="{62C2FF29-38EE-42CC-B5ED-7F13CCC0EECE}" srcId="{BB015A59-C124-429D-B22C-67CE9BA8C894}" destId="{083DCECC-58AA-46B0-96D3-791F2880A3CC}" srcOrd="2" destOrd="0" parTransId="{1C03A699-7686-4213-B146-981EDEA35F27}" sibTransId="{164DF77B-6DCF-416B-9C93-BCB473A1C4E6}"/>
    <dgm:cxn modelId="{B4C5072A-45CF-4347-B081-BBD3CF6D22B2}" type="presOf" srcId="{BB015A59-C124-429D-B22C-67CE9BA8C894}" destId="{1E0109AA-27FC-44B2-8286-0A7A6F7AD640}" srcOrd="0" destOrd="0" presId="urn:microsoft.com/office/officeart/2005/8/layout/cycle2"/>
    <dgm:cxn modelId="{B41D032E-5BC1-4885-A356-B16728C3530E}" type="presOf" srcId="{A70F3225-6293-4A17-9A79-AFBB28A6C94E}" destId="{DAD9144D-0A2C-41FB-94D7-76C9D9330852}" srcOrd="1" destOrd="0" presId="urn:microsoft.com/office/officeart/2005/8/layout/cycle2"/>
    <dgm:cxn modelId="{B03F5B34-5EAF-451F-A153-949479D97105}" type="presOf" srcId="{FE1F5130-AADD-46E7-960E-F93DBE667136}" destId="{AEA57CC6-EF77-439F-851B-AA301ECD0363}" srcOrd="0" destOrd="0" presId="urn:microsoft.com/office/officeart/2005/8/layout/cycle2"/>
    <dgm:cxn modelId="{E7CDF935-AC0C-416B-AA6C-A85B023A5B8D}" srcId="{BB015A59-C124-429D-B22C-67CE9BA8C894}" destId="{FE1F5130-AADD-46E7-960E-F93DBE667136}" srcOrd="0" destOrd="0" parTransId="{6C3ADC78-2AC3-40B3-B45A-A8F0897490E6}" sibTransId="{A70F3225-6293-4A17-9A79-AFBB28A6C94E}"/>
    <dgm:cxn modelId="{F0C0D041-46A8-4838-9D54-00AE01F5A27F}" type="presOf" srcId="{7CD863EC-F227-42BF-AE64-EDC3148619A8}" destId="{D808A37C-9327-4622-8B8F-275085DF78F8}" srcOrd="0" destOrd="0" presId="urn:microsoft.com/office/officeart/2005/8/layout/cycle2"/>
    <dgm:cxn modelId="{40FFEA6E-1853-4F66-90A6-0A13721425DA}" type="presOf" srcId="{8A72FBCD-3851-42CD-858C-A8F53270C724}" destId="{EBA1569E-5B97-4B83-BF53-67087BF9F4E0}" srcOrd="0" destOrd="0" presId="urn:microsoft.com/office/officeart/2005/8/layout/cycle2"/>
    <dgm:cxn modelId="{2D4BE892-93D4-418E-A602-D9207478696A}" type="presOf" srcId="{A70F3225-6293-4A17-9A79-AFBB28A6C94E}" destId="{01C12EF2-0349-4F70-A42D-3648B65B9C5C}" srcOrd="0" destOrd="0" presId="urn:microsoft.com/office/officeart/2005/8/layout/cycle2"/>
    <dgm:cxn modelId="{8B04909C-DD3A-4A33-90E3-7FA21D17E313}" type="presOf" srcId="{164DF77B-6DCF-416B-9C93-BCB473A1C4E6}" destId="{C1891BBC-033B-4B58-ABD4-9AA657349DD2}" srcOrd="0" destOrd="0" presId="urn:microsoft.com/office/officeart/2005/8/layout/cycle2"/>
    <dgm:cxn modelId="{F7AD00AF-8111-47A2-B851-E0B329A9022F}" srcId="{BB015A59-C124-429D-B22C-67CE9BA8C894}" destId="{8A72FBCD-3851-42CD-858C-A8F53270C724}" srcOrd="1" destOrd="0" parTransId="{C7946E59-513D-454C-8653-1EFB334C9100}" sibTransId="{7CD863EC-F227-42BF-AE64-EDC3148619A8}"/>
    <dgm:cxn modelId="{913381B1-C0B2-45EB-8211-BF16376FFEB2}" type="presOf" srcId="{164DF77B-6DCF-416B-9C93-BCB473A1C4E6}" destId="{4EC0348E-04A3-42F1-AFE3-6F0440ECBAB5}" srcOrd="1" destOrd="0" presId="urn:microsoft.com/office/officeart/2005/8/layout/cycle2"/>
    <dgm:cxn modelId="{BC6FF7F7-CE96-40A9-A662-1ADD9BEC6877}" type="presOf" srcId="{083DCECC-58AA-46B0-96D3-791F2880A3CC}" destId="{8A2E25B7-8DCD-405F-BF26-6F30AEA42817}" srcOrd="0" destOrd="0" presId="urn:microsoft.com/office/officeart/2005/8/layout/cycle2"/>
    <dgm:cxn modelId="{D00D4838-D965-4C42-A73A-B9DBB6FCA571}" type="presParOf" srcId="{1E0109AA-27FC-44B2-8286-0A7A6F7AD640}" destId="{AEA57CC6-EF77-439F-851B-AA301ECD0363}" srcOrd="0" destOrd="0" presId="urn:microsoft.com/office/officeart/2005/8/layout/cycle2"/>
    <dgm:cxn modelId="{07463192-47A2-47A7-82D3-C0F99B0D4A3F}" type="presParOf" srcId="{1E0109AA-27FC-44B2-8286-0A7A6F7AD640}" destId="{01C12EF2-0349-4F70-A42D-3648B65B9C5C}" srcOrd="1" destOrd="0" presId="urn:microsoft.com/office/officeart/2005/8/layout/cycle2"/>
    <dgm:cxn modelId="{2961B1E0-E9F0-4B6D-9B36-BCB39CE56DA9}" type="presParOf" srcId="{01C12EF2-0349-4F70-A42D-3648B65B9C5C}" destId="{DAD9144D-0A2C-41FB-94D7-76C9D9330852}" srcOrd="0" destOrd="0" presId="urn:microsoft.com/office/officeart/2005/8/layout/cycle2"/>
    <dgm:cxn modelId="{4BA20D20-DA60-4CD1-85EE-C558EA05B692}" type="presParOf" srcId="{1E0109AA-27FC-44B2-8286-0A7A6F7AD640}" destId="{EBA1569E-5B97-4B83-BF53-67087BF9F4E0}" srcOrd="2" destOrd="0" presId="urn:microsoft.com/office/officeart/2005/8/layout/cycle2"/>
    <dgm:cxn modelId="{AD0CD713-88D2-44A3-86D5-8DB8C0FACA8A}" type="presParOf" srcId="{1E0109AA-27FC-44B2-8286-0A7A6F7AD640}" destId="{D808A37C-9327-4622-8B8F-275085DF78F8}" srcOrd="3" destOrd="0" presId="urn:microsoft.com/office/officeart/2005/8/layout/cycle2"/>
    <dgm:cxn modelId="{94C075E0-5806-459B-B196-7F80384E1EB9}" type="presParOf" srcId="{D808A37C-9327-4622-8B8F-275085DF78F8}" destId="{76559E57-1931-499A-BD3E-6DB79DBA5D1D}" srcOrd="0" destOrd="0" presId="urn:microsoft.com/office/officeart/2005/8/layout/cycle2"/>
    <dgm:cxn modelId="{F02BBEE4-77FA-4BA1-8BC1-2A911ED78703}" type="presParOf" srcId="{1E0109AA-27FC-44B2-8286-0A7A6F7AD640}" destId="{8A2E25B7-8DCD-405F-BF26-6F30AEA42817}" srcOrd="4" destOrd="0" presId="urn:microsoft.com/office/officeart/2005/8/layout/cycle2"/>
    <dgm:cxn modelId="{B1096F2F-0C78-42CB-AB24-6BD0E233410F}" type="presParOf" srcId="{1E0109AA-27FC-44B2-8286-0A7A6F7AD640}" destId="{C1891BBC-033B-4B58-ABD4-9AA657349DD2}" srcOrd="5" destOrd="0" presId="urn:microsoft.com/office/officeart/2005/8/layout/cycle2"/>
    <dgm:cxn modelId="{368CA3D8-C332-4CD9-A51B-6E380EF6F61B}" type="presParOf" srcId="{C1891BBC-033B-4B58-ABD4-9AA657349DD2}" destId="{4EC0348E-04A3-42F1-AFE3-6F0440ECBAB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A57CC6-EF77-439F-851B-AA301ECD0363}">
      <dsp:nvSpPr>
        <dsp:cNvPr id="0" name=""/>
        <dsp:cNvSpPr/>
      </dsp:nvSpPr>
      <dsp:spPr>
        <a:xfrm>
          <a:off x="747810" y="2489194"/>
          <a:ext cx="2695357" cy="2353468"/>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Law Enforcement</a:t>
          </a:r>
        </a:p>
      </dsp:txBody>
      <dsp:txXfrm>
        <a:off x="1142536" y="2833851"/>
        <a:ext cx="1905905" cy="1664154"/>
      </dsp:txXfrm>
    </dsp:sp>
    <dsp:sp modelId="{01C12EF2-0349-4F70-A42D-3648B65B9C5C}">
      <dsp:nvSpPr>
        <dsp:cNvPr id="0" name=""/>
        <dsp:cNvSpPr/>
      </dsp:nvSpPr>
      <dsp:spPr>
        <a:xfrm rot="73480">
          <a:off x="3576073" y="3307794"/>
          <a:ext cx="688736" cy="7942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3576097" y="3464445"/>
        <a:ext cx="482115" cy="476577"/>
      </dsp:txXfrm>
    </dsp:sp>
    <dsp:sp modelId="{EBA1569E-5B97-4B83-BF53-67087BF9F4E0}">
      <dsp:nvSpPr>
        <dsp:cNvPr id="0" name=""/>
        <dsp:cNvSpPr/>
      </dsp:nvSpPr>
      <dsp:spPr>
        <a:xfrm>
          <a:off x="4427209" y="2569093"/>
          <a:ext cx="2811571" cy="2353468"/>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Financial</a:t>
          </a:r>
        </a:p>
        <a:p>
          <a:pPr marL="0" lvl="0" indent="0" algn="ctr" defTabSz="1066800">
            <a:lnSpc>
              <a:spcPct val="90000"/>
            </a:lnSpc>
            <a:spcBef>
              <a:spcPct val="0"/>
            </a:spcBef>
            <a:spcAft>
              <a:spcPct val="35000"/>
            </a:spcAft>
            <a:buNone/>
          </a:pPr>
          <a:r>
            <a:rPr lang="en-US" sz="2400" kern="1200" dirty="0"/>
            <a:t>Services</a:t>
          </a:r>
        </a:p>
      </dsp:txBody>
      <dsp:txXfrm>
        <a:off x="4838954" y="2913750"/>
        <a:ext cx="1988081" cy="1664154"/>
      </dsp:txXfrm>
    </dsp:sp>
    <dsp:sp modelId="{D808A37C-9327-4622-8B8F-275085DF78F8}">
      <dsp:nvSpPr>
        <dsp:cNvPr id="0" name=""/>
        <dsp:cNvSpPr/>
      </dsp:nvSpPr>
      <dsp:spPr>
        <a:xfrm rot="14085860">
          <a:off x="4666572" y="2068636"/>
          <a:ext cx="605156" cy="7942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rot="10800000">
        <a:off x="4809716" y="2301638"/>
        <a:ext cx="423609" cy="476577"/>
      </dsp:txXfrm>
    </dsp:sp>
    <dsp:sp modelId="{8A2E25B7-8DCD-405F-BF26-6F30AEA42817}">
      <dsp:nvSpPr>
        <dsp:cNvPr id="0" name=""/>
        <dsp:cNvSpPr/>
      </dsp:nvSpPr>
      <dsp:spPr>
        <a:xfrm>
          <a:off x="2632003" y="64187"/>
          <a:ext cx="2863277" cy="2353468"/>
        </a:xfrm>
        <a:prstGeom prst="ellips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endParaRPr lang="en-US" sz="2400" kern="1200" dirty="0"/>
        </a:p>
        <a:p>
          <a:pPr marL="0" lvl="0" indent="0" algn="ctr" defTabSz="1066800">
            <a:lnSpc>
              <a:spcPct val="90000"/>
            </a:lnSpc>
            <a:spcBef>
              <a:spcPct val="0"/>
            </a:spcBef>
            <a:spcAft>
              <a:spcPct val="35000"/>
            </a:spcAft>
            <a:buNone/>
          </a:pPr>
          <a:r>
            <a:rPr lang="en-US" sz="2400" kern="1200" dirty="0"/>
            <a:t>Adult</a:t>
          </a:r>
        </a:p>
        <a:p>
          <a:pPr marL="0" lvl="0" indent="0" algn="ctr" defTabSz="1066800">
            <a:lnSpc>
              <a:spcPct val="90000"/>
            </a:lnSpc>
            <a:spcBef>
              <a:spcPct val="0"/>
            </a:spcBef>
            <a:spcAft>
              <a:spcPct val="35000"/>
            </a:spcAft>
            <a:buNone/>
          </a:pPr>
          <a:r>
            <a:rPr lang="en-US" sz="2400" kern="1200" dirty="0"/>
            <a:t>Protective</a:t>
          </a:r>
        </a:p>
        <a:p>
          <a:pPr marL="0" lvl="0" indent="0" algn="ctr" defTabSz="1066800">
            <a:lnSpc>
              <a:spcPct val="90000"/>
            </a:lnSpc>
            <a:spcBef>
              <a:spcPct val="0"/>
            </a:spcBef>
            <a:spcAft>
              <a:spcPct val="35000"/>
            </a:spcAft>
            <a:buNone/>
          </a:pPr>
          <a:r>
            <a:rPr lang="en-US" sz="2400" kern="1200" dirty="0"/>
            <a:t>Services</a:t>
          </a:r>
        </a:p>
        <a:p>
          <a:pPr marL="0" lvl="0" indent="0" algn="ctr" defTabSz="1066800">
            <a:lnSpc>
              <a:spcPct val="90000"/>
            </a:lnSpc>
            <a:spcBef>
              <a:spcPct val="0"/>
            </a:spcBef>
            <a:spcAft>
              <a:spcPct val="35000"/>
            </a:spcAft>
            <a:buNone/>
          </a:pPr>
          <a:r>
            <a:rPr lang="en-US" sz="5000" kern="1200" dirty="0"/>
            <a:t> </a:t>
          </a:r>
        </a:p>
      </dsp:txBody>
      <dsp:txXfrm>
        <a:off x="3051320" y="408844"/>
        <a:ext cx="2024643" cy="1664154"/>
      </dsp:txXfrm>
    </dsp:sp>
    <dsp:sp modelId="{C1891BBC-033B-4B58-ABD4-9AA657349DD2}">
      <dsp:nvSpPr>
        <dsp:cNvPr id="0" name=""/>
        <dsp:cNvSpPr/>
      </dsp:nvSpPr>
      <dsp:spPr>
        <a:xfrm rot="7743782">
          <a:off x="2757954" y="2083103"/>
          <a:ext cx="593324" cy="79429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rot="10800000">
        <a:off x="2903037" y="2172859"/>
        <a:ext cx="415327" cy="476577"/>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418CEF1F-6505-4D2B-BA88-AC071F44D87C}" type="datetimeFigureOut">
              <a:rPr lang="en-US" smtClean="0"/>
              <a:t>2/21/2023</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61E9281-8975-4FC4-BB18-61396061B9F6}" type="slidenum">
              <a:rPr lang="en-US" smtClean="0"/>
              <a:t>‹#›</a:t>
            </a:fld>
            <a:endParaRPr lang="en-US" dirty="0"/>
          </a:p>
        </p:txBody>
      </p:sp>
    </p:spTree>
    <p:extLst>
      <p:ext uri="{BB962C8B-B14F-4D97-AF65-F5344CB8AC3E}">
        <p14:creationId xmlns:p14="http://schemas.microsoft.com/office/powerpoint/2010/main" val="2626472483"/>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7663E9E0-D922-418E-8BFA-E41C87CB1E68}" type="datetimeFigureOut">
              <a:rPr lang="en-US" smtClean="0"/>
              <a:pPr/>
              <a:t>2/21/2023</a:t>
            </a:fld>
            <a:endParaRPr lang="en-US" dirty="0"/>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2E7D2F9E-D167-4ED3-83EC-AE46EA34BEC3}" type="slidenum">
              <a:rPr lang="en-US" smtClean="0"/>
              <a:pPr/>
              <a:t>‹#›</a:t>
            </a:fld>
            <a:endParaRPr lang="en-US" dirty="0"/>
          </a:p>
        </p:txBody>
      </p:sp>
    </p:spTree>
    <p:extLst>
      <p:ext uri="{BB962C8B-B14F-4D97-AF65-F5344CB8AC3E}">
        <p14:creationId xmlns:p14="http://schemas.microsoft.com/office/powerpoint/2010/main" val="146726959"/>
      </p:ext>
    </p:extLst>
  </p:cSld>
  <p:clrMap bg1="lt1" tx1="dk1" bg2="lt2" tx2="dk2" accent1="accent1" accent2="accent2" accent3="accent3" accent4="accent4" accent5="accent5" accent6="accent6" hlink="hlink" folHlink="folHlink"/>
  <p:hf sldNum="0" hdr="0" ftr="0" dt="0"/>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24694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95817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3808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440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44763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29197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20814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221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3214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6379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567925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9721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87285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41365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508062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799408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565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624805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1268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386817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0744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136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9356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5052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20342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605168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48614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797681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US" dirty="0"/>
              <a:t>Example with other partner agencies</a:t>
            </a:r>
          </a:p>
        </p:txBody>
      </p:sp>
      <p:sp>
        <p:nvSpPr>
          <p:cNvPr id="4" name="Slide Number Placeholder 3"/>
          <p:cNvSpPr>
            <a:spLocks noGrp="1"/>
          </p:cNvSpPr>
          <p:nvPr>
            <p:ph type="sldNum" sz="quarter" idx="10"/>
          </p:nvPr>
        </p:nvSpPr>
        <p:spPr/>
        <p:txBody>
          <a:bodyPr/>
          <a:lstStyle/>
          <a:p>
            <a:fld id="{2E7D2F9E-D167-4ED3-83EC-AE46EA34BEC3}" type="slidenum">
              <a:rPr lang="en-US" smtClean="0"/>
              <a:pPr/>
              <a:t>36</a:t>
            </a:fld>
            <a:endParaRPr lang="en-US" dirty="0"/>
          </a:p>
        </p:txBody>
      </p:sp>
    </p:spTree>
    <p:extLst>
      <p:ext uri="{BB962C8B-B14F-4D97-AF65-F5344CB8AC3E}">
        <p14:creationId xmlns:p14="http://schemas.microsoft.com/office/powerpoint/2010/main" val="2283597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23824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1449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842094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5039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92758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12930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9.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75946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4089-1B3B-46CA-87AD-FC85BBF259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891D3-4616-4931-96EB-0F17FE371E7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85AD8B-6033-4FC1-96A5-15BE31137E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5C62C29-8E1D-4AF4-817D-989563BE3926}"/>
              </a:ext>
            </a:extLst>
          </p:cNvPr>
          <p:cNvSpPr>
            <a:spLocks noGrp="1"/>
          </p:cNvSpPr>
          <p:nvPr>
            <p:ph type="dt" sz="half" idx="10"/>
          </p:nvPr>
        </p:nvSpPr>
        <p:spPr>
          <a:xfrm>
            <a:off x="838200" y="6356350"/>
            <a:ext cx="2743200" cy="365125"/>
          </a:xfrm>
          <a:prstGeom prst="rect">
            <a:avLst/>
          </a:prstGeom>
        </p:spPr>
        <p:txBody>
          <a:bodyPr/>
          <a:lstStyle/>
          <a:p>
            <a:fld id="{64BE2FCC-0FB1-4C5C-9FA8-B6B757960B5F}" type="datetimeFigureOut">
              <a:rPr lang="en-US" smtClean="0"/>
              <a:t>2/21/2023</a:t>
            </a:fld>
            <a:endParaRPr lang="en-US" dirty="0"/>
          </a:p>
        </p:txBody>
      </p:sp>
      <p:sp>
        <p:nvSpPr>
          <p:cNvPr id="6" name="Footer Placeholder 5">
            <a:extLst>
              <a:ext uri="{FF2B5EF4-FFF2-40B4-BE49-F238E27FC236}">
                <a16:creationId xmlns:a16="http://schemas.microsoft.com/office/drawing/2014/main" id="{662DB76D-581C-409E-9E53-E732797C201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5D9AEC40-7E93-4B70-828B-24CF3171C1BD}"/>
              </a:ext>
            </a:extLst>
          </p:cNvPr>
          <p:cNvSpPr>
            <a:spLocks noGrp="1"/>
          </p:cNvSpPr>
          <p:nvPr>
            <p:ph type="sldNum" sz="quarter" idx="12"/>
          </p:nvPr>
        </p:nvSpPr>
        <p:spPr>
          <a:xfrm>
            <a:off x="8610600" y="6356350"/>
            <a:ext cx="2743200" cy="365125"/>
          </a:xfrm>
          <a:prstGeom prst="rect">
            <a:avLst/>
          </a:prstGeom>
        </p:spPr>
        <p:txBody>
          <a:bodyPr/>
          <a:lstStyle/>
          <a:p>
            <a:fld id="{1125D7C1-BA9B-44CF-B567-B7931FF861AF}" type="slidenum">
              <a:rPr lang="en-US" smtClean="0"/>
              <a:t>‹#›</a:t>
            </a:fld>
            <a:endParaRPr lang="en-US" dirty="0"/>
          </a:p>
        </p:txBody>
      </p:sp>
    </p:spTree>
    <p:extLst>
      <p:ext uri="{BB962C8B-B14F-4D97-AF65-F5344CB8AC3E}">
        <p14:creationId xmlns:p14="http://schemas.microsoft.com/office/powerpoint/2010/main" val="3741951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557DA-65A0-484D-87C1-D86751724A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774C94A-4DCD-463A-A23A-683A65AEBB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D3676C6-B0DE-4CF0-83B3-4605F24782B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702697-DD04-4FA4-9A7E-E5CAA073D4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EE334D-66EC-482F-9310-913C4D06FA5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207E9E-2714-4825-801A-D631A5009344}"/>
              </a:ext>
            </a:extLst>
          </p:cNvPr>
          <p:cNvSpPr>
            <a:spLocks noGrp="1"/>
          </p:cNvSpPr>
          <p:nvPr>
            <p:ph type="dt" sz="half" idx="10"/>
          </p:nvPr>
        </p:nvSpPr>
        <p:spPr>
          <a:xfrm>
            <a:off x="838200" y="6356350"/>
            <a:ext cx="2743200" cy="365125"/>
          </a:xfrm>
          <a:prstGeom prst="rect">
            <a:avLst/>
          </a:prstGeom>
        </p:spPr>
        <p:txBody>
          <a:bodyPr/>
          <a:lstStyle/>
          <a:p>
            <a:fld id="{64BE2FCC-0FB1-4C5C-9FA8-B6B757960B5F}" type="datetimeFigureOut">
              <a:rPr lang="en-US" smtClean="0"/>
              <a:t>2/21/2023</a:t>
            </a:fld>
            <a:endParaRPr lang="en-US" dirty="0"/>
          </a:p>
        </p:txBody>
      </p:sp>
      <p:sp>
        <p:nvSpPr>
          <p:cNvPr id="8" name="Footer Placeholder 7">
            <a:extLst>
              <a:ext uri="{FF2B5EF4-FFF2-40B4-BE49-F238E27FC236}">
                <a16:creationId xmlns:a16="http://schemas.microsoft.com/office/drawing/2014/main" id="{1C1CD8BB-1953-4AB0-A020-87153A3441F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C4C9C777-FDCE-4F46-80B5-4B3DB382A304}"/>
              </a:ext>
            </a:extLst>
          </p:cNvPr>
          <p:cNvSpPr>
            <a:spLocks noGrp="1"/>
          </p:cNvSpPr>
          <p:nvPr>
            <p:ph type="sldNum" sz="quarter" idx="12"/>
          </p:nvPr>
        </p:nvSpPr>
        <p:spPr>
          <a:xfrm>
            <a:off x="8610600" y="6356350"/>
            <a:ext cx="2743200" cy="365125"/>
          </a:xfrm>
          <a:prstGeom prst="rect">
            <a:avLst/>
          </a:prstGeom>
        </p:spPr>
        <p:txBody>
          <a:bodyPr/>
          <a:lstStyle/>
          <a:p>
            <a:fld id="{1125D7C1-BA9B-44CF-B567-B7931FF861AF}" type="slidenum">
              <a:rPr lang="en-US" smtClean="0"/>
              <a:t>‹#›</a:t>
            </a:fld>
            <a:endParaRPr lang="en-US" dirty="0"/>
          </a:p>
        </p:txBody>
      </p:sp>
    </p:spTree>
    <p:extLst>
      <p:ext uri="{BB962C8B-B14F-4D97-AF65-F5344CB8AC3E}">
        <p14:creationId xmlns:p14="http://schemas.microsoft.com/office/powerpoint/2010/main" val="14370066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BCCA4-8458-4243-8A7A-73DBFC958BD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0041001-F9F9-408B-995C-0343A9D37469}"/>
              </a:ext>
            </a:extLst>
          </p:cNvPr>
          <p:cNvSpPr>
            <a:spLocks noGrp="1"/>
          </p:cNvSpPr>
          <p:nvPr>
            <p:ph type="dt" sz="half" idx="10"/>
          </p:nvPr>
        </p:nvSpPr>
        <p:spPr>
          <a:xfrm>
            <a:off x="838200" y="6356350"/>
            <a:ext cx="2743200" cy="365125"/>
          </a:xfrm>
          <a:prstGeom prst="rect">
            <a:avLst/>
          </a:prstGeom>
        </p:spPr>
        <p:txBody>
          <a:bodyPr/>
          <a:lstStyle/>
          <a:p>
            <a:fld id="{64BE2FCC-0FB1-4C5C-9FA8-B6B757960B5F}" type="datetimeFigureOut">
              <a:rPr lang="en-US" smtClean="0"/>
              <a:t>2/21/2023</a:t>
            </a:fld>
            <a:endParaRPr lang="en-US" dirty="0"/>
          </a:p>
        </p:txBody>
      </p:sp>
      <p:sp>
        <p:nvSpPr>
          <p:cNvPr id="4" name="Footer Placeholder 3">
            <a:extLst>
              <a:ext uri="{FF2B5EF4-FFF2-40B4-BE49-F238E27FC236}">
                <a16:creationId xmlns:a16="http://schemas.microsoft.com/office/drawing/2014/main" id="{C34F8131-4830-482F-85DB-8663E339C9B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233B0D3D-8D64-47EB-A18D-626E4C3DB7EE}"/>
              </a:ext>
            </a:extLst>
          </p:cNvPr>
          <p:cNvSpPr>
            <a:spLocks noGrp="1"/>
          </p:cNvSpPr>
          <p:nvPr>
            <p:ph type="sldNum" sz="quarter" idx="12"/>
          </p:nvPr>
        </p:nvSpPr>
        <p:spPr>
          <a:xfrm>
            <a:off x="8610600" y="6356350"/>
            <a:ext cx="2743200" cy="365125"/>
          </a:xfrm>
          <a:prstGeom prst="rect">
            <a:avLst/>
          </a:prstGeom>
        </p:spPr>
        <p:txBody>
          <a:bodyPr/>
          <a:lstStyle/>
          <a:p>
            <a:fld id="{1125D7C1-BA9B-44CF-B567-B7931FF861AF}" type="slidenum">
              <a:rPr lang="en-US" smtClean="0"/>
              <a:t>‹#›</a:t>
            </a:fld>
            <a:endParaRPr lang="en-US" dirty="0"/>
          </a:p>
        </p:txBody>
      </p:sp>
    </p:spTree>
    <p:extLst>
      <p:ext uri="{BB962C8B-B14F-4D97-AF65-F5344CB8AC3E}">
        <p14:creationId xmlns:p14="http://schemas.microsoft.com/office/powerpoint/2010/main" val="28199530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B28DE4-6221-4684-8841-794DA93C65A6}"/>
              </a:ext>
            </a:extLst>
          </p:cNvPr>
          <p:cNvSpPr>
            <a:spLocks noGrp="1"/>
          </p:cNvSpPr>
          <p:nvPr>
            <p:ph type="dt" sz="half" idx="10"/>
          </p:nvPr>
        </p:nvSpPr>
        <p:spPr>
          <a:xfrm>
            <a:off x="838200" y="6356350"/>
            <a:ext cx="2743200" cy="365125"/>
          </a:xfrm>
          <a:prstGeom prst="rect">
            <a:avLst/>
          </a:prstGeom>
        </p:spPr>
        <p:txBody>
          <a:bodyPr/>
          <a:lstStyle/>
          <a:p>
            <a:fld id="{64BE2FCC-0FB1-4C5C-9FA8-B6B757960B5F}" type="datetimeFigureOut">
              <a:rPr lang="en-US" smtClean="0"/>
              <a:t>2/21/2023</a:t>
            </a:fld>
            <a:endParaRPr lang="en-US" dirty="0"/>
          </a:p>
        </p:txBody>
      </p:sp>
      <p:sp>
        <p:nvSpPr>
          <p:cNvPr id="3" name="Footer Placeholder 2">
            <a:extLst>
              <a:ext uri="{FF2B5EF4-FFF2-40B4-BE49-F238E27FC236}">
                <a16:creationId xmlns:a16="http://schemas.microsoft.com/office/drawing/2014/main" id="{BB31B310-865F-4A38-BCB6-D029A437D664}"/>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5169740D-2716-4937-92A3-5DB1BAA28863}"/>
              </a:ext>
            </a:extLst>
          </p:cNvPr>
          <p:cNvSpPr>
            <a:spLocks noGrp="1"/>
          </p:cNvSpPr>
          <p:nvPr>
            <p:ph type="sldNum" sz="quarter" idx="12"/>
          </p:nvPr>
        </p:nvSpPr>
        <p:spPr>
          <a:xfrm>
            <a:off x="8610600" y="6356350"/>
            <a:ext cx="2743200" cy="365125"/>
          </a:xfrm>
          <a:prstGeom prst="rect">
            <a:avLst/>
          </a:prstGeom>
        </p:spPr>
        <p:txBody>
          <a:bodyPr/>
          <a:lstStyle/>
          <a:p>
            <a:fld id="{1125D7C1-BA9B-44CF-B567-B7931FF861AF}" type="slidenum">
              <a:rPr lang="en-US" smtClean="0"/>
              <a:t>‹#›</a:t>
            </a:fld>
            <a:endParaRPr lang="en-US" dirty="0"/>
          </a:p>
        </p:txBody>
      </p:sp>
    </p:spTree>
    <p:extLst>
      <p:ext uri="{BB962C8B-B14F-4D97-AF65-F5344CB8AC3E}">
        <p14:creationId xmlns:p14="http://schemas.microsoft.com/office/powerpoint/2010/main" val="298633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477602-E476-44CD-A3E1-7B8ECECCD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F5EF3B-9474-45DC-A8A0-B3E4C3984F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826009-F47D-499D-B427-D58E8788041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D6BA859-F7FA-4541-AA43-B50FBF3C1328}"/>
              </a:ext>
            </a:extLst>
          </p:cNvPr>
          <p:cNvSpPr>
            <a:spLocks noGrp="1"/>
          </p:cNvSpPr>
          <p:nvPr>
            <p:ph type="dt" sz="half" idx="10"/>
          </p:nvPr>
        </p:nvSpPr>
        <p:spPr>
          <a:xfrm>
            <a:off x="838200" y="6356350"/>
            <a:ext cx="2743200" cy="365125"/>
          </a:xfrm>
          <a:prstGeom prst="rect">
            <a:avLst/>
          </a:prstGeom>
        </p:spPr>
        <p:txBody>
          <a:bodyPr/>
          <a:lstStyle/>
          <a:p>
            <a:fld id="{64BE2FCC-0FB1-4C5C-9FA8-B6B757960B5F}" type="datetimeFigureOut">
              <a:rPr lang="en-US" smtClean="0"/>
              <a:t>2/21/2023</a:t>
            </a:fld>
            <a:endParaRPr lang="en-US" dirty="0"/>
          </a:p>
        </p:txBody>
      </p:sp>
      <p:sp>
        <p:nvSpPr>
          <p:cNvPr id="6" name="Footer Placeholder 5">
            <a:extLst>
              <a:ext uri="{FF2B5EF4-FFF2-40B4-BE49-F238E27FC236}">
                <a16:creationId xmlns:a16="http://schemas.microsoft.com/office/drawing/2014/main" id="{549FAA87-4462-4A21-B0FE-ACF2DEC4FFC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F6483ECE-4978-4F98-8204-789822872F7C}"/>
              </a:ext>
            </a:extLst>
          </p:cNvPr>
          <p:cNvSpPr>
            <a:spLocks noGrp="1"/>
          </p:cNvSpPr>
          <p:nvPr>
            <p:ph type="sldNum" sz="quarter" idx="12"/>
          </p:nvPr>
        </p:nvSpPr>
        <p:spPr>
          <a:xfrm>
            <a:off x="8610600" y="6356350"/>
            <a:ext cx="2743200" cy="365125"/>
          </a:xfrm>
          <a:prstGeom prst="rect">
            <a:avLst/>
          </a:prstGeom>
        </p:spPr>
        <p:txBody>
          <a:bodyPr/>
          <a:lstStyle/>
          <a:p>
            <a:fld id="{1125D7C1-BA9B-44CF-B567-B7931FF861AF}" type="slidenum">
              <a:rPr lang="en-US" smtClean="0"/>
              <a:t>‹#›</a:t>
            </a:fld>
            <a:endParaRPr lang="en-US" dirty="0"/>
          </a:p>
        </p:txBody>
      </p:sp>
    </p:spTree>
    <p:extLst>
      <p:ext uri="{BB962C8B-B14F-4D97-AF65-F5344CB8AC3E}">
        <p14:creationId xmlns:p14="http://schemas.microsoft.com/office/powerpoint/2010/main" val="33839356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F2F87-54CB-4685-B719-6F539E765A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BCAD77-D642-4175-8A3E-270499D9D9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AEC9EFFC-90A0-448A-B341-0A962AAA8F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13BFCE-7EA9-48CD-B2C3-BE41743D1478}"/>
              </a:ext>
            </a:extLst>
          </p:cNvPr>
          <p:cNvSpPr>
            <a:spLocks noGrp="1"/>
          </p:cNvSpPr>
          <p:nvPr>
            <p:ph type="dt" sz="half" idx="10"/>
          </p:nvPr>
        </p:nvSpPr>
        <p:spPr>
          <a:xfrm>
            <a:off x="838200" y="6356350"/>
            <a:ext cx="2743200" cy="365125"/>
          </a:xfrm>
          <a:prstGeom prst="rect">
            <a:avLst/>
          </a:prstGeom>
        </p:spPr>
        <p:txBody>
          <a:bodyPr/>
          <a:lstStyle/>
          <a:p>
            <a:fld id="{64BE2FCC-0FB1-4C5C-9FA8-B6B757960B5F}" type="datetimeFigureOut">
              <a:rPr lang="en-US" smtClean="0"/>
              <a:t>2/21/2023</a:t>
            </a:fld>
            <a:endParaRPr lang="en-US" dirty="0"/>
          </a:p>
        </p:txBody>
      </p:sp>
      <p:sp>
        <p:nvSpPr>
          <p:cNvPr id="6" name="Footer Placeholder 5">
            <a:extLst>
              <a:ext uri="{FF2B5EF4-FFF2-40B4-BE49-F238E27FC236}">
                <a16:creationId xmlns:a16="http://schemas.microsoft.com/office/drawing/2014/main" id="{9292D973-5B07-44D9-8339-BCEC8C1D9D1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267B1948-8395-4F7C-8289-DD2ED721A2BD}"/>
              </a:ext>
            </a:extLst>
          </p:cNvPr>
          <p:cNvSpPr>
            <a:spLocks noGrp="1"/>
          </p:cNvSpPr>
          <p:nvPr>
            <p:ph type="sldNum" sz="quarter" idx="12"/>
          </p:nvPr>
        </p:nvSpPr>
        <p:spPr>
          <a:xfrm>
            <a:off x="8610600" y="6356350"/>
            <a:ext cx="2743200" cy="365125"/>
          </a:xfrm>
          <a:prstGeom prst="rect">
            <a:avLst/>
          </a:prstGeom>
        </p:spPr>
        <p:txBody>
          <a:bodyPr/>
          <a:lstStyle/>
          <a:p>
            <a:fld id="{1125D7C1-BA9B-44CF-B567-B7931FF861AF}" type="slidenum">
              <a:rPr lang="en-US" smtClean="0"/>
              <a:t>‹#›</a:t>
            </a:fld>
            <a:endParaRPr lang="en-US" dirty="0"/>
          </a:p>
        </p:txBody>
      </p:sp>
    </p:spTree>
    <p:extLst>
      <p:ext uri="{BB962C8B-B14F-4D97-AF65-F5344CB8AC3E}">
        <p14:creationId xmlns:p14="http://schemas.microsoft.com/office/powerpoint/2010/main" val="3231284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DB7AF-E7C6-451B-9B9D-B875E6A74D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DE4A4E-0813-4351-8BBE-11B7C57238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20F0AB-9B4A-4C87-8C9D-8E0F8B1EBE23}"/>
              </a:ext>
            </a:extLst>
          </p:cNvPr>
          <p:cNvSpPr>
            <a:spLocks noGrp="1"/>
          </p:cNvSpPr>
          <p:nvPr>
            <p:ph type="dt" sz="half" idx="10"/>
          </p:nvPr>
        </p:nvSpPr>
        <p:spPr>
          <a:xfrm>
            <a:off x="838200" y="6356350"/>
            <a:ext cx="2743200" cy="365125"/>
          </a:xfrm>
          <a:prstGeom prst="rect">
            <a:avLst/>
          </a:prstGeom>
        </p:spPr>
        <p:txBody>
          <a:bodyPr/>
          <a:lstStyle/>
          <a:p>
            <a:fld id="{64BE2FCC-0FB1-4C5C-9FA8-B6B757960B5F}" type="datetimeFigureOut">
              <a:rPr lang="en-US" smtClean="0"/>
              <a:t>2/21/2023</a:t>
            </a:fld>
            <a:endParaRPr lang="en-US" dirty="0"/>
          </a:p>
        </p:txBody>
      </p:sp>
      <p:sp>
        <p:nvSpPr>
          <p:cNvPr id="5" name="Footer Placeholder 4">
            <a:extLst>
              <a:ext uri="{FF2B5EF4-FFF2-40B4-BE49-F238E27FC236}">
                <a16:creationId xmlns:a16="http://schemas.microsoft.com/office/drawing/2014/main" id="{8460515B-0335-4CEE-AC17-99398DF4505D}"/>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402CDCD9-56A1-49D6-B512-A9A28F51CD6F}"/>
              </a:ext>
            </a:extLst>
          </p:cNvPr>
          <p:cNvSpPr>
            <a:spLocks noGrp="1"/>
          </p:cNvSpPr>
          <p:nvPr>
            <p:ph type="sldNum" sz="quarter" idx="12"/>
          </p:nvPr>
        </p:nvSpPr>
        <p:spPr>
          <a:xfrm>
            <a:off x="8610600" y="6356350"/>
            <a:ext cx="2743200" cy="365125"/>
          </a:xfrm>
          <a:prstGeom prst="rect">
            <a:avLst/>
          </a:prstGeom>
        </p:spPr>
        <p:txBody>
          <a:bodyPr/>
          <a:lstStyle/>
          <a:p>
            <a:fld id="{1125D7C1-BA9B-44CF-B567-B7931FF861AF}" type="slidenum">
              <a:rPr lang="en-US" smtClean="0"/>
              <a:t>‹#›</a:t>
            </a:fld>
            <a:endParaRPr lang="en-US" dirty="0"/>
          </a:p>
        </p:txBody>
      </p:sp>
    </p:spTree>
    <p:extLst>
      <p:ext uri="{BB962C8B-B14F-4D97-AF65-F5344CB8AC3E}">
        <p14:creationId xmlns:p14="http://schemas.microsoft.com/office/powerpoint/2010/main" val="9423998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F7C5D9-B648-47F6-90C2-976DFD01D27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67792D-7067-4DE6-9EE4-49D9FB2E7E2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D825AF-CEF4-49F3-AC02-491F9A9C03B1}"/>
              </a:ext>
            </a:extLst>
          </p:cNvPr>
          <p:cNvSpPr>
            <a:spLocks noGrp="1"/>
          </p:cNvSpPr>
          <p:nvPr>
            <p:ph type="dt" sz="half" idx="10"/>
          </p:nvPr>
        </p:nvSpPr>
        <p:spPr>
          <a:xfrm>
            <a:off x="838200" y="6356350"/>
            <a:ext cx="2743200" cy="365125"/>
          </a:xfrm>
          <a:prstGeom prst="rect">
            <a:avLst/>
          </a:prstGeom>
        </p:spPr>
        <p:txBody>
          <a:bodyPr/>
          <a:lstStyle/>
          <a:p>
            <a:fld id="{64BE2FCC-0FB1-4C5C-9FA8-B6B757960B5F}" type="datetimeFigureOut">
              <a:rPr lang="en-US" smtClean="0"/>
              <a:t>2/21/2023</a:t>
            </a:fld>
            <a:endParaRPr lang="en-US" dirty="0"/>
          </a:p>
        </p:txBody>
      </p:sp>
      <p:sp>
        <p:nvSpPr>
          <p:cNvPr id="5" name="Footer Placeholder 4">
            <a:extLst>
              <a:ext uri="{FF2B5EF4-FFF2-40B4-BE49-F238E27FC236}">
                <a16:creationId xmlns:a16="http://schemas.microsoft.com/office/drawing/2014/main" id="{97EC7958-A3A5-4207-B7CF-88C0EAD6E36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9A0B048-9825-4251-BD72-F4DC067BA145}"/>
              </a:ext>
            </a:extLst>
          </p:cNvPr>
          <p:cNvSpPr>
            <a:spLocks noGrp="1"/>
          </p:cNvSpPr>
          <p:nvPr>
            <p:ph type="sldNum" sz="quarter" idx="12"/>
          </p:nvPr>
        </p:nvSpPr>
        <p:spPr>
          <a:xfrm>
            <a:off x="8610600" y="6356350"/>
            <a:ext cx="2743200" cy="365125"/>
          </a:xfrm>
          <a:prstGeom prst="rect">
            <a:avLst/>
          </a:prstGeom>
        </p:spPr>
        <p:txBody>
          <a:bodyPr/>
          <a:lstStyle/>
          <a:p>
            <a:fld id="{1125D7C1-BA9B-44CF-B567-B7931FF861AF}" type="slidenum">
              <a:rPr lang="en-US" smtClean="0"/>
              <a:t>‹#›</a:t>
            </a:fld>
            <a:endParaRPr lang="en-US" dirty="0"/>
          </a:p>
        </p:txBody>
      </p:sp>
    </p:spTree>
    <p:extLst>
      <p:ext uri="{BB962C8B-B14F-4D97-AF65-F5344CB8AC3E}">
        <p14:creationId xmlns:p14="http://schemas.microsoft.com/office/powerpoint/2010/main" val="2037586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2002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7593A-AB23-4752-8AA9-5A35299E5415}"/>
              </a:ext>
            </a:extLst>
          </p:cNvPr>
          <p:cNvSpPr>
            <a:spLocks noGrp="1"/>
          </p:cNvSpPr>
          <p:nvPr>
            <p:ph type="title"/>
          </p:nvPr>
        </p:nvSpPr>
        <p:spPr>
          <a:xfrm>
            <a:off x="838200" y="365125"/>
            <a:ext cx="10515600" cy="625475"/>
          </a:xfrm>
          <a:prstGeom prst="rect">
            <a:avLst/>
          </a:prstGeom>
        </p:spPr>
        <p:txBody>
          <a:bodyPr/>
          <a:lstStyle>
            <a:lvl1pPr>
              <a:defRPr sz="3200"/>
            </a:lvl1pPr>
          </a:lstStyle>
          <a:p>
            <a:r>
              <a:rPr lang="en-US" dirty="0"/>
              <a:t>Click to edit Master title style</a:t>
            </a:r>
          </a:p>
        </p:txBody>
      </p:sp>
      <p:sp>
        <p:nvSpPr>
          <p:cNvPr id="3" name="Content Placeholder 3">
            <a:extLst>
              <a:ext uri="{FF2B5EF4-FFF2-40B4-BE49-F238E27FC236}">
                <a16:creationId xmlns:a16="http://schemas.microsoft.com/office/drawing/2014/main" id="{BBE70772-06CB-483E-88B8-898D884A13A9}"/>
              </a:ext>
            </a:extLst>
          </p:cNvPr>
          <p:cNvSpPr>
            <a:spLocks noGrp="1"/>
          </p:cNvSpPr>
          <p:nvPr>
            <p:ph sz="quarter" idx="11"/>
          </p:nvPr>
        </p:nvSpPr>
        <p:spPr>
          <a:xfrm>
            <a:off x="838200" y="1600199"/>
            <a:ext cx="10515600" cy="4892675"/>
          </a:xfrm>
          <a:prstGeom prst="rect">
            <a:avLst/>
          </a:prstGeom>
        </p:spPr>
        <p:txBody>
          <a:bodyPr/>
          <a:lstStyle>
            <a:lvl1pPr>
              <a:defRPr sz="3200"/>
            </a:lvl1pPr>
            <a:lvl2pPr>
              <a:defRPr sz="28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82989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7593A-AB23-4752-8AA9-5A35299E5415}"/>
              </a:ext>
            </a:extLst>
          </p:cNvPr>
          <p:cNvSpPr>
            <a:spLocks noGrp="1"/>
          </p:cNvSpPr>
          <p:nvPr>
            <p:ph type="title"/>
          </p:nvPr>
        </p:nvSpPr>
        <p:spPr>
          <a:xfrm>
            <a:off x="838200" y="365125"/>
            <a:ext cx="10515600" cy="625475"/>
          </a:xfrm>
          <a:prstGeom prst="rect">
            <a:avLst/>
          </a:prstGeom>
        </p:spPr>
        <p:txBody>
          <a:bodyPr/>
          <a:lstStyle>
            <a:lvl1pPr>
              <a:defRPr sz="3200"/>
            </a:lvl1pPr>
          </a:lstStyle>
          <a:p>
            <a:r>
              <a:rPr lang="en-US" dirty="0"/>
              <a:t>Click to edit Master title style</a:t>
            </a:r>
          </a:p>
        </p:txBody>
      </p:sp>
      <p:sp>
        <p:nvSpPr>
          <p:cNvPr id="3" name="Content Placeholder 3">
            <a:extLst>
              <a:ext uri="{FF2B5EF4-FFF2-40B4-BE49-F238E27FC236}">
                <a16:creationId xmlns:a16="http://schemas.microsoft.com/office/drawing/2014/main" id="{BBE70772-06CB-483E-88B8-898D884A13A9}"/>
              </a:ext>
            </a:extLst>
          </p:cNvPr>
          <p:cNvSpPr>
            <a:spLocks noGrp="1"/>
          </p:cNvSpPr>
          <p:nvPr>
            <p:ph sz="quarter" idx="11"/>
          </p:nvPr>
        </p:nvSpPr>
        <p:spPr>
          <a:xfrm>
            <a:off x="838200" y="1600199"/>
            <a:ext cx="10515600" cy="4892675"/>
          </a:xfrm>
          <a:prstGeom prst="rect">
            <a:avLst/>
          </a:prstGeom>
        </p:spPr>
        <p:txBody>
          <a:bodyPr/>
          <a:lstStyle>
            <a:lvl1pPr>
              <a:defRPr sz="3200"/>
            </a:lvl1pPr>
            <a:lvl2pPr>
              <a:defRPr sz="28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45755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18058-BB2D-4B68-9A3D-69BA5F834CDF}"/>
              </a:ext>
            </a:extLst>
          </p:cNvPr>
          <p:cNvSpPr>
            <a:spLocks noGrp="1"/>
          </p:cNvSpPr>
          <p:nvPr>
            <p:ph type="title"/>
          </p:nvPr>
        </p:nvSpPr>
        <p:spPr>
          <a:xfrm>
            <a:off x="838200" y="365125"/>
            <a:ext cx="10515600" cy="625475"/>
          </a:xfrm>
          <a:prstGeom prst="rect">
            <a:avLst/>
          </a:prstGeom>
        </p:spPr>
        <p:txBody>
          <a:bodyPr/>
          <a:lstStyle>
            <a:lvl1pPr>
              <a:defRPr sz="3200"/>
            </a:lvl1pPr>
          </a:lstStyle>
          <a:p>
            <a:r>
              <a:rPr lang="en-US" dirty="0"/>
              <a:t>Click to edit Master title style</a:t>
            </a:r>
          </a:p>
        </p:txBody>
      </p:sp>
      <p:sp>
        <p:nvSpPr>
          <p:cNvPr id="5" name="Content Placeholder 3">
            <a:extLst>
              <a:ext uri="{FF2B5EF4-FFF2-40B4-BE49-F238E27FC236}">
                <a16:creationId xmlns:a16="http://schemas.microsoft.com/office/drawing/2014/main" id="{4B7C687C-2377-4099-B776-327A551F5A2A}"/>
              </a:ext>
            </a:extLst>
          </p:cNvPr>
          <p:cNvSpPr>
            <a:spLocks noGrp="1"/>
          </p:cNvSpPr>
          <p:nvPr>
            <p:ph sz="quarter" idx="11"/>
          </p:nvPr>
        </p:nvSpPr>
        <p:spPr>
          <a:xfrm>
            <a:off x="457200" y="1600199"/>
            <a:ext cx="5410200" cy="4892675"/>
          </a:xfrm>
          <a:prstGeom prst="rect">
            <a:avLst/>
          </a:prstGeom>
        </p:spPr>
        <p:txBody>
          <a:bodyPr/>
          <a:lstStyle>
            <a:lvl1pPr>
              <a:defRPr sz="3200"/>
            </a:lvl1pPr>
            <a:lvl2pPr>
              <a:defRPr sz="28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A45837A0-3CBD-4FAA-9245-2E0AECB223A8}"/>
              </a:ext>
            </a:extLst>
          </p:cNvPr>
          <p:cNvSpPr>
            <a:spLocks noGrp="1"/>
          </p:cNvSpPr>
          <p:nvPr>
            <p:ph sz="quarter" idx="12"/>
          </p:nvPr>
        </p:nvSpPr>
        <p:spPr>
          <a:xfrm>
            <a:off x="6400800" y="1600198"/>
            <a:ext cx="5410200" cy="4892675"/>
          </a:xfrm>
          <a:prstGeom prst="rect">
            <a:avLst/>
          </a:prstGeom>
        </p:spPr>
        <p:txBody>
          <a:bodyPr/>
          <a:lstStyle>
            <a:lvl1pPr>
              <a:defRPr sz="3200"/>
            </a:lvl1pPr>
            <a:lvl2pPr>
              <a:defRPr sz="28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70498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B6737-B476-41DC-A8E2-E87890BE9728}" type="datetime1">
              <a:rPr lang="en-US" smtClean="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36939603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385469983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26004616"/>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412940087"/>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133575148"/>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extLst>
      <p:ext uri="{BB962C8B-B14F-4D97-AF65-F5344CB8AC3E}">
        <p14:creationId xmlns:p14="http://schemas.microsoft.com/office/powerpoint/2010/main" val="287184603"/>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73403805"/>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723592734"/>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932818058"/>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18058-BB2D-4B68-9A3D-69BA5F834CDF}"/>
              </a:ext>
            </a:extLst>
          </p:cNvPr>
          <p:cNvSpPr>
            <a:spLocks noGrp="1"/>
          </p:cNvSpPr>
          <p:nvPr>
            <p:ph type="title"/>
          </p:nvPr>
        </p:nvSpPr>
        <p:spPr>
          <a:xfrm>
            <a:off x="838200" y="365125"/>
            <a:ext cx="10515600" cy="625475"/>
          </a:xfrm>
          <a:prstGeom prst="rect">
            <a:avLst/>
          </a:prstGeom>
        </p:spPr>
        <p:txBody>
          <a:bodyPr/>
          <a:lstStyle>
            <a:lvl1pPr>
              <a:defRPr sz="3200"/>
            </a:lvl1pPr>
          </a:lstStyle>
          <a:p>
            <a:r>
              <a:rPr lang="en-US" dirty="0"/>
              <a:t>Click to edit Master title style</a:t>
            </a:r>
          </a:p>
        </p:txBody>
      </p:sp>
      <p:sp>
        <p:nvSpPr>
          <p:cNvPr id="5" name="Content Placeholder 3">
            <a:extLst>
              <a:ext uri="{FF2B5EF4-FFF2-40B4-BE49-F238E27FC236}">
                <a16:creationId xmlns:a16="http://schemas.microsoft.com/office/drawing/2014/main" id="{4B7C687C-2377-4099-B776-327A551F5A2A}"/>
              </a:ext>
            </a:extLst>
          </p:cNvPr>
          <p:cNvSpPr>
            <a:spLocks noGrp="1"/>
          </p:cNvSpPr>
          <p:nvPr>
            <p:ph sz="quarter" idx="11"/>
          </p:nvPr>
        </p:nvSpPr>
        <p:spPr>
          <a:xfrm>
            <a:off x="457200" y="1600199"/>
            <a:ext cx="5410200" cy="4892675"/>
          </a:xfrm>
          <a:prstGeom prst="rect">
            <a:avLst/>
          </a:prstGeom>
        </p:spPr>
        <p:txBody>
          <a:bodyPr/>
          <a:lstStyle>
            <a:lvl1pPr>
              <a:defRPr sz="3200"/>
            </a:lvl1pPr>
            <a:lvl2pPr>
              <a:defRPr sz="28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3">
            <a:extLst>
              <a:ext uri="{FF2B5EF4-FFF2-40B4-BE49-F238E27FC236}">
                <a16:creationId xmlns:a16="http://schemas.microsoft.com/office/drawing/2014/main" id="{A45837A0-3CBD-4FAA-9245-2E0AECB223A8}"/>
              </a:ext>
            </a:extLst>
          </p:cNvPr>
          <p:cNvSpPr>
            <a:spLocks noGrp="1"/>
          </p:cNvSpPr>
          <p:nvPr>
            <p:ph sz="quarter" idx="12"/>
          </p:nvPr>
        </p:nvSpPr>
        <p:spPr>
          <a:xfrm>
            <a:off x="6400800" y="1600198"/>
            <a:ext cx="5410200" cy="4892675"/>
          </a:xfrm>
          <a:prstGeom prst="rect">
            <a:avLst/>
          </a:prstGeom>
        </p:spPr>
        <p:txBody>
          <a:bodyPr/>
          <a:lstStyle>
            <a:lvl1pPr>
              <a:defRPr sz="3200"/>
            </a:lvl1pPr>
            <a:lvl2pPr>
              <a:defRPr sz="28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341997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784034011"/>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087299961"/>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653022764"/>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1155209812"/>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729581952"/>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32822157"/>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037373932"/>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2248987193"/>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2/21/2023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18557555"/>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7593A-AB23-4752-8AA9-5A35299E5415}"/>
              </a:ext>
            </a:extLst>
          </p:cNvPr>
          <p:cNvSpPr>
            <a:spLocks noGrp="1"/>
          </p:cNvSpPr>
          <p:nvPr>
            <p:ph type="title"/>
          </p:nvPr>
        </p:nvSpPr>
        <p:spPr>
          <a:xfrm>
            <a:off x="838200" y="365125"/>
            <a:ext cx="10515600" cy="625475"/>
          </a:xfrm>
          <a:prstGeom prst="rect">
            <a:avLst/>
          </a:prstGeom>
        </p:spPr>
        <p:txBody>
          <a:bodyPr/>
          <a:lstStyle>
            <a:lvl1pPr>
              <a:defRPr sz="3200"/>
            </a:lvl1pPr>
          </a:lstStyle>
          <a:p>
            <a:r>
              <a:rPr lang="en-US" dirty="0"/>
              <a:t>Click to edit Master title style</a:t>
            </a:r>
          </a:p>
        </p:txBody>
      </p:sp>
      <p:sp>
        <p:nvSpPr>
          <p:cNvPr id="3" name="Content Placeholder 3">
            <a:extLst>
              <a:ext uri="{FF2B5EF4-FFF2-40B4-BE49-F238E27FC236}">
                <a16:creationId xmlns:a16="http://schemas.microsoft.com/office/drawing/2014/main" id="{BBE70772-06CB-483E-88B8-898D884A13A9}"/>
              </a:ext>
            </a:extLst>
          </p:cNvPr>
          <p:cNvSpPr>
            <a:spLocks noGrp="1"/>
          </p:cNvSpPr>
          <p:nvPr>
            <p:ph sz="quarter" idx="11"/>
          </p:nvPr>
        </p:nvSpPr>
        <p:spPr>
          <a:xfrm>
            <a:off x="838200" y="1600199"/>
            <a:ext cx="10515600" cy="4892675"/>
          </a:xfrm>
          <a:prstGeom prst="rect">
            <a:avLst/>
          </a:prstGeom>
        </p:spPr>
        <p:txBody>
          <a:bodyPr/>
          <a:lstStyle>
            <a:lvl1pPr>
              <a:defRPr sz="3200"/>
            </a:lvl1pPr>
            <a:lvl2pPr>
              <a:defRPr sz="2800"/>
            </a:lvl2pPr>
            <a:lvl3pPr>
              <a:defRPr sz="2400"/>
            </a:lvl3pPr>
            <a:lvl4pPr>
              <a:defRPr sz="2400"/>
            </a:lvl4pPr>
            <a:lvl5pPr>
              <a:defRPr sz="2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7639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5" name="Picture 4" descr="Logo Department of Economic Security"/>
          <p:cNvPicPr/>
          <p:nvPr userDrawn="1"/>
        </p:nvPicPr>
        <p:blipFill>
          <a:blip r:embed="rId5" cstate="print">
            <a:extLst>
              <a:ext uri="{28A0092B-C50C-407E-A947-70E740481C1C}">
                <a14:useLocalDpi xmlns:a14="http://schemas.microsoft.com/office/drawing/2010/main" val="0"/>
              </a:ext>
            </a:extLst>
          </a:blip>
          <a:stretch>
            <a:fillRect/>
          </a:stretch>
        </p:blipFill>
        <p:spPr>
          <a:xfrm>
            <a:off x="5375701" y="4191000"/>
            <a:ext cx="6301931" cy="1631197"/>
          </a:xfrm>
          <a:prstGeom prst="rect">
            <a:avLst/>
          </a:prstGeom>
        </p:spPr>
      </p:pic>
      <p:pic>
        <p:nvPicPr>
          <p:cNvPr id="11" name="Picture 1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75685" y="2242035"/>
            <a:ext cx="3104091" cy="3104091"/>
          </a:xfrm>
          <a:prstGeom prst="rect">
            <a:avLst/>
          </a:prstGeom>
        </p:spPr>
      </p:pic>
      <p:sp>
        <p:nvSpPr>
          <p:cNvPr id="18" name="Title 2"/>
          <p:cNvSpPr>
            <a:spLocks noGrp="1"/>
          </p:cNvSpPr>
          <p:nvPr>
            <p:ph type="title"/>
            <p:custDataLst>
              <p:tags r:id="rId1"/>
            </p:custDataLst>
          </p:nvPr>
        </p:nvSpPr>
        <p:spPr>
          <a:xfrm>
            <a:off x="533400" y="365125"/>
            <a:ext cx="10515600" cy="549275"/>
          </a:xfrm>
          <a:prstGeom prst="rect">
            <a:avLst/>
          </a:prstGeom>
        </p:spPr>
        <p:txBody>
          <a:bodyPr anchor="b">
            <a:noAutofit/>
          </a:bodyPr>
          <a:lstStyle>
            <a:lvl1pPr algn="l">
              <a:defRPr sz="3200">
                <a:solidFill>
                  <a:schemeClr val="tx1">
                    <a:lumMod val="50000"/>
                    <a:lumOff val="50000"/>
                  </a:schemeClr>
                </a:solidFill>
              </a:defRPr>
            </a:lvl1pPr>
          </a:lstStyle>
          <a:p>
            <a:r>
              <a:rPr lang="en-US" dirty="0"/>
              <a:t>Click to edit Master title style</a:t>
            </a:r>
          </a:p>
        </p:txBody>
      </p:sp>
      <p:sp>
        <p:nvSpPr>
          <p:cNvPr id="19" name="Text Placeholder 4"/>
          <p:cNvSpPr>
            <a:spLocks noGrp="1"/>
          </p:cNvSpPr>
          <p:nvPr>
            <p:ph type="body" sz="quarter" idx="10" hasCustomPrompt="1"/>
            <p:custDataLst>
              <p:tags r:id="rId2"/>
            </p:custDataLst>
          </p:nvPr>
        </p:nvSpPr>
        <p:spPr>
          <a:xfrm>
            <a:off x="533400" y="914400"/>
            <a:ext cx="10515600" cy="381000"/>
          </a:xfrm>
          <a:prstGeom prst="rect">
            <a:avLst/>
          </a:prstGeom>
        </p:spPr>
        <p:txBody>
          <a:bodyPr anchor="b"/>
          <a:lstStyle>
            <a:lvl1pPr marL="0" indent="0">
              <a:buNone/>
              <a:defRPr sz="2800">
                <a:solidFill>
                  <a:schemeClr val="bg1">
                    <a:lumMod val="75000"/>
                  </a:schemeClr>
                </a:solidFill>
              </a:defRPr>
            </a:lvl1pPr>
            <a:lvl2pPr marL="609585" indent="0">
              <a:buNone/>
              <a:defRPr sz="2800">
                <a:solidFill>
                  <a:schemeClr val="bg1">
                    <a:lumMod val="75000"/>
                  </a:schemeClr>
                </a:solidFill>
              </a:defRPr>
            </a:lvl2pPr>
            <a:lvl3pPr marL="1219170" indent="0">
              <a:buNone/>
              <a:defRPr sz="2800">
                <a:solidFill>
                  <a:schemeClr val="bg1">
                    <a:lumMod val="75000"/>
                  </a:schemeClr>
                </a:solidFill>
              </a:defRPr>
            </a:lvl3pPr>
            <a:lvl4pPr marL="1828755" indent="0">
              <a:buNone/>
              <a:defRPr sz="2800">
                <a:solidFill>
                  <a:schemeClr val="bg1">
                    <a:lumMod val="75000"/>
                  </a:schemeClr>
                </a:solidFill>
              </a:defRPr>
            </a:lvl4pPr>
            <a:lvl5pPr marL="2438339" indent="0">
              <a:buNone/>
              <a:defRPr sz="2800">
                <a:solidFill>
                  <a:schemeClr val="bg1">
                    <a:lumMod val="75000"/>
                  </a:schemeClr>
                </a:solidFill>
              </a:defRPr>
            </a:lvl5pPr>
          </a:lstStyle>
          <a:p>
            <a:pPr lvl="0"/>
            <a:r>
              <a:rPr lang="en-US" dirty="0"/>
              <a:t>Click to edit Subheading</a:t>
            </a:r>
          </a:p>
        </p:txBody>
      </p:sp>
      <p:grpSp>
        <p:nvGrpSpPr>
          <p:cNvPr id="6" name="Group 5"/>
          <p:cNvGrpSpPr/>
          <p:nvPr userDrawn="1"/>
        </p:nvGrpSpPr>
        <p:grpSpPr>
          <a:xfrm>
            <a:off x="-33130" y="6292762"/>
            <a:ext cx="12249810" cy="592622"/>
            <a:chOff x="-33130" y="6292762"/>
            <a:chExt cx="12249810" cy="592622"/>
          </a:xfrm>
        </p:grpSpPr>
        <p:grpSp>
          <p:nvGrpSpPr>
            <p:cNvPr id="7" name="Group 6"/>
            <p:cNvGrpSpPr/>
            <p:nvPr userDrawn="1"/>
          </p:nvGrpSpPr>
          <p:grpSpPr>
            <a:xfrm>
              <a:off x="4079776" y="6292762"/>
              <a:ext cx="8136904" cy="592622"/>
              <a:chOff x="4079776" y="6292762"/>
              <a:chExt cx="8136904" cy="592622"/>
            </a:xfrm>
          </p:grpSpPr>
          <p:pic>
            <p:nvPicPr>
              <p:cNvPr id="9" name="Picture 2"/>
              <p:cNvPicPr>
                <a:picLocks noChangeAspect="1" noChangeArrowheads="1"/>
              </p:cNvPicPr>
              <p:nvPr/>
            </p:nvPicPr>
            <p:blipFill rotWithShape="1">
              <a:blip r:embed="rId7" cstate="print">
                <a:duotone>
                  <a:schemeClr val="accent1">
                    <a:shade val="45000"/>
                    <a:satMod val="135000"/>
                  </a:schemeClr>
                  <a:prstClr val="white"/>
                </a:duotone>
              </a:blip>
              <a:srcRect l="33142" r="13316"/>
              <a:stretch/>
            </p:blipFill>
            <p:spPr bwMode="auto">
              <a:xfrm>
                <a:off x="6298147" y="6292763"/>
                <a:ext cx="4114693" cy="592621"/>
              </a:xfrm>
              <a:prstGeom prst="rect">
                <a:avLst/>
              </a:prstGeom>
              <a:noFill/>
              <a:ln w="9525">
                <a:noFill/>
                <a:miter lim="800000"/>
                <a:headEnd/>
                <a:tailEnd/>
              </a:ln>
            </p:spPr>
          </p:pic>
          <p:pic>
            <p:nvPicPr>
              <p:cNvPr id="10" name="Picture 2"/>
              <p:cNvPicPr>
                <a:picLocks noChangeAspect="1" noChangeArrowheads="1"/>
              </p:cNvPicPr>
              <p:nvPr/>
            </p:nvPicPr>
            <p:blipFill rotWithShape="1">
              <a:blip r:embed="rId7" cstate="print">
                <a:duotone>
                  <a:schemeClr val="accent1">
                    <a:shade val="45000"/>
                    <a:satMod val="135000"/>
                  </a:schemeClr>
                  <a:prstClr val="white"/>
                </a:duotone>
              </a:blip>
              <a:srcRect l="76059"/>
              <a:stretch/>
            </p:blipFill>
            <p:spPr bwMode="auto">
              <a:xfrm>
                <a:off x="10376809" y="6292763"/>
                <a:ext cx="1839871" cy="592620"/>
              </a:xfrm>
              <a:prstGeom prst="rect">
                <a:avLst/>
              </a:prstGeom>
              <a:noFill/>
              <a:ln w="9525">
                <a:noFill/>
                <a:miter lim="800000"/>
                <a:headEnd/>
                <a:tailEnd/>
              </a:ln>
            </p:spPr>
          </p:pic>
          <p:pic>
            <p:nvPicPr>
              <p:cNvPr id="12" name="Picture 2"/>
              <p:cNvPicPr>
                <a:picLocks noChangeAspect="1" noChangeArrowheads="1"/>
              </p:cNvPicPr>
              <p:nvPr/>
            </p:nvPicPr>
            <p:blipFill rotWithShape="1">
              <a:blip r:embed="rId7" cstate="print">
                <a:duotone>
                  <a:schemeClr val="accent1">
                    <a:shade val="45000"/>
                    <a:satMod val="135000"/>
                  </a:schemeClr>
                  <a:prstClr val="white"/>
                </a:duotone>
              </a:blip>
              <a:srcRect l="33142" r="13316"/>
              <a:stretch/>
            </p:blipFill>
            <p:spPr bwMode="auto">
              <a:xfrm>
                <a:off x="4079776" y="6292762"/>
                <a:ext cx="4114693" cy="592621"/>
              </a:xfrm>
              <a:prstGeom prst="rect">
                <a:avLst/>
              </a:prstGeom>
              <a:noFill/>
              <a:ln w="9525">
                <a:noFill/>
                <a:miter lim="800000"/>
                <a:headEnd/>
                <a:tailEnd/>
              </a:ln>
            </p:spPr>
          </p:pic>
        </p:grpSp>
        <p:pic>
          <p:nvPicPr>
            <p:cNvPr id="8" name="Picture 2"/>
            <p:cNvPicPr>
              <a:picLocks noChangeAspect="1" noChangeArrowheads="1"/>
            </p:cNvPicPr>
            <p:nvPr userDrawn="1"/>
          </p:nvPicPr>
          <p:blipFill rotWithShape="1">
            <a:blip r:embed="rId7" cstate="print">
              <a:duotone>
                <a:schemeClr val="accent1">
                  <a:shade val="45000"/>
                  <a:satMod val="135000"/>
                </a:schemeClr>
                <a:prstClr val="white"/>
              </a:duotone>
            </a:blip>
            <a:srcRect l="33142" r="13316"/>
            <a:stretch/>
          </p:blipFill>
          <p:spPr bwMode="auto">
            <a:xfrm>
              <a:off x="-33130" y="6292762"/>
              <a:ext cx="4114693" cy="592621"/>
            </a:xfrm>
            <a:prstGeom prst="rect">
              <a:avLst/>
            </a:prstGeom>
            <a:noFill/>
            <a:ln w="9525">
              <a:noFill/>
              <a:miter lim="800000"/>
              <a:headEnd/>
              <a:tailEnd/>
            </a:ln>
          </p:spPr>
        </p:pic>
      </p:grpSp>
      <p:sp>
        <p:nvSpPr>
          <p:cNvPr id="13" name="TextBox 12"/>
          <p:cNvSpPr txBox="1"/>
          <p:nvPr userDrawn="1">
            <p:custDataLst>
              <p:tags r:id="rId3"/>
            </p:custDataLst>
          </p:nvPr>
        </p:nvSpPr>
        <p:spPr>
          <a:xfrm>
            <a:off x="152400" y="6358239"/>
            <a:ext cx="7239000" cy="276999"/>
          </a:xfrm>
          <a:prstGeom prst="rect">
            <a:avLst/>
          </a:prstGeom>
          <a:noFill/>
        </p:spPr>
        <p:txBody>
          <a:bodyPr wrap="square" rtlCol="0">
            <a:sp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200" dirty="0">
                <a:solidFill>
                  <a:schemeClr val="bg1"/>
                </a:solidFill>
              </a:rPr>
              <a:t>DAAS – Division of Aging and Adult </a:t>
            </a:r>
            <a:r>
              <a:rPr lang="en-US" sz="1200" baseline="0" dirty="0">
                <a:solidFill>
                  <a:schemeClr val="bg1"/>
                </a:solidFill>
              </a:rPr>
              <a:t>Services			</a:t>
            </a:r>
            <a:endParaRPr lang="en-US" sz="2400" dirty="0">
              <a:solidFill>
                <a:schemeClr val="bg1"/>
              </a:solidFill>
            </a:endParaRPr>
          </a:p>
        </p:txBody>
      </p:sp>
      <p:pic>
        <p:nvPicPr>
          <p:cNvPr id="14" name="Picture 8"/>
          <p:cNvPicPr>
            <a:picLocks noChangeAspect="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5443"/>
            <a:ext cx="12177152" cy="685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32142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5" name="Picture 8"/>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5443"/>
            <a:ext cx="12177152" cy="685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itle 2"/>
          <p:cNvSpPr>
            <a:spLocks noGrp="1"/>
          </p:cNvSpPr>
          <p:nvPr>
            <p:ph type="title"/>
            <p:custDataLst>
              <p:tags r:id="rId1"/>
            </p:custDataLst>
          </p:nvPr>
        </p:nvSpPr>
        <p:spPr>
          <a:xfrm>
            <a:off x="533400" y="365125"/>
            <a:ext cx="10515600" cy="549275"/>
          </a:xfrm>
          <a:prstGeom prst="rect">
            <a:avLst/>
          </a:prstGeom>
        </p:spPr>
        <p:txBody>
          <a:bodyPr anchor="b">
            <a:noAutofit/>
          </a:bodyPr>
          <a:lstStyle>
            <a:lvl1pPr algn="l">
              <a:defRPr sz="3200">
                <a:solidFill>
                  <a:schemeClr val="tx1">
                    <a:lumMod val="50000"/>
                    <a:lumOff val="50000"/>
                  </a:schemeClr>
                </a:solidFill>
              </a:defRPr>
            </a:lvl1pPr>
          </a:lstStyle>
          <a:p>
            <a:r>
              <a:rPr lang="en-US" dirty="0"/>
              <a:t>Click to edit Master title style</a:t>
            </a:r>
          </a:p>
        </p:txBody>
      </p:sp>
      <p:sp>
        <p:nvSpPr>
          <p:cNvPr id="19" name="Text Placeholder 4"/>
          <p:cNvSpPr>
            <a:spLocks noGrp="1"/>
          </p:cNvSpPr>
          <p:nvPr>
            <p:ph type="body" sz="quarter" idx="10" hasCustomPrompt="1"/>
            <p:custDataLst>
              <p:tags r:id="rId2"/>
            </p:custDataLst>
          </p:nvPr>
        </p:nvSpPr>
        <p:spPr>
          <a:xfrm>
            <a:off x="533400" y="914400"/>
            <a:ext cx="10515600" cy="381000"/>
          </a:xfrm>
          <a:prstGeom prst="rect">
            <a:avLst/>
          </a:prstGeom>
        </p:spPr>
        <p:txBody>
          <a:bodyPr anchor="b"/>
          <a:lstStyle>
            <a:lvl1pPr marL="0" indent="0">
              <a:buNone/>
              <a:defRPr sz="2800">
                <a:solidFill>
                  <a:schemeClr val="bg1">
                    <a:lumMod val="75000"/>
                  </a:schemeClr>
                </a:solidFill>
              </a:defRPr>
            </a:lvl1pPr>
            <a:lvl2pPr marL="609585" indent="0">
              <a:buNone/>
              <a:defRPr sz="2800">
                <a:solidFill>
                  <a:schemeClr val="bg1">
                    <a:lumMod val="75000"/>
                  </a:schemeClr>
                </a:solidFill>
              </a:defRPr>
            </a:lvl2pPr>
            <a:lvl3pPr marL="1219170" indent="0">
              <a:buNone/>
              <a:defRPr sz="2800">
                <a:solidFill>
                  <a:schemeClr val="bg1">
                    <a:lumMod val="75000"/>
                  </a:schemeClr>
                </a:solidFill>
              </a:defRPr>
            </a:lvl3pPr>
            <a:lvl4pPr marL="1828755" indent="0">
              <a:buNone/>
              <a:defRPr sz="2800">
                <a:solidFill>
                  <a:schemeClr val="bg1">
                    <a:lumMod val="75000"/>
                  </a:schemeClr>
                </a:solidFill>
              </a:defRPr>
            </a:lvl4pPr>
            <a:lvl5pPr marL="2438339" indent="0">
              <a:buNone/>
              <a:defRPr sz="2800">
                <a:solidFill>
                  <a:schemeClr val="bg1">
                    <a:lumMod val="75000"/>
                  </a:schemeClr>
                </a:solidFill>
              </a:defRPr>
            </a:lvl5pPr>
          </a:lstStyle>
          <a:p>
            <a:pPr lvl="0"/>
            <a:r>
              <a:rPr lang="en-US" dirty="0"/>
              <a:t>Click to edit Subheading</a:t>
            </a:r>
          </a:p>
        </p:txBody>
      </p:sp>
      <p:grpSp>
        <p:nvGrpSpPr>
          <p:cNvPr id="6" name="Group 5"/>
          <p:cNvGrpSpPr/>
          <p:nvPr userDrawn="1"/>
        </p:nvGrpSpPr>
        <p:grpSpPr>
          <a:xfrm>
            <a:off x="-33130" y="6292762"/>
            <a:ext cx="12249810" cy="592622"/>
            <a:chOff x="-33130" y="6292762"/>
            <a:chExt cx="12249810" cy="592622"/>
          </a:xfrm>
        </p:grpSpPr>
        <p:grpSp>
          <p:nvGrpSpPr>
            <p:cNvPr id="7" name="Group 6"/>
            <p:cNvGrpSpPr/>
            <p:nvPr userDrawn="1"/>
          </p:nvGrpSpPr>
          <p:grpSpPr>
            <a:xfrm>
              <a:off x="4079776" y="6292762"/>
              <a:ext cx="8136904" cy="592622"/>
              <a:chOff x="4079776" y="6292762"/>
              <a:chExt cx="8136904" cy="592622"/>
            </a:xfrm>
          </p:grpSpPr>
          <p:pic>
            <p:nvPicPr>
              <p:cNvPr id="9" name="Picture 2"/>
              <p:cNvPicPr>
                <a:picLocks noChangeAspect="1" noChangeArrowheads="1"/>
              </p:cNvPicPr>
              <p:nvPr/>
            </p:nvPicPr>
            <p:blipFill rotWithShape="1">
              <a:blip r:embed="rId6" cstate="print">
                <a:duotone>
                  <a:schemeClr val="accent1">
                    <a:shade val="45000"/>
                    <a:satMod val="135000"/>
                  </a:schemeClr>
                  <a:prstClr val="white"/>
                </a:duotone>
              </a:blip>
              <a:srcRect l="33142" r="13316"/>
              <a:stretch/>
            </p:blipFill>
            <p:spPr bwMode="auto">
              <a:xfrm>
                <a:off x="6298147" y="6292763"/>
                <a:ext cx="4114693" cy="592621"/>
              </a:xfrm>
              <a:prstGeom prst="rect">
                <a:avLst/>
              </a:prstGeom>
              <a:noFill/>
              <a:ln w="9525">
                <a:noFill/>
                <a:miter lim="800000"/>
                <a:headEnd/>
                <a:tailEnd/>
              </a:ln>
            </p:spPr>
          </p:pic>
          <p:pic>
            <p:nvPicPr>
              <p:cNvPr id="10" name="Picture 2"/>
              <p:cNvPicPr>
                <a:picLocks noChangeAspect="1" noChangeArrowheads="1"/>
              </p:cNvPicPr>
              <p:nvPr/>
            </p:nvPicPr>
            <p:blipFill rotWithShape="1">
              <a:blip r:embed="rId6" cstate="print">
                <a:duotone>
                  <a:schemeClr val="accent1">
                    <a:shade val="45000"/>
                    <a:satMod val="135000"/>
                  </a:schemeClr>
                  <a:prstClr val="white"/>
                </a:duotone>
              </a:blip>
              <a:srcRect l="76059"/>
              <a:stretch/>
            </p:blipFill>
            <p:spPr bwMode="auto">
              <a:xfrm>
                <a:off x="10376809" y="6292763"/>
                <a:ext cx="1839871" cy="592620"/>
              </a:xfrm>
              <a:prstGeom prst="rect">
                <a:avLst/>
              </a:prstGeom>
              <a:noFill/>
              <a:ln w="9525">
                <a:noFill/>
                <a:miter lim="800000"/>
                <a:headEnd/>
                <a:tailEnd/>
              </a:ln>
            </p:spPr>
          </p:pic>
          <p:pic>
            <p:nvPicPr>
              <p:cNvPr id="12" name="Picture 2"/>
              <p:cNvPicPr>
                <a:picLocks noChangeAspect="1" noChangeArrowheads="1"/>
              </p:cNvPicPr>
              <p:nvPr/>
            </p:nvPicPr>
            <p:blipFill rotWithShape="1">
              <a:blip r:embed="rId6" cstate="print">
                <a:duotone>
                  <a:schemeClr val="accent1">
                    <a:shade val="45000"/>
                    <a:satMod val="135000"/>
                  </a:schemeClr>
                  <a:prstClr val="white"/>
                </a:duotone>
              </a:blip>
              <a:srcRect l="33142" r="13316"/>
              <a:stretch/>
            </p:blipFill>
            <p:spPr bwMode="auto">
              <a:xfrm>
                <a:off x="4079776" y="6292762"/>
                <a:ext cx="4114693" cy="592621"/>
              </a:xfrm>
              <a:prstGeom prst="rect">
                <a:avLst/>
              </a:prstGeom>
              <a:noFill/>
              <a:ln w="9525">
                <a:noFill/>
                <a:miter lim="800000"/>
                <a:headEnd/>
                <a:tailEnd/>
              </a:ln>
            </p:spPr>
          </p:pic>
        </p:grpSp>
        <p:pic>
          <p:nvPicPr>
            <p:cNvPr id="8" name="Picture 2"/>
            <p:cNvPicPr>
              <a:picLocks noChangeAspect="1" noChangeArrowheads="1"/>
            </p:cNvPicPr>
            <p:nvPr userDrawn="1"/>
          </p:nvPicPr>
          <p:blipFill rotWithShape="1">
            <a:blip r:embed="rId6" cstate="print">
              <a:duotone>
                <a:schemeClr val="accent1">
                  <a:shade val="45000"/>
                  <a:satMod val="135000"/>
                </a:schemeClr>
                <a:prstClr val="white"/>
              </a:duotone>
            </a:blip>
            <a:srcRect l="33142" r="13316"/>
            <a:stretch/>
          </p:blipFill>
          <p:spPr bwMode="auto">
            <a:xfrm>
              <a:off x="-33130" y="6292762"/>
              <a:ext cx="4114693" cy="592621"/>
            </a:xfrm>
            <a:prstGeom prst="rect">
              <a:avLst/>
            </a:prstGeom>
            <a:noFill/>
            <a:ln w="9525">
              <a:noFill/>
              <a:miter lim="800000"/>
              <a:headEnd/>
              <a:tailEnd/>
            </a:ln>
          </p:spPr>
        </p:pic>
      </p:grpSp>
      <p:sp>
        <p:nvSpPr>
          <p:cNvPr id="13" name="TextBox 12"/>
          <p:cNvSpPr txBox="1"/>
          <p:nvPr userDrawn="1">
            <p:custDataLst>
              <p:tags r:id="rId3"/>
            </p:custDataLst>
          </p:nvPr>
        </p:nvSpPr>
        <p:spPr>
          <a:xfrm>
            <a:off x="152400" y="6358239"/>
            <a:ext cx="7239000" cy="276999"/>
          </a:xfrm>
          <a:prstGeom prst="rect">
            <a:avLst/>
          </a:prstGeom>
          <a:noFill/>
        </p:spPr>
        <p:txBody>
          <a:bodyPr wrap="square" rtlCol="0">
            <a:spAutoFit/>
          </a:bodyPr>
          <a:lstStyle/>
          <a:p>
            <a:pPr marL="0" marR="0" indent="0" algn="l" defTabSz="1219170" rtl="0" eaLnBrk="1" fontAlgn="auto" latinLnBrk="0" hangingPunct="1">
              <a:lnSpc>
                <a:spcPct val="100000"/>
              </a:lnSpc>
              <a:spcBef>
                <a:spcPts val="0"/>
              </a:spcBef>
              <a:spcAft>
                <a:spcPts val="0"/>
              </a:spcAft>
              <a:buClrTx/>
              <a:buSzTx/>
              <a:buFontTx/>
              <a:buNone/>
              <a:tabLst/>
              <a:defRPr/>
            </a:pPr>
            <a:r>
              <a:rPr lang="en-US" sz="1200" dirty="0">
                <a:solidFill>
                  <a:schemeClr val="bg1"/>
                </a:solidFill>
              </a:rPr>
              <a:t>DAAS – Division of Aging and Adult </a:t>
            </a:r>
            <a:r>
              <a:rPr lang="en-US" sz="1200" baseline="0" dirty="0">
                <a:solidFill>
                  <a:schemeClr val="bg1"/>
                </a:solidFill>
              </a:rPr>
              <a:t>Services			</a:t>
            </a:r>
            <a:endParaRPr lang="en-US" sz="2400" dirty="0">
              <a:solidFill>
                <a:schemeClr val="bg1"/>
              </a:solidFill>
            </a:endParaRPr>
          </a:p>
        </p:txBody>
      </p:sp>
    </p:spTree>
    <p:extLst>
      <p:ext uri="{BB962C8B-B14F-4D97-AF65-F5344CB8AC3E}">
        <p14:creationId xmlns:p14="http://schemas.microsoft.com/office/powerpoint/2010/main" val="3822071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F5A00-534B-4DE4-87E6-63D8B62DC8A7}"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5BC2D-7A89-471F-ACF4-C3ED49AEE04F}" type="slidenum">
              <a:rPr lang="en-US" smtClean="0"/>
              <a:t>‹#›</a:t>
            </a:fld>
            <a:endParaRPr lang="en-US"/>
          </a:p>
        </p:txBody>
      </p:sp>
    </p:spTree>
    <p:extLst>
      <p:ext uri="{BB962C8B-B14F-4D97-AF65-F5344CB8AC3E}">
        <p14:creationId xmlns:p14="http://schemas.microsoft.com/office/powerpoint/2010/main" val="219582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F5A00-534B-4DE4-87E6-63D8B62DC8A7}"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5BC2D-7A89-471F-ACF4-C3ED49AEE04F}" type="slidenum">
              <a:rPr lang="en-US" smtClean="0"/>
              <a:t>‹#›</a:t>
            </a:fld>
            <a:endParaRPr lang="en-US"/>
          </a:p>
        </p:txBody>
      </p:sp>
    </p:spTree>
    <p:extLst>
      <p:ext uri="{BB962C8B-B14F-4D97-AF65-F5344CB8AC3E}">
        <p14:creationId xmlns:p14="http://schemas.microsoft.com/office/powerpoint/2010/main" val="33416974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F5A00-534B-4DE4-87E6-63D8B62DC8A7}"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5BC2D-7A89-471F-ACF4-C3ED49AEE04F}" type="slidenum">
              <a:rPr lang="en-US" smtClean="0"/>
              <a:t>‹#›</a:t>
            </a:fld>
            <a:endParaRPr lang="en-US"/>
          </a:p>
        </p:txBody>
      </p:sp>
    </p:spTree>
    <p:extLst>
      <p:ext uri="{BB962C8B-B14F-4D97-AF65-F5344CB8AC3E}">
        <p14:creationId xmlns:p14="http://schemas.microsoft.com/office/powerpoint/2010/main" val="16348048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F5A00-534B-4DE4-87E6-63D8B62DC8A7}"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5BC2D-7A89-471F-ACF4-C3ED49AEE04F}" type="slidenum">
              <a:rPr lang="en-US" smtClean="0"/>
              <a:t>‹#›</a:t>
            </a:fld>
            <a:endParaRPr lang="en-US"/>
          </a:p>
        </p:txBody>
      </p:sp>
    </p:spTree>
    <p:extLst>
      <p:ext uri="{BB962C8B-B14F-4D97-AF65-F5344CB8AC3E}">
        <p14:creationId xmlns:p14="http://schemas.microsoft.com/office/powerpoint/2010/main" val="12018453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F5A00-534B-4DE4-87E6-63D8B62DC8A7}" type="datetimeFigureOut">
              <a:rPr lang="en-US" smtClean="0"/>
              <a:t>2/21/2023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CD5BC2D-7A89-471F-ACF4-C3ED49AEE04F}" type="slidenum">
              <a:rPr lang="en-US" smtClean="0"/>
              <a:t>‹#›</a:t>
            </a:fld>
            <a:endParaRPr lang="en-US"/>
          </a:p>
        </p:txBody>
      </p:sp>
    </p:spTree>
    <p:extLst>
      <p:ext uri="{BB962C8B-B14F-4D97-AF65-F5344CB8AC3E}">
        <p14:creationId xmlns:p14="http://schemas.microsoft.com/office/powerpoint/2010/main" val="4443973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F5A00-534B-4DE4-87E6-63D8B62DC8A7}" type="datetimeFigureOut">
              <a:rPr lang="en-US" smtClean="0"/>
              <a:t>2/21/2023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CD5BC2D-7A89-471F-ACF4-C3ED49AEE04F}" type="slidenum">
              <a:rPr lang="en-US" smtClean="0"/>
              <a:t>‹#›</a:t>
            </a:fld>
            <a:endParaRPr lang="en-US"/>
          </a:p>
        </p:txBody>
      </p:sp>
    </p:spTree>
    <p:extLst>
      <p:ext uri="{BB962C8B-B14F-4D97-AF65-F5344CB8AC3E}">
        <p14:creationId xmlns:p14="http://schemas.microsoft.com/office/powerpoint/2010/main" val="28862708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F5A00-534B-4DE4-87E6-63D8B62DC8A7}" type="datetimeFigureOut">
              <a:rPr lang="en-US" smtClean="0"/>
              <a:t>2/21/2023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D5BC2D-7A89-471F-ACF4-C3ED49AEE04F}" type="slidenum">
              <a:rPr lang="en-US" smtClean="0"/>
              <a:t>‹#›</a:t>
            </a:fld>
            <a:endParaRPr lang="en-US"/>
          </a:p>
        </p:txBody>
      </p:sp>
    </p:spTree>
    <p:extLst>
      <p:ext uri="{BB962C8B-B14F-4D97-AF65-F5344CB8AC3E}">
        <p14:creationId xmlns:p14="http://schemas.microsoft.com/office/powerpoint/2010/main" val="11041474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F5A00-534B-4DE4-87E6-63D8B62DC8A7}"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5BC2D-7A89-471F-ACF4-C3ED49AEE04F}" type="slidenum">
              <a:rPr lang="en-US" smtClean="0"/>
              <a:t>‹#›</a:t>
            </a:fld>
            <a:endParaRPr lang="en-US"/>
          </a:p>
        </p:txBody>
      </p:sp>
    </p:spTree>
    <p:extLst>
      <p:ext uri="{BB962C8B-B14F-4D97-AF65-F5344CB8AC3E}">
        <p14:creationId xmlns:p14="http://schemas.microsoft.com/office/powerpoint/2010/main" val="19499241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F5A00-534B-4DE4-87E6-63D8B62DC8A7}" type="datetimeFigureOut">
              <a:rPr lang="en-US" smtClean="0"/>
              <a:t>2/21/2023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CD5BC2D-7A89-471F-ACF4-C3ED49AEE04F}" type="slidenum">
              <a:rPr lang="en-US" smtClean="0"/>
              <a:t>‹#›</a:t>
            </a:fld>
            <a:endParaRPr lang="en-US"/>
          </a:p>
        </p:txBody>
      </p:sp>
    </p:spTree>
    <p:extLst>
      <p:ext uri="{BB962C8B-B14F-4D97-AF65-F5344CB8AC3E}">
        <p14:creationId xmlns:p14="http://schemas.microsoft.com/office/powerpoint/2010/main" val="2631341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Title 2"/>
          <p:cNvSpPr>
            <a:spLocks noGrp="1"/>
          </p:cNvSpPr>
          <p:nvPr>
            <p:ph type="title"/>
            <p:custDataLst>
              <p:tags r:id="rId1"/>
            </p:custDataLst>
          </p:nvPr>
        </p:nvSpPr>
        <p:spPr>
          <a:xfrm>
            <a:off x="533400" y="365125"/>
            <a:ext cx="10515600" cy="549275"/>
          </a:xfrm>
          <a:prstGeom prst="rect">
            <a:avLst/>
          </a:prstGeom>
        </p:spPr>
        <p:txBody>
          <a:bodyPr anchor="b">
            <a:noAutofit/>
          </a:bodyPr>
          <a:lstStyle>
            <a:lvl1pPr algn="l">
              <a:defRPr sz="3200">
                <a:solidFill>
                  <a:schemeClr val="tx1">
                    <a:lumMod val="50000"/>
                    <a:lumOff val="50000"/>
                  </a:schemeClr>
                </a:solidFill>
              </a:defRPr>
            </a:lvl1pPr>
          </a:lstStyle>
          <a:p>
            <a:r>
              <a:rPr lang="en-US" dirty="0"/>
              <a:t>Click to edit Master title style</a:t>
            </a:r>
          </a:p>
        </p:txBody>
      </p:sp>
      <p:sp>
        <p:nvSpPr>
          <p:cNvPr id="5" name="Text Placeholder 4"/>
          <p:cNvSpPr>
            <a:spLocks noGrp="1"/>
          </p:cNvSpPr>
          <p:nvPr>
            <p:ph type="body" sz="quarter" idx="10" hasCustomPrompt="1"/>
            <p:custDataLst>
              <p:tags r:id="rId2"/>
            </p:custDataLst>
          </p:nvPr>
        </p:nvSpPr>
        <p:spPr>
          <a:xfrm>
            <a:off x="533400" y="914400"/>
            <a:ext cx="10515600" cy="381000"/>
          </a:xfrm>
          <a:prstGeom prst="rect">
            <a:avLst/>
          </a:prstGeom>
        </p:spPr>
        <p:txBody>
          <a:bodyPr anchor="b"/>
          <a:lstStyle>
            <a:lvl1pPr marL="0" indent="0">
              <a:buNone/>
              <a:defRPr sz="2800">
                <a:solidFill>
                  <a:schemeClr val="bg1">
                    <a:lumMod val="75000"/>
                  </a:schemeClr>
                </a:solidFill>
              </a:defRPr>
            </a:lvl1pPr>
            <a:lvl2pPr marL="609585" indent="0">
              <a:buNone/>
              <a:defRPr sz="2800">
                <a:solidFill>
                  <a:schemeClr val="bg1">
                    <a:lumMod val="75000"/>
                  </a:schemeClr>
                </a:solidFill>
              </a:defRPr>
            </a:lvl2pPr>
            <a:lvl3pPr marL="1219170" indent="0">
              <a:buNone/>
              <a:defRPr sz="2800">
                <a:solidFill>
                  <a:schemeClr val="bg1">
                    <a:lumMod val="75000"/>
                  </a:schemeClr>
                </a:solidFill>
              </a:defRPr>
            </a:lvl3pPr>
            <a:lvl4pPr marL="1828755" indent="0">
              <a:buNone/>
              <a:defRPr sz="2800">
                <a:solidFill>
                  <a:schemeClr val="bg1">
                    <a:lumMod val="75000"/>
                  </a:schemeClr>
                </a:solidFill>
              </a:defRPr>
            </a:lvl4pPr>
            <a:lvl5pPr marL="2438339" indent="0">
              <a:buNone/>
              <a:defRPr sz="2800">
                <a:solidFill>
                  <a:schemeClr val="bg1">
                    <a:lumMod val="75000"/>
                  </a:schemeClr>
                </a:solidFill>
              </a:defRPr>
            </a:lvl5pPr>
          </a:lstStyle>
          <a:p>
            <a:pPr lvl="0"/>
            <a:r>
              <a:rPr lang="en-US" dirty="0"/>
              <a:t>Click to edit Subheading</a:t>
            </a:r>
          </a:p>
        </p:txBody>
      </p:sp>
      <p:sp>
        <p:nvSpPr>
          <p:cNvPr id="4" name="Content Placeholder 3"/>
          <p:cNvSpPr>
            <a:spLocks noGrp="1"/>
          </p:cNvSpPr>
          <p:nvPr>
            <p:ph sz="quarter" idx="11"/>
            <p:custDataLst>
              <p:tags r:id="rId3"/>
            </p:custDataLst>
          </p:nvPr>
        </p:nvSpPr>
        <p:spPr>
          <a:xfrm>
            <a:off x="533400" y="1600200"/>
            <a:ext cx="10515600" cy="4267200"/>
          </a:xfrm>
          <a:prstGeom prst="rect">
            <a:avLst/>
          </a:prstGeom>
        </p:spPr>
        <p:txBody>
          <a:bodyPr/>
          <a:lstStyle>
            <a:lvl1pPr>
              <a:defRPr sz="3200"/>
            </a:lvl1pPr>
            <a:lvl2pPr>
              <a:defRPr sz="28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924242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F5A00-534B-4DE4-87E6-63D8B62DC8A7}"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5BC2D-7A89-471F-ACF4-C3ED49AEE04F}" type="slidenum">
              <a:rPr lang="en-US" smtClean="0"/>
              <a:t>‹#›</a:t>
            </a:fld>
            <a:endParaRPr lang="en-US"/>
          </a:p>
        </p:txBody>
      </p:sp>
    </p:spTree>
    <p:extLst>
      <p:ext uri="{BB962C8B-B14F-4D97-AF65-F5344CB8AC3E}">
        <p14:creationId xmlns:p14="http://schemas.microsoft.com/office/powerpoint/2010/main" val="12652220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F5A00-534B-4DE4-87E6-63D8B62DC8A7}" type="datetimeFigureOut">
              <a:rPr lang="en-US" smtClean="0"/>
              <a:t>2/21/2023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CD5BC2D-7A89-471F-ACF4-C3ED49AEE04F}" type="slidenum">
              <a:rPr lang="en-US" smtClean="0"/>
              <a:t>‹#›</a:t>
            </a:fld>
            <a:endParaRPr lang="en-US"/>
          </a:p>
        </p:txBody>
      </p:sp>
    </p:spTree>
    <p:extLst>
      <p:ext uri="{BB962C8B-B14F-4D97-AF65-F5344CB8AC3E}">
        <p14:creationId xmlns:p14="http://schemas.microsoft.com/office/powerpoint/2010/main" val="70387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112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C94CC-2970-44F1-B829-CCF74422B9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B45FC6-6F43-4E9B-9B01-3576C87FA06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B99A5D-BA6B-448A-8C3D-782EB33ED7F0}"/>
              </a:ext>
            </a:extLst>
          </p:cNvPr>
          <p:cNvSpPr>
            <a:spLocks noGrp="1"/>
          </p:cNvSpPr>
          <p:nvPr>
            <p:ph type="dt" sz="half" idx="10"/>
          </p:nvPr>
        </p:nvSpPr>
        <p:spPr>
          <a:xfrm>
            <a:off x="838200" y="6356350"/>
            <a:ext cx="2743200" cy="365125"/>
          </a:xfrm>
          <a:prstGeom prst="rect">
            <a:avLst/>
          </a:prstGeom>
        </p:spPr>
        <p:txBody>
          <a:bodyPr/>
          <a:lstStyle/>
          <a:p>
            <a:fld id="{64BE2FCC-0FB1-4C5C-9FA8-B6B757960B5F}" type="datetimeFigureOut">
              <a:rPr lang="en-US" smtClean="0"/>
              <a:t>2/21/2023</a:t>
            </a:fld>
            <a:endParaRPr lang="en-US" dirty="0"/>
          </a:p>
        </p:txBody>
      </p:sp>
      <p:sp>
        <p:nvSpPr>
          <p:cNvPr id="5" name="Footer Placeholder 4">
            <a:extLst>
              <a:ext uri="{FF2B5EF4-FFF2-40B4-BE49-F238E27FC236}">
                <a16:creationId xmlns:a16="http://schemas.microsoft.com/office/drawing/2014/main" id="{739FE659-8866-440B-8D1C-607A5A62778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E09EE625-8759-41DF-B5A0-01CAB8E911AD}"/>
              </a:ext>
            </a:extLst>
          </p:cNvPr>
          <p:cNvSpPr>
            <a:spLocks noGrp="1"/>
          </p:cNvSpPr>
          <p:nvPr>
            <p:ph type="sldNum" sz="quarter" idx="12"/>
          </p:nvPr>
        </p:nvSpPr>
        <p:spPr>
          <a:xfrm>
            <a:off x="8610600" y="6356350"/>
            <a:ext cx="2743200" cy="365125"/>
          </a:xfrm>
          <a:prstGeom prst="rect">
            <a:avLst/>
          </a:prstGeom>
        </p:spPr>
        <p:txBody>
          <a:bodyPr/>
          <a:lstStyle/>
          <a:p>
            <a:fld id="{1125D7C1-BA9B-44CF-B567-B7931FF861AF}" type="slidenum">
              <a:rPr lang="en-US" smtClean="0"/>
              <a:t>‹#›</a:t>
            </a:fld>
            <a:endParaRPr lang="en-US" dirty="0"/>
          </a:p>
        </p:txBody>
      </p:sp>
    </p:spTree>
    <p:extLst>
      <p:ext uri="{BB962C8B-B14F-4D97-AF65-F5344CB8AC3E}">
        <p14:creationId xmlns:p14="http://schemas.microsoft.com/office/powerpoint/2010/main" val="1813804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F554-BDB4-4F08-9CC5-55D2724FC9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FD9FD-E3EC-4EC6-ABC1-1211C207D71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632641-59E6-481A-86B7-6A34D5CE5C04}"/>
              </a:ext>
            </a:extLst>
          </p:cNvPr>
          <p:cNvSpPr>
            <a:spLocks noGrp="1"/>
          </p:cNvSpPr>
          <p:nvPr>
            <p:ph type="dt" sz="half" idx="10"/>
          </p:nvPr>
        </p:nvSpPr>
        <p:spPr>
          <a:xfrm>
            <a:off x="838200" y="6356350"/>
            <a:ext cx="2743200" cy="365125"/>
          </a:xfrm>
          <a:prstGeom prst="rect">
            <a:avLst/>
          </a:prstGeom>
        </p:spPr>
        <p:txBody>
          <a:bodyPr/>
          <a:lstStyle/>
          <a:p>
            <a:fld id="{64BE2FCC-0FB1-4C5C-9FA8-B6B757960B5F}" type="datetimeFigureOut">
              <a:rPr lang="en-US" smtClean="0"/>
              <a:t>2/21/2023</a:t>
            </a:fld>
            <a:endParaRPr lang="en-US" dirty="0"/>
          </a:p>
        </p:txBody>
      </p:sp>
      <p:sp>
        <p:nvSpPr>
          <p:cNvPr id="5" name="Footer Placeholder 4">
            <a:extLst>
              <a:ext uri="{FF2B5EF4-FFF2-40B4-BE49-F238E27FC236}">
                <a16:creationId xmlns:a16="http://schemas.microsoft.com/office/drawing/2014/main" id="{64E708B8-F829-49C5-AD54-0307F651613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D6C87358-F1C6-49C9-9ADD-F5E54CDE6C4E}"/>
              </a:ext>
            </a:extLst>
          </p:cNvPr>
          <p:cNvSpPr>
            <a:spLocks noGrp="1"/>
          </p:cNvSpPr>
          <p:nvPr>
            <p:ph type="sldNum" sz="quarter" idx="12"/>
          </p:nvPr>
        </p:nvSpPr>
        <p:spPr>
          <a:xfrm>
            <a:off x="8610600" y="6356350"/>
            <a:ext cx="2743200" cy="365125"/>
          </a:xfrm>
          <a:prstGeom prst="rect">
            <a:avLst/>
          </a:prstGeom>
        </p:spPr>
        <p:txBody>
          <a:bodyPr/>
          <a:lstStyle/>
          <a:p>
            <a:fld id="{1125D7C1-BA9B-44CF-B567-B7931FF861AF}" type="slidenum">
              <a:rPr lang="en-US" smtClean="0"/>
              <a:t>‹#›</a:t>
            </a:fld>
            <a:endParaRPr lang="en-US" dirty="0"/>
          </a:p>
        </p:txBody>
      </p:sp>
    </p:spTree>
    <p:extLst>
      <p:ext uri="{BB962C8B-B14F-4D97-AF65-F5344CB8AC3E}">
        <p14:creationId xmlns:p14="http://schemas.microsoft.com/office/powerpoint/2010/main" val="2500074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C50A7-08ED-425B-9D38-E3545E63F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126B97-8856-484A-9314-3D8ADFC860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897A522-6325-4D3B-9F16-ECCA8CEE4588}"/>
              </a:ext>
            </a:extLst>
          </p:cNvPr>
          <p:cNvSpPr>
            <a:spLocks noGrp="1"/>
          </p:cNvSpPr>
          <p:nvPr>
            <p:ph type="dt" sz="half" idx="10"/>
          </p:nvPr>
        </p:nvSpPr>
        <p:spPr>
          <a:xfrm>
            <a:off x="838200" y="6356350"/>
            <a:ext cx="2743200" cy="365125"/>
          </a:xfrm>
          <a:prstGeom prst="rect">
            <a:avLst/>
          </a:prstGeom>
        </p:spPr>
        <p:txBody>
          <a:bodyPr/>
          <a:lstStyle/>
          <a:p>
            <a:fld id="{64BE2FCC-0FB1-4C5C-9FA8-B6B757960B5F}" type="datetimeFigureOut">
              <a:rPr lang="en-US" smtClean="0"/>
              <a:t>2/21/2023</a:t>
            </a:fld>
            <a:endParaRPr lang="en-US" dirty="0"/>
          </a:p>
        </p:txBody>
      </p:sp>
      <p:sp>
        <p:nvSpPr>
          <p:cNvPr id="5" name="Footer Placeholder 4">
            <a:extLst>
              <a:ext uri="{FF2B5EF4-FFF2-40B4-BE49-F238E27FC236}">
                <a16:creationId xmlns:a16="http://schemas.microsoft.com/office/drawing/2014/main" id="{F0F14BD3-A88D-40BC-BD55-A040281724E3}"/>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F998A363-A9D1-46A0-A90F-675A97AB7131}"/>
              </a:ext>
            </a:extLst>
          </p:cNvPr>
          <p:cNvSpPr>
            <a:spLocks noGrp="1"/>
          </p:cNvSpPr>
          <p:nvPr>
            <p:ph type="sldNum" sz="quarter" idx="12"/>
          </p:nvPr>
        </p:nvSpPr>
        <p:spPr>
          <a:xfrm>
            <a:off x="8610600" y="6356350"/>
            <a:ext cx="2743200" cy="365125"/>
          </a:xfrm>
          <a:prstGeom prst="rect">
            <a:avLst/>
          </a:prstGeom>
        </p:spPr>
        <p:txBody>
          <a:bodyPr/>
          <a:lstStyle/>
          <a:p>
            <a:fld id="{1125D7C1-BA9B-44CF-B567-B7931FF861AF}" type="slidenum">
              <a:rPr lang="en-US" smtClean="0"/>
              <a:t>‹#›</a:t>
            </a:fld>
            <a:endParaRPr lang="en-US" dirty="0"/>
          </a:p>
        </p:txBody>
      </p:sp>
    </p:spTree>
    <p:extLst>
      <p:ext uri="{BB962C8B-B14F-4D97-AF65-F5344CB8AC3E}">
        <p14:creationId xmlns:p14="http://schemas.microsoft.com/office/powerpoint/2010/main" val="33426475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theme" Target="../theme/theme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image" Target="../media/image5.pn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5.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8297463"/>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57" r:id="rId4"/>
    <p:sldLayoutId id="2147483758" r:id="rId5"/>
    <p:sldLayoutId id="2147483729" r:id="rId6"/>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5C053D-B7F4-452C-AD73-090FB7588E6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33A22F-4E8F-4803-BF26-B990D18ACD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3950051"/>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3519917"/>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p:hf hd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2/21/2023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2901776565"/>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Lst>
  <p:hf hd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F5A00-534B-4DE4-87E6-63D8B62DC8A7}" type="datetimeFigureOut">
              <a:rPr lang="en-US" smtClean="0"/>
              <a:t>2/21/2023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D5BC2D-7A89-471F-ACF4-C3ED49AEE04F}" type="slidenum">
              <a:rPr lang="en-US" smtClean="0"/>
              <a:t>‹#›</a:t>
            </a:fld>
            <a:endParaRPr lang="en-US"/>
          </a:p>
        </p:txBody>
      </p:sp>
    </p:spTree>
    <p:extLst>
      <p:ext uri="{BB962C8B-B14F-4D97-AF65-F5344CB8AC3E}">
        <p14:creationId xmlns:p14="http://schemas.microsoft.com/office/powerpoint/2010/main" val="1825297905"/>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Tx/>
        <a:buBlip>
          <a:blip r:embed="rId13"/>
        </a:buBlip>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tags" Target="../tags/tag10.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40.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3.xml"/><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a:xfrm>
            <a:off x="4202824" y="1104900"/>
            <a:ext cx="7454463" cy="1824422"/>
          </a:xfrm>
        </p:spPr>
        <p:txBody>
          <a:bodyPr/>
          <a:lstStyle/>
          <a:p>
            <a:pPr algn="ctr"/>
            <a:r>
              <a:rPr lang="en-US" sz="3600" b="1" dirty="0">
                <a:solidFill>
                  <a:schemeClr val="tx1"/>
                </a:solidFill>
                <a:latin typeface="+mn-lt"/>
              </a:rPr>
              <a:t>Supervising APS Investigations  Involving </a:t>
            </a:r>
            <a:br>
              <a:rPr lang="en-US" sz="3600" b="1" dirty="0">
                <a:solidFill>
                  <a:schemeClr val="tx1"/>
                </a:solidFill>
                <a:latin typeface="+mn-lt"/>
              </a:rPr>
            </a:br>
            <a:r>
              <a:rPr lang="en-US" sz="3600" b="1" dirty="0">
                <a:solidFill>
                  <a:schemeClr val="tx1"/>
                </a:solidFill>
                <a:latin typeface="+mn-lt"/>
              </a:rPr>
              <a:t>Transnational Financial Fraud</a:t>
            </a:r>
          </a:p>
        </p:txBody>
      </p:sp>
    </p:spTree>
    <p:extLst>
      <p:ext uri="{BB962C8B-B14F-4D97-AF65-F5344CB8AC3E}">
        <p14:creationId xmlns:p14="http://schemas.microsoft.com/office/powerpoint/2010/main" val="8182720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2637" y="1272746"/>
            <a:ext cx="6021860" cy="553998"/>
          </a:xfrm>
          <a:prstGeom prst="rect">
            <a:avLst/>
          </a:prstGeom>
          <a:noFill/>
        </p:spPr>
        <p:txBody>
          <a:bodyPr wrap="square" rtlCol="0">
            <a:spAutoFit/>
          </a:bodyPr>
          <a:lstStyle/>
          <a:p>
            <a:r>
              <a:rPr lang="en-US" sz="3000" dirty="0">
                <a:solidFill>
                  <a:schemeClr val="tx1">
                    <a:lumMod val="50000"/>
                    <a:lumOff val="50000"/>
                  </a:schemeClr>
                </a:solidFill>
              </a:rPr>
              <a:t>Two Key Messages . . . </a:t>
            </a:r>
          </a:p>
        </p:txBody>
      </p:sp>
      <p:sp>
        <p:nvSpPr>
          <p:cNvPr id="4" name="TextBox 3"/>
          <p:cNvSpPr txBox="1"/>
          <p:nvPr/>
        </p:nvSpPr>
        <p:spPr>
          <a:xfrm>
            <a:off x="800787" y="2291787"/>
            <a:ext cx="7797113" cy="830997"/>
          </a:xfrm>
          <a:prstGeom prst="rect">
            <a:avLst/>
          </a:prstGeom>
          <a:noFill/>
        </p:spPr>
        <p:txBody>
          <a:bodyPr wrap="square" rtlCol="0">
            <a:spAutoFit/>
          </a:bodyPr>
          <a:lstStyle/>
          <a:p>
            <a:r>
              <a:rPr lang="en-US" dirty="0"/>
              <a:t>1.  Community Collaboration</a:t>
            </a:r>
          </a:p>
          <a:p>
            <a:endParaRPr lang="en-US" dirty="0"/>
          </a:p>
        </p:txBody>
      </p:sp>
      <p:sp>
        <p:nvSpPr>
          <p:cNvPr id="5" name="TextBox 4"/>
          <p:cNvSpPr txBox="1"/>
          <p:nvPr/>
        </p:nvSpPr>
        <p:spPr>
          <a:xfrm>
            <a:off x="6161216" y="2286000"/>
            <a:ext cx="2436684" cy="461665"/>
          </a:xfrm>
          <a:prstGeom prst="rect">
            <a:avLst/>
          </a:prstGeom>
          <a:noFill/>
        </p:spPr>
        <p:txBody>
          <a:bodyPr wrap="square" rtlCol="0">
            <a:spAutoFit/>
          </a:bodyPr>
          <a:lstStyle/>
          <a:p>
            <a:r>
              <a:rPr lang="en-US" dirty="0"/>
              <a:t>2. Prevention</a:t>
            </a:r>
          </a:p>
        </p:txBody>
      </p:sp>
      <p:pic>
        <p:nvPicPr>
          <p:cNvPr id="7" name="Picture 2" descr="How Social Workers Help Connect Older Adults with Community Resource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75300" y="2982074"/>
            <a:ext cx="3697579" cy="24681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9134" y="2982074"/>
            <a:ext cx="3705051" cy="2470034"/>
          </a:xfrm>
          <a:prstGeom prst="rect">
            <a:avLst/>
          </a:prstGeom>
        </p:spPr>
      </p:pic>
      <p:sp>
        <p:nvSpPr>
          <p:cNvPr id="6" name="Title 1">
            <a:extLst>
              <a:ext uri="{FF2B5EF4-FFF2-40B4-BE49-F238E27FC236}">
                <a16:creationId xmlns:a16="http://schemas.microsoft.com/office/drawing/2014/main" id="{0CBC9770-A818-881D-F820-A3849943C883}"/>
              </a:ext>
            </a:extLst>
          </p:cNvPr>
          <p:cNvSpPr>
            <a:spLocks noGrp="1"/>
          </p:cNvSpPr>
          <p:nvPr>
            <p:ph type="title"/>
          </p:nvPr>
        </p:nvSpPr>
        <p:spPr>
          <a:xfrm>
            <a:off x="409222" y="331259"/>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20622614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750817" y="980581"/>
            <a:ext cx="1010653" cy="1149011"/>
          </a:xfrm>
          <a:prstGeom prst="rect">
            <a:avLst/>
          </a:prstGeom>
        </p:spPr>
      </p:pic>
      <p:sp>
        <p:nvSpPr>
          <p:cNvPr id="5" name="Title 1"/>
          <p:cNvSpPr>
            <a:spLocks noGrp="1"/>
          </p:cNvSpPr>
          <p:nvPr>
            <p:ph type="title"/>
          </p:nvPr>
        </p:nvSpPr>
        <p:spPr>
          <a:xfrm>
            <a:off x="3761470" y="921966"/>
            <a:ext cx="4610774" cy="1341516"/>
          </a:xfrm>
        </p:spPr>
        <p:txBody>
          <a:bodyPr vert="horz" lIns="91440" tIns="45720" rIns="91440" bIns="45720" rtlCol="0" anchor="ctr">
            <a:normAutofit fontScale="90000"/>
          </a:bodyPr>
          <a:lstStyle/>
          <a:p>
            <a:r>
              <a:rPr lang="en-US" b="1" dirty="0"/>
              <a:t>Using Collaboration and Prevention Strategies</a:t>
            </a:r>
          </a:p>
        </p:txBody>
      </p:sp>
      <p:sp>
        <p:nvSpPr>
          <p:cNvPr id="2" name="TextBox 1"/>
          <p:cNvSpPr txBox="1"/>
          <p:nvPr/>
        </p:nvSpPr>
        <p:spPr>
          <a:xfrm>
            <a:off x="769063" y="2464474"/>
            <a:ext cx="9901989" cy="3447098"/>
          </a:xfrm>
          <a:prstGeom prst="rect">
            <a:avLst/>
          </a:prstGeom>
          <a:noFill/>
        </p:spPr>
        <p:txBody>
          <a:bodyPr wrap="square" rtlCol="0">
            <a:spAutoFit/>
          </a:bodyPr>
          <a:lstStyle/>
          <a:p>
            <a:pPr>
              <a:spcAft>
                <a:spcPts val="1200"/>
              </a:spcAft>
            </a:pPr>
            <a:r>
              <a:rPr lang="en-US" dirty="0"/>
              <a:t>1. Break into small groups with an assigned spokesperson.</a:t>
            </a:r>
          </a:p>
          <a:p>
            <a:pPr>
              <a:spcAft>
                <a:spcPts val="1200"/>
              </a:spcAft>
            </a:pPr>
            <a:r>
              <a:rPr lang="en-US" dirty="0"/>
              <a:t>2. Take 10 min. to list actions you have taken (or could take) with</a:t>
            </a:r>
            <a:br>
              <a:rPr lang="en-US" dirty="0"/>
            </a:br>
            <a:r>
              <a:rPr lang="en-US" dirty="0"/>
              <a:t>    your investigators to promote:</a:t>
            </a:r>
          </a:p>
          <a:p>
            <a:pPr>
              <a:spcAft>
                <a:spcPts val="1200"/>
              </a:spcAft>
            </a:pPr>
            <a:r>
              <a:rPr lang="en-US" dirty="0"/>
              <a:t>       -  Collaboration with community partners</a:t>
            </a:r>
          </a:p>
          <a:p>
            <a:pPr>
              <a:spcAft>
                <a:spcPts val="1200"/>
              </a:spcAft>
            </a:pPr>
            <a:r>
              <a:rPr lang="en-US" dirty="0"/>
              <a:t>       -  Prevention strategies with APS clients </a:t>
            </a:r>
          </a:p>
          <a:p>
            <a:pPr>
              <a:spcAft>
                <a:spcPts val="1200"/>
              </a:spcAft>
            </a:pPr>
            <a:r>
              <a:rPr lang="en-US" dirty="0"/>
              <a:t>3. Reconvene and share your responses with the full group. </a:t>
            </a:r>
          </a:p>
          <a:p>
            <a:pPr>
              <a:spcAft>
                <a:spcPts val="1200"/>
              </a:spcAft>
            </a:pPr>
            <a:endParaRPr lang="en-US" dirty="0"/>
          </a:p>
        </p:txBody>
      </p:sp>
      <p:sp>
        <p:nvSpPr>
          <p:cNvPr id="6" name="Title 1">
            <a:extLst>
              <a:ext uri="{FF2B5EF4-FFF2-40B4-BE49-F238E27FC236}">
                <a16:creationId xmlns:a16="http://schemas.microsoft.com/office/drawing/2014/main" id="{D373D9F2-2670-547B-E4F5-52DC4366ED6B}"/>
              </a:ext>
            </a:extLst>
          </p:cNvPr>
          <p:cNvSpPr txBox="1">
            <a:spLocks/>
          </p:cNvSpPr>
          <p:nvPr/>
        </p:nvSpPr>
        <p:spPr>
          <a:xfrm>
            <a:off x="741578" y="205250"/>
            <a:ext cx="8700911" cy="549275"/>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a:solidFill>
                  <a:schemeClr val="tx1">
                    <a:lumMod val="50000"/>
                    <a:lumOff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Supervising APS Investigations Involving Transnational Financial Fraud </a:t>
            </a:r>
          </a:p>
        </p:txBody>
      </p:sp>
    </p:spTree>
    <p:extLst>
      <p:ext uri="{BB962C8B-B14F-4D97-AF65-F5344CB8AC3E}">
        <p14:creationId xmlns:p14="http://schemas.microsoft.com/office/powerpoint/2010/main" val="105890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8831" y="1547446"/>
            <a:ext cx="7467600" cy="3399692"/>
          </a:xfrm>
          <a:prstGeom prst="rect">
            <a:avLst/>
          </a:prstGeom>
          <a:solidFill>
            <a:schemeClr val="accent1">
              <a:lumMod val="40000"/>
              <a:lumOff val="60000"/>
            </a:schemeClr>
          </a:solidFill>
        </p:spPr>
        <p:txBody>
          <a:bodyPr wrap="square" rtlCol="0">
            <a:spAutoFit/>
          </a:bodyPr>
          <a:lstStyle/>
          <a:p>
            <a:endParaRPr lang="en-US" dirty="0"/>
          </a:p>
        </p:txBody>
      </p:sp>
      <p:sp>
        <p:nvSpPr>
          <p:cNvPr id="2" name="TextBox 1"/>
          <p:cNvSpPr txBox="1"/>
          <p:nvPr/>
        </p:nvSpPr>
        <p:spPr>
          <a:xfrm>
            <a:off x="2774898" y="3078182"/>
            <a:ext cx="3989333" cy="553998"/>
          </a:xfrm>
          <a:prstGeom prst="rect">
            <a:avLst/>
          </a:prstGeom>
          <a:noFill/>
        </p:spPr>
        <p:txBody>
          <a:bodyPr wrap="square" rtlCol="0">
            <a:spAutoFit/>
          </a:bodyPr>
          <a:lstStyle/>
          <a:p>
            <a:r>
              <a:rPr lang="en-US" sz="3000" i="1" dirty="0"/>
              <a:t>Small Group Reports </a:t>
            </a:r>
          </a:p>
        </p:txBody>
      </p:sp>
      <p:sp>
        <p:nvSpPr>
          <p:cNvPr id="9" name="TextBox 8"/>
          <p:cNvSpPr txBox="1"/>
          <p:nvPr/>
        </p:nvSpPr>
        <p:spPr>
          <a:xfrm>
            <a:off x="1961871" y="2035815"/>
            <a:ext cx="6459416" cy="553998"/>
          </a:xfrm>
          <a:prstGeom prst="rect">
            <a:avLst/>
          </a:prstGeom>
          <a:noFill/>
        </p:spPr>
        <p:txBody>
          <a:bodyPr wrap="square" rtlCol="0">
            <a:spAutoFit/>
          </a:bodyPr>
          <a:lstStyle/>
          <a:p>
            <a:r>
              <a:rPr lang="en-US" sz="3000" dirty="0">
                <a:solidFill>
                  <a:schemeClr val="tx1">
                    <a:lumMod val="50000"/>
                    <a:lumOff val="50000"/>
                  </a:schemeClr>
                </a:solidFill>
              </a:rPr>
              <a:t>Promoting Community Collaboration</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4231" y="3019879"/>
            <a:ext cx="808877" cy="815627"/>
          </a:xfrm>
          <a:prstGeom prst="rect">
            <a:avLst/>
          </a:prstGeom>
        </p:spPr>
      </p:pic>
      <p:sp>
        <p:nvSpPr>
          <p:cNvPr id="4" name="Title 1">
            <a:extLst>
              <a:ext uri="{FF2B5EF4-FFF2-40B4-BE49-F238E27FC236}">
                <a16:creationId xmlns:a16="http://schemas.microsoft.com/office/drawing/2014/main" id="{00B349ED-9AAC-2F27-29F2-7BE028B74A9F}"/>
              </a:ext>
            </a:extLst>
          </p:cNvPr>
          <p:cNvSpPr>
            <a:spLocks noGrp="1"/>
          </p:cNvSpPr>
          <p:nvPr>
            <p:ph type="title"/>
          </p:nvPr>
        </p:nvSpPr>
        <p:spPr>
          <a:xfrm>
            <a:off x="409222" y="331259"/>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586369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6823" y="1137882"/>
            <a:ext cx="7797113" cy="830997"/>
          </a:xfrm>
          <a:prstGeom prst="rect">
            <a:avLst/>
          </a:prstGeom>
          <a:noFill/>
        </p:spPr>
        <p:txBody>
          <a:bodyPr wrap="square" rtlCol="0">
            <a:spAutoFit/>
          </a:bodyPr>
          <a:lstStyle/>
          <a:p>
            <a:r>
              <a:rPr lang="en-US" dirty="0"/>
              <a:t> </a:t>
            </a:r>
            <a:r>
              <a:rPr lang="en-US" i="1" dirty="0"/>
              <a:t>Collaboration with Community Partners</a:t>
            </a:r>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4601" y="2198649"/>
            <a:ext cx="2962181" cy="1974787"/>
          </a:xfrm>
          <a:prstGeom prst="rect">
            <a:avLst/>
          </a:prstGeom>
        </p:spPr>
      </p:pic>
      <p:sp>
        <p:nvSpPr>
          <p:cNvPr id="6" name="TextBox 5"/>
          <p:cNvSpPr txBox="1"/>
          <p:nvPr/>
        </p:nvSpPr>
        <p:spPr>
          <a:xfrm>
            <a:off x="1114642" y="1795837"/>
            <a:ext cx="6213231" cy="3508653"/>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dirty="0"/>
              <a:t>Law Enforcement and Financial Institutions</a:t>
            </a:r>
          </a:p>
          <a:p>
            <a:pPr marL="342900" indent="-342900">
              <a:spcAft>
                <a:spcPts val="600"/>
              </a:spcAft>
              <a:buFont typeface="Arial" panose="020B0604020202020204" pitchFamily="34" charset="0"/>
              <a:buChar char="•"/>
            </a:pPr>
            <a:r>
              <a:rPr lang="en-US" dirty="0"/>
              <a:t>MDTs and FAST teams</a:t>
            </a:r>
          </a:p>
          <a:p>
            <a:pPr marL="342900" indent="-342900">
              <a:spcAft>
                <a:spcPts val="600"/>
              </a:spcAft>
              <a:buFont typeface="Arial" panose="020B0604020202020204" pitchFamily="34" charset="0"/>
              <a:buChar char="•"/>
            </a:pPr>
            <a:r>
              <a:rPr lang="en-US" dirty="0"/>
              <a:t>Civil Legal Services</a:t>
            </a:r>
          </a:p>
          <a:p>
            <a:pPr marL="342900" indent="-342900">
              <a:spcAft>
                <a:spcPts val="600"/>
              </a:spcAft>
              <a:buFont typeface="Arial" panose="020B0604020202020204" pitchFamily="34" charset="0"/>
              <a:buChar char="•"/>
            </a:pPr>
            <a:r>
              <a:rPr lang="en-US" dirty="0"/>
              <a:t>Area Agencies on Aging</a:t>
            </a:r>
          </a:p>
          <a:p>
            <a:pPr marL="342900" indent="-342900">
              <a:spcAft>
                <a:spcPts val="600"/>
              </a:spcAft>
              <a:buFont typeface="Arial" panose="020B0604020202020204" pitchFamily="34" charset="0"/>
              <a:buChar char="•"/>
            </a:pPr>
            <a:r>
              <a:rPr lang="en-US" dirty="0"/>
              <a:t>Senior Centers</a:t>
            </a:r>
          </a:p>
          <a:p>
            <a:pPr marL="342900" indent="-342900">
              <a:spcAft>
                <a:spcPts val="600"/>
              </a:spcAft>
              <a:buFont typeface="Arial" panose="020B0604020202020204" pitchFamily="34" charset="0"/>
              <a:buChar char="•"/>
            </a:pPr>
            <a:r>
              <a:rPr lang="en-US" dirty="0"/>
              <a:t>AARP “Fraud Fighters”</a:t>
            </a:r>
          </a:p>
          <a:p>
            <a:pPr marL="342900" indent="-342900">
              <a:spcAft>
                <a:spcPts val="600"/>
              </a:spcAft>
              <a:buFont typeface="Arial" panose="020B0604020202020204" pitchFamily="34" charset="0"/>
              <a:buChar char="•"/>
            </a:pPr>
            <a:r>
              <a:rPr lang="en-US" dirty="0"/>
              <a:t>Senior Medicare Patrol Volunteers</a:t>
            </a:r>
          </a:p>
        </p:txBody>
      </p:sp>
      <p:sp>
        <p:nvSpPr>
          <p:cNvPr id="9" name="TextBox 8"/>
          <p:cNvSpPr txBox="1"/>
          <p:nvPr/>
        </p:nvSpPr>
        <p:spPr>
          <a:xfrm>
            <a:off x="548131" y="5386500"/>
            <a:ext cx="8546123" cy="461665"/>
          </a:xfrm>
          <a:prstGeom prst="rect">
            <a:avLst/>
          </a:prstGeom>
          <a:noFill/>
        </p:spPr>
        <p:txBody>
          <a:bodyPr wrap="square" rtlCol="0">
            <a:spAutoFit/>
          </a:bodyPr>
          <a:lstStyle/>
          <a:p>
            <a:r>
              <a:rPr lang="en-US" i="1" dirty="0"/>
              <a:t>Use team meetings to share new information and contacts. </a:t>
            </a:r>
          </a:p>
        </p:txBody>
      </p:sp>
      <p:sp>
        <p:nvSpPr>
          <p:cNvPr id="2" name="Title 1">
            <a:extLst>
              <a:ext uri="{FF2B5EF4-FFF2-40B4-BE49-F238E27FC236}">
                <a16:creationId xmlns:a16="http://schemas.microsoft.com/office/drawing/2014/main" id="{4AB04CC6-E6D4-B64C-EEEC-4E6D9E53602F}"/>
              </a:ext>
            </a:extLst>
          </p:cNvPr>
          <p:cNvSpPr>
            <a:spLocks noGrp="1"/>
          </p:cNvSpPr>
          <p:nvPr>
            <p:ph type="title"/>
          </p:nvPr>
        </p:nvSpPr>
        <p:spPr>
          <a:xfrm>
            <a:off x="409222" y="331259"/>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671071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488831" y="1547446"/>
            <a:ext cx="7467600" cy="3399692"/>
          </a:xfrm>
          <a:prstGeom prst="rect">
            <a:avLst/>
          </a:prstGeom>
          <a:solidFill>
            <a:schemeClr val="accent1">
              <a:lumMod val="40000"/>
              <a:lumOff val="60000"/>
            </a:schemeClr>
          </a:solidFill>
        </p:spPr>
        <p:txBody>
          <a:bodyPr wrap="square" rtlCol="0">
            <a:spAutoFit/>
          </a:bodyPr>
          <a:lstStyle/>
          <a:p>
            <a:endParaRPr lang="en-US" dirty="0"/>
          </a:p>
        </p:txBody>
      </p:sp>
      <p:sp>
        <p:nvSpPr>
          <p:cNvPr id="2" name="TextBox 1"/>
          <p:cNvSpPr txBox="1"/>
          <p:nvPr/>
        </p:nvSpPr>
        <p:spPr>
          <a:xfrm>
            <a:off x="2810052" y="3078182"/>
            <a:ext cx="3836934" cy="553998"/>
          </a:xfrm>
          <a:prstGeom prst="rect">
            <a:avLst/>
          </a:prstGeom>
          <a:noFill/>
        </p:spPr>
        <p:txBody>
          <a:bodyPr wrap="square" rtlCol="0">
            <a:spAutoFit/>
          </a:bodyPr>
          <a:lstStyle/>
          <a:p>
            <a:r>
              <a:rPr lang="en-US" sz="3000" i="1" dirty="0"/>
              <a:t>Small Group Reports </a:t>
            </a:r>
          </a:p>
        </p:txBody>
      </p:sp>
      <p:sp>
        <p:nvSpPr>
          <p:cNvPr id="9" name="TextBox 8"/>
          <p:cNvSpPr txBox="1"/>
          <p:nvPr/>
        </p:nvSpPr>
        <p:spPr>
          <a:xfrm>
            <a:off x="1961871" y="2035815"/>
            <a:ext cx="6459416" cy="553998"/>
          </a:xfrm>
          <a:prstGeom prst="rect">
            <a:avLst/>
          </a:prstGeom>
          <a:noFill/>
        </p:spPr>
        <p:txBody>
          <a:bodyPr wrap="square" rtlCol="0">
            <a:spAutoFit/>
          </a:bodyPr>
          <a:lstStyle/>
          <a:p>
            <a:r>
              <a:rPr lang="en-US" sz="3000" dirty="0">
                <a:solidFill>
                  <a:schemeClr val="tx1">
                    <a:lumMod val="50000"/>
                    <a:lumOff val="50000"/>
                  </a:schemeClr>
                </a:solidFill>
              </a:rPr>
              <a:t>Encouraging Prevention Strategies</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99384" y="2899723"/>
            <a:ext cx="867865" cy="875108"/>
          </a:xfrm>
          <a:prstGeom prst="rect">
            <a:avLst/>
          </a:prstGeom>
        </p:spPr>
      </p:pic>
      <p:sp>
        <p:nvSpPr>
          <p:cNvPr id="4" name="Title 1">
            <a:extLst>
              <a:ext uri="{FF2B5EF4-FFF2-40B4-BE49-F238E27FC236}">
                <a16:creationId xmlns:a16="http://schemas.microsoft.com/office/drawing/2014/main" id="{9CE0C96F-E1B8-BB8F-BF11-4F0B5483DFD9}"/>
              </a:ext>
            </a:extLst>
          </p:cNvPr>
          <p:cNvSpPr>
            <a:spLocks noGrp="1"/>
          </p:cNvSpPr>
          <p:nvPr>
            <p:ph type="title"/>
          </p:nvPr>
        </p:nvSpPr>
        <p:spPr>
          <a:xfrm>
            <a:off x="409222" y="331259"/>
            <a:ext cx="10515600" cy="549275"/>
          </a:xfrm>
        </p:spPr>
        <p:txBody>
          <a:bodyPr/>
          <a:lstStyle/>
          <a:p>
            <a:r>
              <a:rPr lang="en-US" sz="2000" dirty="0"/>
              <a:t>Supervising  APS Investigations Involving Transnational Financial Fraud </a:t>
            </a:r>
          </a:p>
        </p:txBody>
      </p:sp>
    </p:spTree>
    <p:extLst>
      <p:ext uri="{BB962C8B-B14F-4D97-AF65-F5344CB8AC3E}">
        <p14:creationId xmlns:p14="http://schemas.microsoft.com/office/powerpoint/2010/main" val="625096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82445" y="846573"/>
            <a:ext cx="5514969" cy="461665"/>
          </a:xfrm>
          <a:prstGeom prst="rect">
            <a:avLst/>
          </a:prstGeom>
          <a:noFill/>
        </p:spPr>
        <p:txBody>
          <a:bodyPr wrap="square" rtlCol="0">
            <a:spAutoFit/>
          </a:bodyPr>
          <a:lstStyle/>
          <a:p>
            <a:r>
              <a:rPr lang="en-US" i="1" dirty="0"/>
              <a:t>Prevention Strategies with APS Clients</a:t>
            </a:r>
          </a:p>
        </p:txBody>
      </p:sp>
      <p:pic>
        <p:nvPicPr>
          <p:cNvPr id="7" name="Picture 2" descr="How Social Workers Help Connect Older Adults with Community Resources"/>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39873" y="2403230"/>
            <a:ext cx="3089497" cy="206223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28246" y="1410355"/>
            <a:ext cx="8264769" cy="5447645"/>
          </a:xfrm>
          <a:prstGeom prst="rect">
            <a:avLst/>
          </a:prstGeom>
          <a:noFill/>
        </p:spPr>
        <p:txBody>
          <a:bodyPr wrap="square" rtlCol="0">
            <a:spAutoFit/>
          </a:bodyPr>
          <a:lstStyle/>
          <a:p>
            <a:r>
              <a:rPr lang="en-US" dirty="0"/>
              <a:t>                        View All Clients as Potential Victims!</a:t>
            </a:r>
          </a:p>
          <a:p>
            <a:r>
              <a:rPr lang="en-US" sz="1200" dirty="0"/>
              <a:t>  </a:t>
            </a:r>
          </a:p>
          <a:p>
            <a:r>
              <a:rPr lang="en-US" dirty="0"/>
              <a:t>Ask about:</a:t>
            </a:r>
          </a:p>
          <a:p>
            <a:pPr marL="342900" indent="-342900">
              <a:buFont typeface="Arial" panose="020B0604020202020204" pitchFamily="34" charset="0"/>
              <a:buChar char="•"/>
            </a:pPr>
            <a:r>
              <a:rPr lang="en-US" dirty="0"/>
              <a:t>Internet use</a:t>
            </a:r>
          </a:p>
          <a:p>
            <a:pPr marL="342900" indent="-342900">
              <a:buFont typeface="Arial" panose="020B0604020202020204" pitchFamily="34" charset="0"/>
              <a:buChar char="•"/>
            </a:pPr>
            <a:r>
              <a:rPr lang="en-US" dirty="0"/>
              <a:t>Social media activity</a:t>
            </a:r>
          </a:p>
          <a:p>
            <a:pPr marL="342900" indent="-342900">
              <a:buFont typeface="Arial" panose="020B0604020202020204" pitchFamily="34" charset="0"/>
              <a:buChar char="•"/>
            </a:pPr>
            <a:r>
              <a:rPr lang="en-US" dirty="0"/>
              <a:t>On-line purchasing habits</a:t>
            </a:r>
          </a:p>
          <a:p>
            <a:pPr marL="342900" indent="-342900">
              <a:buFont typeface="Arial" panose="020B0604020202020204" pitchFamily="34" charset="0"/>
              <a:buChar char="•"/>
            </a:pPr>
            <a:r>
              <a:rPr lang="en-US" dirty="0"/>
              <a:t>Awareness of financial fraud “red flags” </a:t>
            </a:r>
          </a:p>
          <a:p>
            <a:pPr marL="342900" indent="-342900">
              <a:buFont typeface="Arial" panose="020B0604020202020204" pitchFamily="34" charset="0"/>
              <a:buChar char="•"/>
            </a:pPr>
            <a:r>
              <a:rPr lang="en-US" dirty="0"/>
              <a:t>Use of credit cards </a:t>
            </a:r>
          </a:p>
          <a:p>
            <a:pPr marL="342900" indent="-342900">
              <a:buFont typeface="Arial" panose="020B0604020202020204" pitchFamily="34" charset="0"/>
              <a:buChar char="•"/>
            </a:pPr>
            <a:endParaRPr lang="en-US" dirty="0"/>
          </a:p>
          <a:p>
            <a:r>
              <a:rPr lang="en-US" dirty="0"/>
              <a:t>Share information about: </a:t>
            </a:r>
          </a:p>
          <a:p>
            <a:pPr marL="342900" indent="-342900">
              <a:buFont typeface="Arial" panose="020B0604020202020204" pitchFamily="34" charset="0"/>
              <a:buChar char="•"/>
            </a:pPr>
            <a:r>
              <a:rPr lang="en-US" dirty="0"/>
              <a:t>Safe practices</a:t>
            </a:r>
          </a:p>
          <a:p>
            <a:pPr marL="342900" indent="-342900">
              <a:buFont typeface="Arial" panose="020B0604020202020204" pitchFamily="34" charset="0"/>
              <a:buChar char="•"/>
            </a:pPr>
            <a:r>
              <a:rPr lang="en-US" dirty="0"/>
              <a:t>Current fraud schemes in the area</a:t>
            </a:r>
          </a:p>
          <a:p>
            <a:pPr marL="342900" indent="-342900">
              <a:buFont typeface="Arial" panose="020B0604020202020204" pitchFamily="34" charset="0"/>
              <a:buChar char="•"/>
            </a:pPr>
            <a:r>
              <a:rPr lang="en-US" dirty="0"/>
              <a:t>Local groups that offer education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2" name="Title 1">
            <a:extLst>
              <a:ext uri="{FF2B5EF4-FFF2-40B4-BE49-F238E27FC236}">
                <a16:creationId xmlns:a16="http://schemas.microsoft.com/office/drawing/2014/main" id="{A3762AD2-598C-4B0F-2DED-5DA54E060104}"/>
              </a:ext>
            </a:extLst>
          </p:cNvPr>
          <p:cNvSpPr>
            <a:spLocks noGrp="1"/>
          </p:cNvSpPr>
          <p:nvPr>
            <p:ph type="title"/>
          </p:nvPr>
        </p:nvSpPr>
        <p:spPr>
          <a:xfrm>
            <a:off x="328246" y="195181"/>
            <a:ext cx="8522243" cy="549275"/>
          </a:xfrm>
        </p:spPr>
        <p:txBody>
          <a:bodyPr/>
          <a:lstStyle/>
          <a:p>
            <a:r>
              <a:rPr lang="en-US" sz="2000" dirty="0"/>
              <a:t>Supervising APS Investigations Involving Transnational Financial Fraud </a:t>
            </a:r>
          </a:p>
        </p:txBody>
      </p:sp>
    </p:spTree>
    <p:extLst>
      <p:ext uri="{BB962C8B-B14F-4D97-AF65-F5344CB8AC3E}">
        <p14:creationId xmlns:p14="http://schemas.microsoft.com/office/powerpoint/2010/main" val="1998462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2130" y="1999903"/>
            <a:ext cx="4220863" cy="2813909"/>
          </a:xfrm>
          <a:prstGeom prst="rect">
            <a:avLst/>
          </a:prstGeom>
        </p:spPr>
      </p:pic>
      <p:sp>
        <p:nvSpPr>
          <p:cNvPr id="5" name="TextBox 4"/>
          <p:cNvSpPr txBox="1"/>
          <p:nvPr/>
        </p:nvSpPr>
        <p:spPr>
          <a:xfrm>
            <a:off x="345988" y="1117856"/>
            <a:ext cx="7982465" cy="584775"/>
          </a:xfrm>
          <a:prstGeom prst="rect">
            <a:avLst/>
          </a:prstGeom>
          <a:noFill/>
        </p:spPr>
        <p:txBody>
          <a:bodyPr wrap="square" rtlCol="0">
            <a:spAutoFit/>
          </a:bodyPr>
          <a:lstStyle/>
          <a:p>
            <a:r>
              <a:rPr lang="en-US" sz="3200" dirty="0">
                <a:solidFill>
                  <a:schemeClr val="tx1">
                    <a:lumMod val="50000"/>
                    <a:lumOff val="50000"/>
                  </a:schemeClr>
                </a:solidFill>
              </a:rPr>
              <a:t>Supervisory Tasks </a:t>
            </a:r>
          </a:p>
        </p:txBody>
      </p:sp>
      <p:sp>
        <p:nvSpPr>
          <p:cNvPr id="2" name="TextBox 1"/>
          <p:cNvSpPr txBox="1"/>
          <p:nvPr/>
        </p:nvSpPr>
        <p:spPr>
          <a:xfrm>
            <a:off x="922637" y="2160362"/>
            <a:ext cx="3772931" cy="3170099"/>
          </a:xfrm>
          <a:prstGeom prst="rect">
            <a:avLst/>
          </a:prstGeom>
          <a:noFill/>
        </p:spPr>
        <p:txBody>
          <a:bodyPr wrap="square" rtlCol="0">
            <a:spAutoFit/>
          </a:bodyPr>
          <a:lstStyle/>
          <a:p>
            <a:pPr marL="457200" indent="-457200">
              <a:spcAft>
                <a:spcPts val="2400"/>
              </a:spcAft>
              <a:buBlip>
                <a:blip r:embed="rId4"/>
              </a:buBlip>
            </a:pPr>
            <a:r>
              <a:rPr lang="en-US" sz="2800" dirty="0"/>
              <a:t>Training</a:t>
            </a:r>
          </a:p>
          <a:p>
            <a:pPr marL="457200" indent="-457200">
              <a:spcAft>
                <a:spcPts val="2400"/>
              </a:spcAft>
              <a:buBlip>
                <a:blip r:embed="rId4"/>
              </a:buBlip>
            </a:pPr>
            <a:r>
              <a:rPr lang="en-US" sz="2800" dirty="0"/>
              <a:t>Monitoring Progress</a:t>
            </a:r>
          </a:p>
          <a:p>
            <a:pPr marL="457200" indent="-457200">
              <a:spcAft>
                <a:spcPts val="2400"/>
              </a:spcAft>
              <a:buBlip>
                <a:blip r:embed="rId4"/>
              </a:buBlip>
            </a:pPr>
            <a:r>
              <a:rPr lang="en-US" sz="2800" dirty="0"/>
              <a:t>Coaching &amp; Mentoring</a:t>
            </a:r>
          </a:p>
          <a:p>
            <a:pPr marL="457200" indent="-457200">
              <a:spcAft>
                <a:spcPts val="2400"/>
              </a:spcAft>
              <a:buBlip>
                <a:blip r:embed="rId4"/>
              </a:buBlip>
            </a:pPr>
            <a:r>
              <a:rPr lang="en-US" sz="2800" dirty="0"/>
              <a:t>Providing Feedback </a:t>
            </a:r>
          </a:p>
        </p:txBody>
      </p:sp>
      <p:sp>
        <p:nvSpPr>
          <p:cNvPr id="6" name="Title 1">
            <a:extLst>
              <a:ext uri="{FF2B5EF4-FFF2-40B4-BE49-F238E27FC236}">
                <a16:creationId xmlns:a16="http://schemas.microsoft.com/office/drawing/2014/main" id="{9706003A-B96E-8299-B596-56AC5B63AF40}"/>
              </a:ext>
            </a:extLst>
          </p:cNvPr>
          <p:cNvSpPr>
            <a:spLocks noGrp="1"/>
          </p:cNvSpPr>
          <p:nvPr>
            <p:ph type="title"/>
          </p:nvPr>
        </p:nvSpPr>
        <p:spPr>
          <a:xfrm>
            <a:off x="409222" y="331259"/>
            <a:ext cx="8542867"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3761115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1768" y="1595014"/>
            <a:ext cx="5914433" cy="3941233"/>
          </a:xfrm>
          <a:prstGeom prst="rect">
            <a:avLst/>
          </a:prstGeom>
        </p:spPr>
      </p:pic>
      <p:sp>
        <p:nvSpPr>
          <p:cNvPr id="2" name="Title 1">
            <a:extLst>
              <a:ext uri="{FF2B5EF4-FFF2-40B4-BE49-F238E27FC236}">
                <a16:creationId xmlns:a16="http://schemas.microsoft.com/office/drawing/2014/main" id="{3601C9A5-761E-A16F-364C-F80EF1B262DE}"/>
              </a:ext>
            </a:extLst>
          </p:cNvPr>
          <p:cNvSpPr>
            <a:spLocks noGrp="1"/>
          </p:cNvSpPr>
          <p:nvPr>
            <p:ph type="title"/>
          </p:nvPr>
        </p:nvSpPr>
        <p:spPr>
          <a:xfrm>
            <a:off x="409222" y="331259"/>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737941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9157" y="1005842"/>
            <a:ext cx="2112483" cy="1407707"/>
          </a:xfrm>
          <a:prstGeom prst="rect">
            <a:avLst/>
          </a:prstGeom>
        </p:spPr>
      </p:pic>
      <p:sp>
        <p:nvSpPr>
          <p:cNvPr id="5" name="TextBox 4"/>
          <p:cNvSpPr txBox="1"/>
          <p:nvPr/>
        </p:nvSpPr>
        <p:spPr>
          <a:xfrm>
            <a:off x="539577" y="1478862"/>
            <a:ext cx="5688228" cy="553998"/>
          </a:xfrm>
          <a:prstGeom prst="rect">
            <a:avLst/>
          </a:prstGeom>
          <a:noFill/>
        </p:spPr>
        <p:txBody>
          <a:bodyPr wrap="square" rtlCol="0">
            <a:spAutoFit/>
          </a:bodyPr>
          <a:lstStyle/>
          <a:p>
            <a:r>
              <a:rPr lang="en-US" sz="3000" i="1" dirty="0"/>
              <a:t>Training for New Investigators </a:t>
            </a:r>
          </a:p>
        </p:txBody>
      </p:sp>
      <p:sp>
        <p:nvSpPr>
          <p:cNvPr id="2" name="TextBox 1"/>
          <p:cNvSpPr txBox="1"/>
          <p:nvPr/>
        </p:nvSpPr>
        <p:spPr>
          <a:xfrm>
            <a:off x="1005011" y="2451934"/>
            <a:ext cx="8136925" cy="2631490"/>
          </a:xfrm>
          <a:prstGeom prst="rect">
            <a:avLst/>
          </a:prstGeom>
          <a:noFill/>
        </p:spPr>
        <p:txBody>
          <a:bodyPr wrap="square" rtlCol="0">
            <a:spAutoFit/>
          </a:bodyPr>
          <a:lstStyle/>
          <a:p>
            <a:pPr marL="342900" indent="-342900">
              <a:spcAft>
                <a:spcPts val="1800"/>
              </a:spcAft>
              <a:buBlip>
                <a:blip r:embed="rId4"/>
              </a:buBlip>
            </a:pPr>
            <a:r>
              <a:rPr lang="en-US" dirty="0"/>
              <a:t>Reading assignments and activities</a:t>
            </a:r>
          </a:p>
          <a:p>
            <a:pPr marL="342900" indent="-342900">
              <a:spcAft>
                <a:spcPts val="1800"/>
              </a:spcAft>
              <a:buBlip>
                <a:blip r:embed="rId4"/>
              </a:buBlip>
            </a:pPr>
            <a:r>
              <a:rPr lang="en-US" dirty="0"/>
              <a:t>Case reviews with supervisor or experienced investigator</a:t>
            </a:r>
          </a:p>
          <a:p>
            <a:pPr marL="342900" indent="-342900">
              <a:spcAft>
                <a:spcPts val="1800"/>
              </a:spcAft>
              <a:buBlip>
                <a:blip r:embed="rId4"/>
              </a:buBlip>
            </a:pPr>
            <a:r>
              <a:rPr lang="en-US" dirty="0"/>
              <a:t>Structured observations followed by debriefing</a:t>
            </a:r>
          </a:p>
          <a:p>
            <a:pPr marL="342900" indent="-342900">
              <a:spcAft>
                <a:spcPts val="1800"/>
              </a:spcAft>
              <a:buBlip>
                <a:blip r:embed="rId4"/>
              </a:buBlip>
            </a:pPr>
            <a:r>
              <a:rPr lang="en-US" dirty="0"/>
              <a:t>Shadowing an experienced investigator in the field</a:t>
            </a:r>
          </a:p>
        </p:txBody>
      </p:sp>
      <p:sp>
        <p:nvSpPr>
          <p:cNvPr id="6" name="Title 1">
            <a:extLst>
              <a:ext uri="{FF2B5EF4-FFF2-40B4-BE49-F238E27FC236}">
                <a16:creationId xmlns:a16="http://schemas.microsoft.com/office/drawing/2014/main" id="{5628830B-3E62-327A-9E40-E74A90E2FC5C}"/>
              </a:ext>
            </a:extLst>
          </p:cNvPr>
          <p:cNvSpPr>
            <a:spLocks noGrp="1"/>
          </p:cNvSpPr>
          <p:nvPr>
            <p:ph type="title"/>
          </p:nvPr>
        </p:nvSpPr>
        <p:spPr>
          <a:xfrm>
            <a:off x="409222" y="331259"/>
            <a:ext cx="10515600" cy="549275"/>
          </a:xfrm>
        </p:spPr>
        <p:txBody>
          <a:bodyPr/>
          <a:lstStyle/>
          <a:p>
            <a:r>
              <a:rPr lang="en-US" sz="2000" dirty="0"/>
              <a:t>Supervising  APS Investigations Involving Transnational Financial Fraud </a:t>
            </a:r>
          </a:p>
        </p:txBody>
      </p:sp>
    </p:spTree>
    <p:extLst>
      <p:ext uri="{BB962C8B-B14F-4D97-AF65-F5344CB8AC3E}">
        <p14:creationId xmlns:p14="http://schemas.microsoft.com/office/powerpoint/2010/main" val="29342488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03991" y="2417529"/>
            <a:ext cx="2112483" cy="1407707"/>
          </a:xfrm>
          <a:prstGeom prst="rect">
            <a:avLst/>
          </a:prstGeom>
        </p:spPr>
      </p:pic>
      <p:sp>
        <p:nvSpPr>
          <p:cNvPr id="5" name="TextBox 4"/>
          <p:cNvSpPr txBox="1"/>
          <p:nvPr/>
        </p:nvSpPr>
        <p:spPr>
          <a:xfrm>
            <a:off x="391816" y="1466506"/>
            <a:ext cx="7121092" cy="553998"/>
          </a:xfrm>
          <a:prstGeom prst="rect">
            <a:avLst/>
          </a:prstGeom>
          <a:noFill/>
        </p:spPr>
        <p:txBody>
          <a:bodyPr wrap="square" rtlCol="0">
            <a:spAutoFit/>
          </a:bodyPr>
          <a:lstStyle/>
          <a:p>
            <a:r>
              <a:rPr lang="en-US" sz="3000" i="1" dirty="0"/>
              <a:t>Training for Experienced Investigators </a:t>
            </a:r>
          </a:p>
        </p:txBody>
      </p:sp>
      <p:sp>
        <p:nvSpPr>
          <p:cNvPr id="2" name="TextBox 1"/>
          <p:cNvSpPr txBox="1"/>
          <p:nvPr/>
        </p:nvSpPr>
        <p:spPr>
          <a:xfrm>
            <a:off x="1202721" y="2270965"/>
            <a:ext cx="6001270" cy="3108543"/>
          </a:xfrm>
          <a:prstGeom prst="rect">
            <a:avLst/>
          </a:prstGeom>
          <a:noFill/>
        </p:spPr>
        <p:txBody>
          <a:bodyPr wrap="square" rtlCol="0">
            <a:spAutoFit/>
          </a:bodyPr>
          <a:lstStyle/>
          <a:p>
            <a:pPr marL="457200" indent="-457200">
              <a:spcAft>
                <a:spcPts val="1800"/>
              </a:spcAft>
              <a:buBlip>
                <a:blip r:embed="rId4"/>
              </a:buBlip>
            </a:pPr>
            <a:r>
              <a:rPr lang="en-US" sz="2800" dirty="0"/>
              <a:t>Case consultations</a:t>
            </a:r>
          </a:p>
          <a:p>
            <a:pPr marL="457200" indent="-457200">
              <a:spcAft>
                <a:spcPts val="1800"/>
              </a:spcAft>
              <a:buBlip>
                <a:blip r:embed="rId4"/>
              </a:buBlip>
            </a:pPr>
            <a:r>
              <a:rPr lang="en-US" sz="2800" dirty="0"/>
              <a:t>Coaching and mentoring</a:t>
            </a:r>
          </a:p>
          <a:p>
            <a:pPr marL="457200" indent="-457200">
              <a:spcAft>
                <a:spcPts val="1800"/>
              </a:spcAft>
              <a:buBlip>
                <a:blip r:embed="rId4"/>
              </a:buBlip>
            </a:pPr>
            <a:r>
              <a:rPr lang="en-US" sz="2800" dirty="0"/>
              <a:t>Participation in MDT or FAST</a:t>
            </a:r>
          </a:p>
          <a:p>
            <a:pPr marL="457200" indent="-457200">
              <a:spcAft>
                <a:spcPts val="1800"/>
              </a:spcAft>
              <a:buBlip>
                <a:blip r:embed="rId4"/>
              </a:buBlip>
            </a:pPr>
            <a:r>
              <a:rPr lang="en-US" sz="2800" dirty="0"/>
              <a:t>Conferences and workshops</a:t>
            </a:r>
          </a:p>
          <a:p>
            <a:pPr>
              <a:spcAft>
                <a:spcPts val="1800"/>
              </a:spcAft>
            </a:pPr>
            <a:endParaRPr lang="en-US" dirty="0"/>
          </a:p>
        </p:txBody>
      </p:sp>
      <p:sp>
        <p:nvSpPr>
          <p:cNvPr id="6" name="Title 1">
            <a:extLst>
              <a:ext uri="{FF2B5EF4-FFF2-40B4-BE49-F238E27FC236}">
                <a16:creationId xmlns:a16="http://schemas.microsoft.com/office/drawing/2014/main" id="{73DAB455-16B9-9B10-E940-B5728B8ECB6E}"/>
              </a:ext>
            </a:extLst>
          </p:cNvPr>
          <p:cNvSpPr>
            <a:spLocks noGrp="1"/>
          </p:cNvSpPr>
          <p:nvPr>
            <p:ph type="title"/>
          </p:nvPr>
        </p:nvSpPr>
        <p:spPr>
          <a:xfrm>
            <a:off x="409222" y="331259"/>
            <a:ext cx="10515600" cy="549275"/>
          </a:xfrm>
        </p:spPr>
        <p:txBody>
          <a:bodyPr/>
          <a:lstStyle/>
          <a:p>
            <a:r>
              <a:rPr lang="en-US" sz="2000" dirty="0"/>
              <a:t>Supervising APS Investigations Involving Transnational Financial Fraud </a:t>
            </a:r>
          </a:p>
        </p:txBody>
      </p:sp>
    </p:spTree>
    <p:extLst>
      <p:ext uri="{BB962C8B-B14F-4D97-AF65-F5344CB8AC3E}">
        <p14:creationId xmlns:p14="http://schemas.microsoft.com/office/powerpoint/2010/main" val="4036489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endParaRPr lang="en-US"/>
          </a:p>
        </p:txBody>
      </p:sp>
      <p:pic>
        <p:nvPicPr>
          <p:cNvPr id="4" name="Picture 3"/>
          <p:cNvPicPr/>
          <p:nvPr/>
        </p:nvPicPr>
        <p:blipFill>
          <a:blip r:embed="rId3"/>
          <a:stretch>
            <a:fillRect/>
          </a:stretch>
        </p:blipFill>
        <p:spPr>
          <a:xfrm>
            <a:off x="0" y="751974"/>
            <a:ext cx="12012864" cy="6027359"/>
          </a:xfrm>
          <a:prstGeom prst="rect">
            <a:avLst/>
          </a:prstGeom>
        </p:spPr>
      </p:pic>
      <p:sp>
        <p:nvSpPr>
          <p:cNvPr id="6" name="Title 5">
            <a:extLst>
              <a:ext uri="{FF2B5EF4-FFF2-40B4-BE49-F238E27FC236}">
                <a16:creationId xmlns:a16="http://schemas.microsoft.com/office/drawing/2014/main" id="{438C63C2-E814-1B1E-1238-E474198D1C7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560448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1816" y="1466506"/>
            <a:ext cx="7121092" cy="553998"/>
          </a:xfrm>
          <a:prstGeom prst="rect">
            <a:avLst/>
          </a:prstGeom>
          <a:noFill/>
        </p:spPr>
        <p:txBody>
          <a:bodyPr wrap="square" rtlCol="0">
            <a:spAutoFit/>
          </a:bodyPr>
          <a:lstStyle/>
          <a:p>
            <a:r>
              <a:rPr lang="en-US" sz="3000" i="1" dirty="0"/>
              <a:t>Monitoring Progress</a:t>
            </a:r>
          </a:p>
        </p:txBody>
      </p:sp>
      <p:sp>
        <p:nvSpPr>
          <p:cNvPr id="2" name="TextBox 1"/>
          <p:cNvSpPr txBox="1"/>
          <p:nvPr/>
        </p:nvSpPr>
        <p:spPr>
          <a:xfrm>
            <a:off x="1329782" y="2235123"/>
            <a:ext cx="4673541" cy="3108543"/>
          </a:xfrm>
          <a:prstGeom prst="rect">
            <a:avLst/>
          </a:prstGeom>
          <a:noFill/>
        </p:spPr>
        <p:txBody>
          <a:bodyPr wrap="square" rtlCol="0">
            <a:spAutoFit/>
          </a:bodyPr>
          <a:lstStyle/>
          <a:p>
            <a:pPr marL="457200" indent="-457200">
              <a:spcAft>
                <a:spcPts val="1800"/>
              </a:spcAft>
              <a:buBlip>
                <a:blip r:embed="rId3"/>
              </a:buBlip>
            </a:pPr>
            <a:r>
              <a:rPr lang="en-US" sz="2800" dirty="0"/>
              <a:t>1:1 Case Consultations</a:t>
            </a:r>
          </a:p>
          <a:p>
            <a:pPr marL="457200" indent="-457200">
              <a:spcAft>
                <a:spcPts val="1800"/>
              </a:spcAft>
              <a:buBlip>
                <a:blip r:embed="rId3"/>
              </a:buBlip>
            </a:pPr>
            <a:r>
              <a:rPr lang="en-US" sz="2800" dirty="0"/>
              <a:t>Review Documentation</a:t>
            </a:r>
          </a:p>
          <a:p>
            <a:pPr marL="457200" indent="-457200">
              <a:spcAft>
                <a:spcPts val="1800"/>
              </a:spcAft>
              <a:buBlip>
                <a:blip r:embed="rId3"/>
              </a:buBlip>
            </a:pPr>
            <a:r>
              <a:rPr lang="en-US" sz="2800" dirty="0"/>
              <a:t>Supervisor Observation</a:t>
            </a:r>
          </a:p>
          <a:p>
            <a:pPr marL="457200" indent="-457200">
              <a:spcAft>
                <a:spcPts val="1800"/>
              </a:spcAft>
              <a:buBlip>
                <a:blip r:embed="rId3"/>
              </a:buBlip>
            </a:pPr>
            <a:r>
              <a:rPr lang="en-US" sz="2800" dirty="0"/>
              <a:t>Other?</a:t>
            </a:r>
          </a:p>
          <a:p>
            <a:pPr>
              <a:spcAft>
                <a:spcPts val="1800"/>
              </a:spcAft>
            </a:pPr>
            <a:endParaRPr lang="en-US" dirty="0"/>
          </a:p>
        </p:txBody>
      </p:sp>
      <p:sp>
        <p:nvSpPr>
          <p:cNvPr id="4" name="AutoShape 2" descr="Free Progress Cliparts, Download Free Progress Cliparts png images, Free  ClipArts on Clipart Library"/>
          <p:cNvSpPr>
            <a:spLocks noChangeAspect="1" noChangeArrowheads="1"/>
          </p:cNvSpPr>
          <p:nvPr/>
        </p:nvSpPr>
        <p:spPr bwMode="auto">
          <a:xfrm>
            <a:off x="6753592" y="2531818"/>
            <a:ext cx="2295525" cy="17240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3756" y="1743505"/>
            <a:ext cx="4265703" cy="3199278"/>
          </a:xfrm>
          <a:prstGeom prst="rect">
            <a:avLst/>
          </a:prstGeom>
        </p:spPr>
      </p:pic>
      <p:sp>
        <p:nvSpPr>
          <p:cNvPr id="6" name="Title 1">
            <a:extLst>
              <a:ext uri="{FF2B5EF4-FFF2-40B4-BE49-F238E27FC236}">
                <a16:creationId xmlns:a16="http://schemas.microsoft.com/office/drawing/2014/main" id="{54E70404-3AAC-43A1-92FE-D2E96974B89A}"/>
              </a:ext>
            </a:extLst>
          </p:cNvPr>
          <p:cNvSpPr>
            <a:spLocks noGrp="1"/>
          </p:cNvSpPr>
          <p:nvPr>
            <p:ph type="title"/>
          </p:nvPr>
        </p:nvSpPr>
        <p:spPr>
          <a:xfrm>
            <a:off x="409222" y="331259"/>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3774461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44595" y="934308"/>
            <a:ext cx="7421262" cy="4947508"/>
          </a:xfrm>
          <a:prstGeom prst="rect">
            <a:avLst/>
          </a:prstGeom>
        </p:spPr>
      </p:pic>
      <p:sp>
        <p:nvSpPr>
          <p:cNvPr id="4" name="Title 1">
            <a:extLst>
              <a:ext uri="{FF2B5EF4-FFF2-40B4-BE49-F238E27FC236}">
                <a16:creationId xmlns:a16="http://schemas.microsoft.com/office/drawing/2014/main" id="{6573A792-675F-8049-D846-38488311C45A}"/>
              </a:ext>
            </a:extLst>
          </p:cNvPr>
          <p:cNvSpPr>
            <a:spLocks noGrp="1"/>
          </p:cNvSpPr>
          <p:nvPr>
            <p:ph type="title"/>
          </p:nvPr>
        </p:nvSpPr>
        <p:spPr>
          <a:xfrm>
            <a:off x="409222" y="331259"/>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25257663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title"/>
          </p:nvPr>
        </p:nvSpPr>
        <p:spPr>
          <a:xfrm>
            <a:off x="-180622" y="737210"/>
            <a:ext cx="10515600" cy="549275"/>
          </a:xfrm>
        </p:spPr>
        <p:txBody>
          <a:bodyPr/>
          <a:lstStyle/>
          <a:p>
            <a:pPr algn="ctr"/>
            <a:br>
              <a:rPr lang="en-US" sz="2800" dirty="0"/>
            </a:br>
            <a:endParaRPr lang="en-US" sz="2800" dirty="0"/>
          </a:p>
        </p:txBody>
      </p:sp>
      <p:sp>
        <p:nvSpPr>
          <p:cNvPr id="2" name="TextBox 1"/>
          <p:cNvSpPr txBox="1"/>
          <p:nvPr/>
        </p:nvSpPr>
        <p:spPr>
          <a:xfrm>
            <a:off x="759940" y="1011848"/>
            <a:ext cx="4695567" cy="523220"/>
          </a:xfrm>
          <a:prstGeom prst="rect">
            <a:avLst/>
          </a:prstGeom>
          <a:noFill/>
        </p:spPr>
        <p:txBody>
          <a:bodyPr wrap="square" rtlCol="0">
            <a:spAutoFit/>
          </a:bodyPr>
          <a:lstStyle/>
          <a:p>
            <a:r>
              <a:rPr lang="en-US" sz="2800" dirty="0"/>
              <a:t>Providing Feedback</a:t>
            </a:r>
          </a:p>
        </p:txBody>
      </p:sp>
      <p:sp>
        <p:nvSpPr>
          <p:cNvPr id="4" name="TextBox 3"/>
          <p:cNvSpPr txBox="1"/>
          <p:nvPr/>
        </p:nvSpPr>
        <p:spPr>
          <a:xfrm>
            <a:off x="732138" y="1491618"/>
            <a:ext cx="4905632" cy="3785652"/>
          </a:xfrm>
          <a:prstGeom prst="rect">
            <a:avLst/>
          </a:prstGeom>
          <a:noFill/>
        </p:spPr>
        <p:txBody>
          <a:bodyPr wrap="square" rtlCol="0">
            <a:spAutoFit/>
          </a:bodyPr>
          <a:lstStyle/>
          <a:p>
            <a:endParaRPr lang="en-US" dirty="0"/>
          </a:p>
          <a:p>
            <a:pPr marL="342900" indent="-342900">
              <a:buFont typeface="Arial" panose="020B0604020202020204" pitchFamily="34" charset="0"/>
              <a:buChar char="•"/>
            </a:pPr>
            <a:r>
              <a:rPr lang="en-US" dirty="0"/>
              <a:t>Use direct observations or debriefings to gather information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Provide factual and concrete information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Emphasize the positives as well as areas to work 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1540" y="1643895"/>
            <a:ext cx="3655948" cy="3481098"/>
          </a:xfrm>
          <a:prstGeom prst="rect">
            <a:avLst/>
          </a:prstGeom>
        </p:spPr>
      </p:pic>
      <p:sp>
        <p:nvSpPr>
          <p:cNvPr id="3" name="Title 1">
            <a:extLst>
              <a:ext uri="{FF2B5EF4-FFF2-40B4-BE49-F238E27FC236}">
                <a16:creationId xmlns:a16="http://schemas.microsoft.com/office/drawing/2014/main" id="{3E904215-9A13-DC42-244F-6FCFE72D9091}"/>
              </a:ext>
            </a:extLst>
          </p:cNvPr>
          <p:cNvSpPr txBox="1">
            <a:spLocks/>
          </p:cNvSpPr>
          <p:nvPr/>
        </p:nvSpPr>
        <p:spPr>
          <a:xfrm>
            <a:off x="409222" y="331259"/>
            <a:ext cx="10515600" cy="549275"/>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a:solidFill>
                  <a:schemeClr val="tx1">
                    <a:lumMod val="50000"/>
                    <a:lumOff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Supervising APS Investigations Involving Transnational Financial Fraud</a:t>
            </a:r>
          </a:p>
        </p:txBody>
      </p:sp>
    </p:spTree>
    <p:extLst>
      <p:ext uri="{BB962C8B-B14F-4D97-AF65-F5344CB8AC3E}">
        <p14:creationId xmlns:p14="http://schemas.microsoft.com/office/powerpoint/2010/main" val="4279557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4984" y="1559169"/>
            <a:ext cx="6295294" cy="3785652"/>
          </a:xfrm>
          <a:prstGeom prst="rect">
            <a:avLst/>
          </a:prstGeom>
          <a:solidFill>
            <a:schemeClr val="accent1">
              <a:lumMod val="40000"/>
              <a:lumOff val="60000"/>
            </a:schemeClr>
          </a:solidFill>
          <a:ln w="19050">
            <a:solidFill>
              <a:schemeClr val="accent5">
                <a:lumMod val="50000"/>
              </a:schemeClr>
            </a:solidFill>
          </a:ln>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2" name="TextBox 1"/>
          <p:cNvSpPr txBox="1"/>
          <p:nvPr/>
        </p:nvSpPr>
        <p:spPr>
          <a:xfrm>
            <a:off x="2540105" y="1973795"/>
            <a:ext cx="5740190" cy="523220"/>
          </a:xfrm>
          <a:prstGeom prst="rect">
            <a:avLst/>
          </a:prstGeom>
          <a:noFill/>
        </p:spPr>
        <p:txBody>
          <a:bodyPr wrap="square" rtlCol="0">
            <a:spAutoFit/>
          </a:bodyPr>
          <a:lstStyle/>
          <a:p>
            <a:r>
              <a:rPr lang="en-US" sz="2800" i="1" dirty="0"/>
              <a:t>Addressing Common Roadblocks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22282" y="2656433"/>
            <a:ext cx="3182610" cy="2303752"/>
          </a:xfrm>
          <a:prstGeom prst="rect">
            <a:avLst/>
          </a:prstGeom>
        </p:spPr>
      </p:pic>
      <p:sp>
        <p:nvSpPr>
          <p:cNvPr id="4" name="TextBox 3"/>
          <p:cNvSpPr txBox="1"/>
          <p:nvPr/>
        </p:nvSpPr>
        <p:spPr>
          <a:xfrm>
            <a:off x="1582615" y="938086"/>
            <a:ext cx="7280031" cy="461665"/>
          </a:xfrm>
          <a:prstGeom prst="rect">
            <a:avLst/>
          </a:prstGeom>
          <a:noFill/>
        </p:spPr>
        <p:txBody>
          <a:bodyPr wrap="square" rtlCol="0">
            <a:spAutoFit/>
          </a:bodyPr>
          <a:lstStyle/>
          <a:p>
            <a:pPr algn="ctr"/>
            <a:r>
              <a:rPr lang="en-US" dirty="0"/>
              <a:t>Section Three</a:t>
            </a:r>
          </a:p>
        </p:txBody>
      </p:sp>
      <p:sp>
        <p:nvSpPr>
          <p:cNvPr id="5" name="Title 1">
            <a:extLst>
              <a:ext uri="{FF2B5EF4-FFF2-40B4-BE49-F238E27FC236}">
                <a16:creationId xmlns:a16="http://schemas.microsoft.com/office/drawing/2014/main" id="{10E0EE87-2476-7343-877D-1FBD11926879}"/>
              </a:ext>
            </a:extLst>
          </p:cNvPr>
          <p:cNvSpPr>
            <a:spLocks noGrp="1"/>
          </p:cNvSpPr>
          <p:nvPr>
            <p:ph type="title"/>
          </p:nvPr>
        </p:nvSpPr>
        <p:spPr>
          <a:xfrm>
            <a:off x="409222" y="331259"/>
            <a:ext cx="8644467" cy="549275"/>
          </a:xfrm>
        </p:spPr>
        <p:txBody>
          <a:bodyPr/>
          <a:lstStyle/>
          <a:p>
            <a:r>
              <a:rPr lang="en-US" sz="2000" dirty="0"/>
              <a:t>Supervising APS Investigations Involving Transnational Financial Fraud </a:t>
            </a:r>
          </a:p>
        </p:txBody>
      </p:sp>
    </p:spTree>
    <p:extLst>
      <p:ext uri="{BB962C8B-B14F-4D97-AF65-F5344CB8AC3E}">
        <p14:creationId xmlns:p14="http://schemas.microsoft.com/office/powerpoint/2010/main" val="32218295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750817" y="980581"/>
            <a:ext cx="1010653" cy="1149011"/>
          </a:xfrm>
          <a:prstGeom prst="rect">
            <a:avLst/>
          </a:prstGeom>
        </p:spPr>
      </p:pic>
      <p:sp>
        <p:nvSpPr>
          <p:cNvPr id="5" name="Title 1"/>
          <p:cNvSpPr>
            <a:spLocks noGrp="1"/>
          </p:cNvSpPr>
          <p:nvPr>
            <p:ph type="title"/>
          </p:nvPr>
        </p:nvSpPr>
        <p:spPr>
          <a:xfrm>
            <a:off x="3761470" y="921966"/>
            <a:ext cx="4610774" cy="1341516"/>
          </a:xfrm>
        </p:spPr>
        <p:txBody>
          <a:bodyPr vert="horz" lIns="91440" tIns="45720" rIns="91440" bIns="45720" rtlCol="0" anchor="ctr">
            <a:normAutofit/>
          </a:bodyPr>
          <a:lstStyle/>
          <a:p>
            <a:pPr algn="ctr"/>
            <a:r>
              <a:rPr lang="en-US" b="1" dirty="0"/>
              <a:t>Addressing Common Roadblocks</a:t>
            </a:r>
          </a:p>
        </p:txBody>
      </p:sp>
      <p:sp>
        <p:nvSpPr>
          <p:cNvPr id="2" name="TextBox 1"/>
          <p:cNvSpPr txBox="1"/>
          <p:nvPr/>
        </p:nvSpPr>
        <p:spPr>
          <a:xfrm>
            <a:off x="745617" y="2464474"/>
            <a:ext cx="9901989" cy="3447098"/>
          </a:xfrm>
          <a:prstGeom prst="rect">
            <a:avLst/>
          </a:prstGeom>
          <a:noFill/>
        </p:spPr>
        <p:txBody>
          <a:bodyPr wrap="square" rtlCol="0">
            <a:spAutoFit/>
          </a:bodyPr>
          <a:lstStyle/>
          <a:p>
            <a:pPr>
              <a:spcAft>
                <a:spcPts val="1200"/>
              </a:spcAft>
            </a:pPr>
            <a:r>
              <a:rPr lang="en-US" dirty="0"/>
              <a:t>1.  Break into small groups with an assigned spokesperson.</a:t>
            </a:r>
          </a:p>
          <a:p>
            <a:pPr marL="457200" indent="-457200">
              <a:spcAft>
                <a:spcPts val="1200"/>
              </a:spcAft>
              <a:buAutoNum type="arabicPeriod" startAt="2"/>
            </a:pPr>
            <a:r>
              <a:rPr lang="en-US" dirty="0"/>
              <a:t>List 3-4 roadblocks that your investigators have</a:t>
            </a:r>
            <a:br>
              <a:rPr lang="en-US" dirty="0"/>
            </a:br>
            <a:r>
              <a:rPr lang="en-US" dirty="0"/>
              <a:t>experienced during investigations. </a:t>
            </a:r>
            <a:r>
              <a:rPr lang="en-US" sz="2000" i="1" dirty="0"/>
              <a:t>(ex. victim denial)</a:t>
            </a:r>
          </a:p>
          <a:p>
            <a:pPr marL="457200" indent="-457200">
              <a:spcAft>
                <a:spcPts val="1200"/>
              </a:spcAft>
              <a:buAutoNum type="arabicPeriod" startAt="2"/>
            </a:pPr>
            <a:r>
              <a:rPr lang="en-US" dirty="0"/>
              <a:t>Next share strategies for addressing each roadblock.</a:t>
            </a:r>
          </a:p>
          <a:p>
            <a:pPr marL="457200" indent="-457200">
              <a:spcAft>
                <a:spcPts val="1200"/>
              </a:spcAft>
              <a:buAutoNum type="arabicPeriod" startAt="4"/>
            </a:pPr>
            <a:r>
              <a:rPr lang="en-US" dirty="0"/>
              <a:t>Reconvene and share your responses with the full group.</a:t>
            </a:r>
          </a:p>
          <a:p>
            <a:pPr marL="457200" indent="-457200">
              <a:spcAft>
                <a:spcPts val="1200"/>
              </a:spcAft>
              <a:buAutoNum type="arabicPeriod" startAt="4"/>
            </a:pPr>
            <a:r>
              <a:rPr lang="en-US" dirty="0"/>
              <a:t>15-minutes for discussion with a 5-min. warning.</a:t>
            </a:r>
          </a:p>
          <a:p>
            <a:pPr>
              <a:spcAft>
                <a:spcPts val="1200"/>
              </a:spcAft>
            </a:pPr>
            <a:endParaRPr lang="en-US" dirty="0"/>
          </a:p>
        </p:txBody>
      </p:sp>
      <p:sp>
        <p:nvSpPr>
          <p:cNvPr id="6" name="Title 1">
            <a:extLst>
              <a:ext uri="{FF2B5EF4-FFF2-40B4-BE49-F238E27FC236}">
                <a16:creationId xmlns:a16="http://schemas.microsoft.com/office/drawing/2014/main" id="{AF96632E-D459-605E-30F0-74600ED5C8AF}"/>
              </a:ext>
            </a:extLst>
          </p:cNvPr>
          <p:cNvSpPr txBox="1">
            <a:spLocks/>
          </p:cNvSpPr>
          <p:nvPr/>
        </p:nvSpPr>
        <p:spPr>
          <a:xfrm>
            <a:off x="409222" y="331259"/>
            <a:ext cx="8621889" cy="549275"/>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a:solidFill>
                  <a:schemeClr val="tx1">
                    <a:lumMod val="50000"/>
                    <a:lumOff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Supervising APS Investigations Involving Transnational Financial Fraud</a:t>
            </a:r>
          </a:p>
        </p:txBody>
      </p:sp>
    </p:spTree>
    <p:extLst>
      <p:ext uri="{BB962C8B-B14F-4D97-AF65-F5344CB8AC3E}">
        <p14:creationId xmlns:p14="http://schemas.microsoft.com/office/powerpoint/2010/main" val="2629139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9259" y="989947"/>
            <a:ext cx="5740190" cy="523220"/>
          </a:xfrm>
          <a:prstGeom prst="rect">
            <a:avLst/>
          </a:prstGeom>
          <a:noFill/>
        </p:spPr>
        <p:txBody>
          <a:bodyPr wrap="square" rtlCol="0">
            <a:spAutoFit/>
          </a:bodyPr>
          <a:lstStyle/>
          <a:p>
            <a:r>
              <a:rPr lang="en-US" sz="2800" i="1" dirty="0"/>
              <a:t>Common Roadblocks</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3686" y="1178552"/>
            <a:ext cx="2849129" cy="2062360"/>
          </a:xfrm>
          <a:prstGeom prst="rect">
            <a:avLst/>
          </a:prstGeom>
        </p:spPr>
      </p:pic>
      <p:sp>
        <p:nvSpPr>
          <p:cNvPr id="5" name="TextBox 4"/>
          <p:cNvSpPr txBox="1"/>
          <p:nvPr/>
        </p:nvSpPr>
        <p:spPr>
          <a:xfrm>
            <a:off x="922637" y="1513166"/>
            <a:ext cx="8580178" cy="7109639"/>
          </a:xfrm>
          <a:prstGeom prst="rect">
            <a:avLst/>
          </a:prstGeom>
          <a:noFill/>
        </p:spPr>
        <p:txBody>
          <a:bodyPr wrap="square" rtlCol="0">
            <a:spAutoFit/>
          </a:bodyPr>
          <a:lstStyle/>
          <a:p>
            <a:pPr marL="342900" indent="-342900">
              <a:buFont typeface="Arial" panose="020B0604020202020204" pitchFamily="34" charset="0"/>
              <a:buChar char="•"/>
            </a:pPr>
            <a:r>
              <a:rPr lang="en-US" sz="2800" dirty="0"/>
              <a:t>Difficulty Getting Information</a:t>
            </a:r>
          </a:p>
          <a:p>
            <a:pPr marL="952485" lvl="1" indent="-342900">
              <a:buFont typeface="Courier New" panose="02070309020205020404" pitchFamily="49" charset="0"/>
              <a:buChar char="o"/>
            </a:pPr>
            <a:r>
              <a:rPr lang="en-US" dirty="0"/>
              <a:t>from victims</a:t>
            </a:r>
          </a:p>
          <a:p>
            <a:pPr marL="952485" lvl="1" indent="-342900">
              <a:buFont typeface="Courier New" panose="02070309020205020404" pitchFamily="49" charset="0"/>
              <a:buChar char="o"/>
            </a:pPr>
            <a:r>
              <a:rPr lang="en-US" dirty="0"/>
              <a:t>from other providers</a:t>
            </a:r>
            <a:br>
              <a:rPr lang="en-US" dirty="0"/>
            </a:br>
            <a:endParaRPr lang="en-US" dirty="0"/>
          </a:p>
          <a:p>
            <a:pPr marL="457200" indent="-457200">
              <a:buFont typeface="Arial" panose="020B0604020202020204" pitchFamily="34" charset="0"/>
              <a:buChar char="•"/>
            </a:pPr>
            <a:r>
              <a:rPr lang="en-US" sz="2800" dirty="0"/>
              <a:t>Questions About Capacity</a:t>
            </a:r>
            <a:br>
              <a:rPr lang="en-US" sz="2800" dirty="0"/>
            </a:br>
            <a:endParaRPr lang="en-US" sz="2800" dirty="0"/>
          </a:p>
          <a:p>
            <a:pPr marL="457200" indent="-457200">
              <a:buFont typeface="Arial" panose="020B0604020202020204" pitchFamily="34" charset="0"/>
              <a:buChar char="•"/>
            </a:pPr>
            <a:r>
              <a:rPr lang="en-US" sz="2800" dirty="0"/>
              <a:t>Continued Involvement with Perpetrators</a:t>
            </a:r>
            <a:br>
              <a:rPr lang="en-US" sz="2800" dirty="0"/>
            </a:br>
            <a:endParaRPr lang="en-US" sz="2800" dirty="0"/>
          </a:p>
          <a:p>
            <a:pPr marL="457200" indent="-457200">
              <a:buFont typeface="Arial" panose="020B0604020202020204" pitchFamily="34" charset="0"/>
              <a:buChar char="•"/>
            </a:pPr>
            <a:r>
              <a:rPr lang="en-US" sz="2800" dirty="0"/>
              <a:t>Client Becomes a Witness</a:t>
            </a:r>
            <a:br>
              <a:rPr lang="en-US" sz="2800" dirty="0"/>
            </a:br>
            <a:endParaRPr lang="en-US" sz="2800" dirty="0"/>
          </a:p>
          <a:p>
            <a:pPr marL="457200" indent="-457200">
              <a:buFont typeface="Arial" panose="020B0604020202020204" pitchFamily="34" charset="0"/>
              <a:buChar char="•"/>
            </a:pPr>
            <a:r>
              <a:rPr lang="en-US" sz="2800" dirty="0"/>
              <a:t>Others?</a:t>
            </a:r>
            <a:br>
              <a:rPr lang="en-US" sz="2800" dirty="0"/>
            </a:br>
            <a:br>
              <a:rPr lang="en-US" sz="2800" dirty="0"/>
            </a:br>
            <a:endParaRPr lang="en-US" sz="2800" dirty="0"/>
          </a:p>
          <a:p>
            <a:pPr marL="342900" indent="-342900">
              <a:buFont typeface="Courier New" panose="02070309020205020404" pitchFamily="49" charset="0"/>
              <a:buChar char="o"/>
            </a:pPr>
            <a:endParaRPr lang="en-US" sz="2800" dirty="0"/>
          </a:p>
          <a:p>
            <a:pPr lvl="1"/>
            <a:endParaRPr lang="en-US" sz="2800" dirty="0"/>
          </a:p>
          <a:p>
            <a:pPr marL="342900" indent="-342900">
              <a:buFont typeface="Courier New" panose="02070309020205020404" pitchFamily="49" charset="0"/>
              <a:buChar char="o"/>
            </a:pPr>
            <a:endParaRPr lang="en-US" dirty="0"/>
          </a:p>
          <a:p>
            <a:endParaRPr lang="en-US" dirty="0"/>
          </a:p>
        </p:txBody>
      </p:sp>
      <p:sp>
        <p:nvSpPr>
          <p:cNvPr id="4" name="Title 1">
            <a:extLst>
              <a:ext uri="{FF2B5EF4-FFF2-40B4-BE49-F238E27FC236}">
                <a16:creationId xmlns:a16="http://schemas.microsoft.com/office/drawing/2014/main" id="{50892A30-3ADC-82F1-C9A3-7A8AD3471FA7}"/>
              </a:ext>
            </a:extLst>
          </p:cNvPr>
          <p:cNvSpPr>
            <a:spLocks noGrp="1"/>
          </p:cNvSpPr>
          <p:nvPr>
            <p:ph type="title"/>
          </p:nvPr>
        </p:nvSpPr>
        <p:spPr>
          <a:xfrm>
            <a:off x="549259" y="194691"/>
            <a:ext cx="8580178" cy="549275"/>
          </a:xfrm>
        </p:spPr>
        <p:txBody>
          <a:bodyPr/>
          <a:lstStyle/>
          <a:p>
            <a:r>
              <a:rPr lang="en-US" sz="2000" dirty="0"/>
              <a:t>Supervising APS Investigations Involving Transnational Financial Fraud </a:t>
            </a:r>
          </a:p>
        </p:txBody>
      </p:sp>
    </p:spTree>
    <p:extLst>
      <p:ext uri="{BB962C8B-B14F-4D97-AF65-F5344CB8AC3E}">
        <p14:creationId xmlns:p14="http://schemas.microsoft.com/office/powerpoint/2010/main" val="2781663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6233" y="1135846"/>
            <a:ext cx="9060430" cy="553998"/>
          </a:xfrm>
          <a:prstGeom prst="rect">
            <a:avLst/>
          </a:prstGeom>
          <a:noFill/>
        </p:spPr>
        <p:txBody>
          <a:bodyPr wrap="square" rtlCol="0">
            <a:spAutoFit/>
          </a:bodyPr>
          <a:lstStyle/>
          <a:p>
            <a:r>
              <a:rPr lang="en-US" sz="3000" i="1" dirty="0"/>
              <a:t>Questions and Steps to Explore with Investigators</a:t>
            </a:r>
          </a:p>
        </p:txBody>
      </p:sp>
      <p:sp>
        <p:nvSpPr>
          <p:cNvPr id="6" name="TextBox 5"/>
          <p:cNvSpPr txBox="1"/>
          <p:nvPr/>
        </p:nvSpPr>
        <p:spPr>
          <a:xfrm>
            <a:off x="1664044" y="1830116"/>
            <a:ext cx="5885936" cy="4062651"/>
          </a:xfrm>
          <a:prstGeom prst="rect">
            <a:avLst/>
          </a:prstGeom>
          <a:noFill/>
        </p:spPr>
        <p:txBody>
          <a:bodyPr wrap="square" rtlCol="0">
            <a:spAutoFit/>
          </a:bodyPr>
          <a:lstStyle/>
          <a:p>
            <a:pPr marL="342900" indent="-342900">
              <a:spcAft>
                <a:spcPts val="1800"/>
              </a:spcAft>
              <a:buBlip>
                <a:blip r:embed="rId3"/>
              </a:buBlip>
            </a:pPr>
            <a:r>
              <a:rPr lang="en-US" dirty="0"/>
              <a:t>During the initial assessment</a:t>
            </a:r>
          </a:p>
          <a:p>
            <a:pPr marL="342900" indent="-342900">
              <a:spcAft>
                <a:spcPts val="1800"/>
              </a:spcAft>
              <a:buBlip>
                <a:blip r:embed="rId3"/>
              </a:buBlip>
            </a:pPr>
            <a:r>
              <a:rPr lang="en-US" dirty="0"/>
              <a:t>Addressing financial safety </a:t>
            </a:r>
          </a:p>
          <a:p>
            <a:pPr marL="342900" indent="-342900">
              <a:spcAft>
                <a:spcPts val="1800"/>
              </a:spcAft>
              <a:buBlip>
                <a:blip r:embed="rId3"/>
              </a:buBlip>
            </a:pPr>
            <a:r>
              <a:rPr lang="en-US" dirty="0"/>
              <a:t>Making reports</a:t>
            </a:r>
          </a:p>
          <a:p>
            <a:pPr marL="342900" indent="-342900">
              <a:spcAft>
                <a:spcPts val="1800"/>
              </a:spcAft>
              <a:buBlip>
                <a:blip r:embed="rId3"/>
              </a:buBlip>
            </a:pPr>
            <a:r>
              <a:rPr lang="en-US" dirty="0"/>
              <a:t>Assessing financial impact</a:t>
            </a:r>
          </a:p>
          <a:p>
            <a:pPr marL="342900" indent="-342900">
              <a:spcAft>
                <a:spcPts val="1800"/>
              </a:spcAft>
              <a:buBlip>
                <a:blip r:embed="rId3"/>
              </a:buBlip>
            </a:pPr>
            <a:r>
              <a:rPr lang="en-US" dirty="0"/>
              <a:t>Assessing emotional impact</a:t>
            </a:r>
          </a:p>
          <a:p>
            <a:pPr marL="342900" indent="-342900">
              <a:spcAft>
                <a:spcPts val="1800"/>
              </a:spcAft>
              <a:buBlip>
                <a:blip r:embed="rId3"/>
              </a:buBlip>
            </a:pPr>
            <a:r>
              <a:rPr lang="en-US" dirty="0"/>
              <a:t>Preventing re-victimization</a:t>
            </a:r>
          </a:p>
          <a:p>
            <a:pPr marL="342900" indent="-342900">
              <a:spcAft>
                <a:spcPts val="1800"/>
              </a:spcAft>
              <a:buBlip>
                <a:blip r:embed="rId3"/>
              </a:buBlip>
            </a:pPr>
            <a:r>
              <a:rPr lang="en-US" dirty="0"/>
              <a:t>Assisting repeat victims</a:t>
            </a:r>
          </a:p>
        </p:txBody>
      </p:sp>
      <p:sp>
        <p:nvSpPr>
          <p:cNvPr id="2" name="Title 1">
            <a:extLst>
              <a:ext uri="{FF2B5EF4-FFF2-40B4-BE49-F238E27FC236}">
                <a16:creationId xmlns:a16="http://schemas.microsoft.com/office/drawing/2014/main" id="{BC354566-CEB8-203A-2D53-74E725A5D18E}"/>
              </a:ext>
            </a:extLst>
          </p:cNvPr>
          <p:cNvSpPr>
            <a:spLocks noGrp="1"/>
          </p:cNvSpPr>
          <p:nvPr>
            <p:ph type="title"/>
          </p:nvPr>
        </p:nvSpPr>
        <p:spPr>
          <a:xfrm>
            <a:off x="409222" y="331259"/>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108418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768" y="988215"/>
            <a:ext cx="9414874" cy="553998"/>
          </a:xfrm>
          <a:prstGeom prst="rect">
            <a:avLst/>
          </a:prstGeom>
          <a:noFill/>
        </p:spPr>
        <p:txBody>
          <a:bodyPr wrap="square" rtlCol="0">
            <a:spAutoFit/>
          </a:bodyPr>
          <a:lstStyle/>
          <a:p>
            <a:r>
              <a:rPr lang="en-US" sz="3000" i="1" dirty="0"/>
              <a:t>Questions to Explore During Initial Assessment</a:t>
            </a:r>
          </a:p>
        </p:txBody>
      </p:sp>
      <p:sp>
        <p:nvSpPr>
          <p:cNvPr id="6" name="TextBox 5"/>
          <p:cNvSpPr txBox="1"/>
          <p:nvPr/>
        </p:nvSpPr>
        <p:spPr>
          <a:xfrm>
            <a:off x="626074" y="1681834"/>
            <a:ext cx="9543535" cy="5032147"/>
          </a:xfrm>
          <a:prstGeom prst="rect">
            <a:avLst/>
          </a:prstGeom>
          <a:noFill/>
        </p:spPr>
        <p:txBody>
          <a:bodyPr wrap="square" rtlCol="0">
            <a:spAutoFit/>
          </a:bodyPr>
          <a:lstStyle/>
          <a:p>
            <a:pPr marL="342900" indent="-342900">
              <a:spcAft>
                <a:spcPts val="1800"/>
              </a:spcAft>
              <a:buBlip>
                <a:blip r:embed="rId3"/>
              </a:buBlip>
            </a:pPr>
            <a:r>
              <a:rPr lang="en-US" dirty="0"/>
              <a:t>How does the victim view the perpetrator?</a:t>
            </a:r>
          </a:p>
          <a:p>
            <a:pPr marL="342900" indent="-342900">
              <a:spcAft>
                <a:spcPts val="1800"/>
              </a:spcAft>
              <a:buBlip>
                <a:blip r:embed="rId3"/>
              </a:buBlip>
            </a:pPr>
            <a:r>
              <a:rPr lang="en-US" dirty="0"/>
              <a:t>Admitting or denying involvement? </a:t>
            </a:r>
          </a:p>
          <a:p>
            <a:pPr marL="342900" indent="-342900">
              <a:spcAft>
                <a:spcPts val="1800"/>
              </a:spcAft>
              <a:buBlip>
                <a:blip r:embed="rId3"/>
              </a:buBlip>
            </a:pPr>
            <a:r>
              <a:rPr lang="en-US" dirty="0"/>
              <a:t>Has financial theft occurred?  </a:t>
            </a:r>
          </a:p>
          <a:p>
            <a:pPr marL="342900" indent="-342900">
              <a:spcAft>
                <a:spcPts val="1800"/>
              </a:spcAft>
              <a:buBlip>
                <a:blip r:embed="rId3"/>
              </a:buBlip>
            </a:pPr>
            <a:r>
              <a:rPr lang="en-US" dirty="0"/>
              <a:t>Has personally identifiable information (PII) been compromised? </a:t>
            </a:r>
          </a:p>
          <a:p>
            <a:pPr marL="342900" indent="-342900">
              <a:spcAft>
                <a:spcPts val="1800"/>
              </a:spcAft>
              <a:buBlip>
                <a:blip r:embed="rId3"/>
              </a:buBlip>
            </a:pPr>
            <a:r>
              <a:rPr lang="en-US" dirty="0"/>
              <a:t>Were threats involved? </a:t>
            </a:r>
          </a:p>
          <a:p>
            <a:pPr marL="342900" indent="-342900">
              <a:spcAft>
                <a:spcPts val="1800"/>
              </a:spcAft>
              <a:buBlip>
                <a:blip r:embed="rId3"/>
              </a:buBlip>
            </a:pPr>
            <a:r>
              <a:rPr lang="en-US" dirty="0"/>
              <a:t>Does the victim understand the nature of the fraud and can they describe it?</a:t>
            </a:r>
          </a:p>
          <a:p>
            <a:pPr marL="342900" indent="-342900">
              <a:spcAft>
                <a:spcPts val="1800"/>
              </a:spcAft>
              <a:buBlip>
                <a:blip r:embed="rId3"/>
              </a:buBlip>
            </a:pPr>
            <a:r>
              <a:rPr lang="en-US" dirty="0"/>
              <a:t>How do they refer to the perpetrator/s if at all. </a:t>
            </a:r>
          </a:p>
          <a:p>
            <a:pPr>
              <a:spcAft>
                <a:spcPts val="1800"/>
              </a:spcAft>
            </a:pPr>
            <a:endParaRPr lang="en-US" dirty="0"/>
          </a:p>
        </p:txBody>
      </p:sp>
      <p:sp>
        <p:nvSpPr>
          <p:cNvPr id="2" name="Title 1">
            <a:extLst>
              <a:ext uri="{FF2B5EF4-FFF2-40B4-BE49-F238E27FC236}">
                <a16:creationId xmlns:a16="http://schemas.microsoft.com/office/drawing/2014/main" id="{D8F0D7F2-3FD2-7B54-0E56-04E2FAFFCEE5}"/>
              </a:ext>
            </a:extLst>
          </p:cNvPr>
          <p:cNvSpPr>
            <a:spLocks noGrp="1"/>
          </p:cNvSpPr>
          <p:nvPr>
            <p:ph type="title"/>
          </p:nvPr>
        </p:nvSpPr>
        <p:spPr>
          <a:xfrm>
            <a:off x="510822" y="299319"/>
            <a:ext cx="8486422"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9239988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8346" y="1161534"/>
            <a:ext cx="7722973" cy="553998"/>
          </a:xfrm>
          <a:prstGeom prst="rect">
            <a:avLst/>
          </a:prstGeom>
          <a:noFill/>
        </p:spPr>
        <p:txBody>
          <a:bodyPr wrap="square" rtlCol="0">
            <a:spAutoFit/>
          </a:bodyPr>
          <a:lstStyle/>
          <a:p>
            <a:r>
              <a:rPr lang="en-US" sz="3000" i="1" dirty="0"/>
              <a:t>Addressing Financial Safety</a:t>
            </a:r>
          </a:p>
        </p:txBody>
      </p:sp>
      <p:sp>
        <p:nvSpPr>
          <p:cNvPr id="6" name="TextBox 5"/>
          <p:cNvSpPr txBox="1"/>
          <p:nvPr/>
        </p:nvSpPr>
        <p:spPr>
          <a:xfrm>
            <a:off x="453081" y="1916612"/>
            <a:ext cx="9086336" cy="3370153"/>
          </a:xfrm>
          <a:prstGeom prst="rect">
            <a:avLst/>
          </a:prstGeom>
          <a:noFill/>
        </p:spPr>
        <p:txBody>
          <a:bodyPr wrap="square" rtlCol="0">
            <a:spAutoFit/>
          </a:bodyPr>
          <a:lstStyle/>
          <a:p>
            <a:pPr marL="342900" indent="-342900">
              <a:spcAft>
                <a:spcPts val="1800"/>
              </a:spcAft>
              <a:buBlip>
                <a:blip r:embed="rId3"/>
              </a:buBlip>
            </a:pPr>
            <a:r>
              <a:rPr lang="en-US" dirty="0"/>
              <a:t>Has the client notified their financial </a:t>
            </a:r>
            <a:r>
              <a:rPr lang="en-US" dirty="0" err="1"/>
              <a:t>instution</a:t>
            </a:r>
            <a:r>
              <a:rPr lang="en-US" dirty="0"/>
              <a:t>?</a:t>
            </a:r>
          </a:p>
          <a:p>
            <a:pPr marL="342900" indent="-342900">
              <a:spcAft>
                <a:spcPts val="1800"/>
              </a:spcAft>
              <a:buBlip>
                <a:blip r:embed="rId3"/>
              </a:buBlip>
            </a:pPr>
            <a:r>
              <a:rPr lang="en-US" dirty="0"/>
              <a:t>Is the client able to pay for their mortgage, rent and utilities?</a:t>
            </a:r>
          </a:p>
          <a:p>
            <a:pPr marL="342900" indent="-342900">
              <a:spcAft>
                <a:spcPts val="1800"/>
              </a:spcAft>
              <a:buBlip>
                <a:blip r:embed="rId3"/>
              </a:buBlip>
            </a:pPr>
            <a:r>
              <a:rPr lang="en-US" dirty="0"/>
              <a:t>Is the client able to pay for food? </a:t>
            </a:r>
          </a:p>
          <a:p>
            <a:pPr marL="342900" indent="-342900">
              <a:spcAft>
                <a:spcPts val="1800"/>
              </a:spcAft>
              <a:buBlip>
                <a:blip r:embed="rId3"/>
              </a:buBlip>
            </a:pPr>
            <a:r>
              <a:rPr lang="en-US" dirty="0"/>
              <a:t>Does the client need help to contact creditors to discuss payment options and to create a plan so they don’t unexpectedly lose electricity, water, or their housing as an indirect result of the exploitation? </a:t>
            </a:r>
          </a:p>
        </p:txBody>
      </p:sp>
      <p:sp>
        <p:nvSpPr>
          <p:cNvPr id="2" name="Title 1">
            <a:extLst>
              <a:ext uri="{FF2B5EF4-FFF2-40B4-BE49-F238E27FC236}">
                <a16:creationId xmlns:a16="http://schemas.microsoft.com/office/drawing/2014/main" id="{8E07461A-FF3F-C9BF-6B81-8ECC55475AF9}"/>
              </a:ext>
            </a:extLst>
          </p:cNvPr>
          <p:cNvSpPr>
            <a:spLocks noGrp="1"/>
          </p:cNvSpPr>
          <p:nvPr>
            <p:ph type="title"/>
          </p:nvPr>
        </p:nvSpPr>
        <p:spPr>
          <a:xfrm>
            <a:off x="714022" y="281396"/>
            <a:ext cx="8001000" cy="549275"/>
          </a:xfrm>
        </p:spPr>
        <p:txBody>
          <a:bodyPr/>
          <a:lstStyle/>
          <a:p>
            <a:r>
              <a:rPr lang="en-US" sz="2000" dirty="0"/>
              <a:t>Supervising APS Investigations Involving Transnational Financial</a:t>
            </a:r>
          </a:p>
        </p:txBody>
      </p:sp>
    </p:spTree>
    <p:extLst>
      <p:ext uri="{BB962C8B-B14F-4D97-AF65-F5344CB8AC3E}">
        <p14:creationId xmlns:p14="http://schemas.microsoft.com/office/powerpoint/2010/main" val="2614884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7696" y="850759"/>
            <a:ext cx="7722973" cy="553998"/>
          </a:xfrm>
          <a:prstGeom prst="rect">
            <a:avLst/>
          </a:prstGeom>
          <a:noFill/>
        </p:spPr>
        <p:txBody>
          <a:bodyPr wrap="square" rtlCol="0">
            <a:spAutoFit/>
          </a:bodyPr>
          <a:lstStyle/>
          <a:p>
            <a:r>
              <a:rPr lang="en-US" sz="3000" i="1" dirty="0"/>
              <a:t>Making Reports</a:t>
            </a:r>
          </a:p>
        </p:txBody>
      </p:sp>
      <p:sp>
        <p:nvSpPr>
          <p:cNvPr id="6" name="TextBox 5"/>
          <p:cNvSpPr txBox="1"/>
          <p:nvPr/>
        </p:nvSpPr>
        <p:spPr>
          <a:xfrm>
            <a:off x="663146" y="1609817"/>
            <a:ext cx="9086336" cy="5016758"/>
          </a:xfrm>
          <a:prstGeom prst="rect">
            <a:avLst/>
          </a:prstGeom>
          <a:noFill/>
        </p:spPr>
        <p:txBody>
          <a:bodyPr wrap="square" rtlCol="0">
            <a:spAutoFit/>
          </a:bodyPr>
          <a:lstStyle/>
          <a:p>
            <a:pPr marL="342900" indent="-342900">
              <a:spcAft>
                <a:spcPts val="1800"/>
              </a:spcAft>
              <a:buBlip>
                <a:blip r:embed="rId3"/>
              </a:buBlip>
            </a:pPr>
            <a:r>
              <a:rPr lang="en-US" dirty="0"/>
              <a:t>Have reports been filed as required by mandatory reporting laws and your agency’s policies and procedures? </a:t>
            </a:r>
          </a:p>
          <a:p>
            <a:pPr marL="342900" indent="-342900">
              <a:spcAft>
                <a:spcPts val="1800"/>
              </a:spcAft>
              <a:buBlip>
                <a:blip r:embed="rId3"/>
              </a:buBlip>
            </a:pPr>
            <a:r>
              <a:rPr lang="en-US" dirty="0"/>
              <a:t>Is relevant information being recorded - including the number of perpetrators, type of scams, length of time that the client was interacting with perpetrator(s), when and how often contact was made, and how much money was stolen?  </a:t>
            </a:r>
          </a:p>
          <a:p>
            <a:pPr marL="342900" indent="-342900">
              <a:spcAft>
                <a:spcPts val="1800"/>
              </a:spcAft>
              <a:buBlip>
                <a:blip r:embed="rId3"/>
              </a:buBlip>
            </a:pPr>
            <a:r>
              <a:rPr lang="en-US" dirty="0"/>
              <a:t>Does the client need help keeping this information organized to assist with reporting? </a:t>
            </a:r>
          </a:p>
          <a:p>
            <a:pPr marL="342900" indent="-342900">
              <a:spcAft>
                <a:spcPts val="1800"/>
              </a:spcAft>
              <a:buBlip>
                <a:blip r:embed="rId3"/>
              </a:buBlip>
            </a:pPr>
            <a:r>
              <a:rPr lang="en-US" dirty="0"/>
              <a:t>Does the client want to report?  Do they need help? </a:t>
            </a:r>
            <a:r>
              <a:rPr lang="en-US" sz="2000" i="1" dirty="0"/>
              <a:t>(Ex. law enforcement, EJC, National Elder Fraud Hotline.)</a:t>
            </a:r>
          </a:p>
          <a:p>
            <a:pPr>
              <a:spcAft>
                <a:spcPts val="1800"/>
              </a:spcAft>
            </a:pPr>
            <a:endParaRPr lang="en-US" dirty="0"/>
          </a:p>
        </p:txBody>
      </p:sp>
      <p:sp>
        <p:nvSpPr>
          <p:cNvPr id="2" name="Title 1">
            <a:extLst>
              <a:ext uri="{FF2B5EF4-FFF2-40B4-BE49-F238E27FC236}">
                <a16:creationId xmlns:a16="http://schemas.microsoft.com/office/drawing/2014/main" id="{AE9759CC-D620-CD1A-7FBB-47F77D59DB3A}"/>
              </a:ext>
            </a:extLst>
          </p:cNvPr>
          <p:cNvSpPr>
            <a:spLocks noGrp="1"/>
          </p:cNvSpPr>
          <p:nvPr>
            <p:ph type="title"/>
          </p:nvPr>
        </p:nvSpPr>
        <p:spPr>
          <a:xfrm>
            <a:off x="357696" y="231425"/>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398833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1"/>
          <p:cNvSpPr txBox="1">
            <a:spLocks/>
          </p:cNvSpPr>
          <p:nvPr/>
        </p:nvSpPr>
        <p:spPr>
          <a:xfrm>
            <a:off x="2063902" y="2218036"/>
            <a:ext cx="6827795" cy="2020331"/>
          </a:xfrm>
          <a:prstGeom prst="rect">
            <a:avLst/>
          </a:prstGeom>
          <a:solidFill>
            <a:schemeClr val="accent1">
              <a:lumMod val="40000"/>
              <a:lumOff val="60000"/>
            </a:schemeClr>
          </a:solidFill>
          <a:ln w="28575">
            <a:solidFill>
              <a:schemeClr val="tx1"/>
            </a:solidFill>
          </a:ln>
        </p:spPr>
        <p:txBody>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endParaRPr lang="en-US" dirty="0"/>
          </a:p>
          <a:p>
            <a:pPr marL="0" indent="0" algn="ctr">
              <a:buFont typeface="Wingdings 3" charset="2"/>
              <a:buNone/>
            </a:pPr>
            <a:r>
              <a:rPr lang="en-US" sz="2800" dirty="0"/>
              <a:t>Facilitator Name</a:t>
            </a:r>
          </a:p>
          <a:p>
            <a:pPr marL="0" indent="0" algn="ctr">
              <a:buFont typeface="Wingdings 3" charset="2"/>
              <a:buNone/>
            </a:pPr>
            <a:r>
              <a:rPr lang="en-US" sz="2800" dirty="0"/>
              <a:t>Organization</a:t>
            </a:r>
          </a:p>
        </p:txBody>
      </p:sp>
      <p:sp>
        <p:nvSpPr>
          <p:cNvPr id="2" name="Title 1">
            <a:extLst>
              <a:ext uri="{FF2B5EF4-FFF2-40B4-BE49-F238E27FC236}">
                <a16:creationId xmlns:a16="http://schemas.microsoft.com/office/drawing/2014/main" id="{8E7A92D8-1D7F-267F-4999-EBAE4F010721}"/>
              </a:ext>
            </a:extLst>
          </p:cNvPr>
          <p:cNvSpPr txBox="1">
            <a:spLocks/>
          </p:cNvSpPr>
          <p:nvPr/>
        </p:nvSpPr>
        <p:spPr>
          <a:xfrm>
            <a:off x="685503" y="372033"/>
            <a:ext cx="9291053" cy="549275"/>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a:solidFill>
                  <a:schemeClr val="tx1">
                    <a:lumMod val="50000"/>
                    <a:lumOff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Supervising APS Investigations Involving Transnational Financial Fraud</a:t>
            </a:r>
          </a:p>
        </p:txBody>
      </p:sp>
    </p:spTree>
    <p:extLst>
      <p:ext uri="{BB962C8B-B14F-4D97-AF65-F5344CB8AC3E}">
        <p14:creationId xmlns:p14="http://schemas.microsoft.com/office/powerpoint/2010/main" val="16124192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5823" y="886854"/>
            <a:ext cx="7722973" cy="553998"/>
          </a:xfrm>
          <a:prstGeom prst="rect">
            <a:avLst/>
          </a:prstGeom>
          <a:noFill/>
        </p:spPr>
        <p:txBody>
          <a:bodyPr wrap="square" rtlCol="0">
            <a:spAutoFit/>
          </a:bodyPr>
          <a:lstStyle/>
          <a:p>
            <a:r>
              <a:rPr lang="en-US" sz="3000" i="1" dirty="0"/>
              <a:t>Assessing Financial Impact</a:t>
            </a:r>
          </a:p>
        </p:txBody>
      </p:sp>
      <p:sp>
        <p:nvSpPr>
          <p:cNvPr id="6" name="TextBox 5"/>
          <p:cNvSpPr txBox="1"/>
          <p:nvPr/>
        </p:nvSpPr>
        <p:spPr>
          <a:xfrm>
            <a:off x="639083" y="1682007"/>
            <a:ext cx="9086336" cy="5078313"/>
          </a:xfrm>
          <a:prstGeom prst="rect">
            <a:avLst/>
          </a:prstGeom>
          <a:noFill/>
        </p:spPr>
        <p:txBody>
          <a:bodyPr wrap="square" rtlCol="0">
            <a:spAutoFit/>
          </a:bodyPr>
          <a:lstStyle/>
          <a:p>
            <a:pPr marL="342900" indent="-342900">
              <a:spcAft>
                <a:spcPts val="1800"/>
              </a:spcAft>
              <a:buBlip>
                <a:blip r:embed="rId3"/>
              </a:buBlip>
            </a:pPr>
            <a:r>
              <a:rPr lang="en-US" dirty="0"/>
              <a:t>Has information been gathered on the extent of the exploitation by checking bank accounts, credit card statements, other finances?</a:t>
            </a:r>
          </a:p>
          <a:p>
            <a:pPr marL="342900" indent="-342900">
              <a:spcAft>
                <a:spcPts val="1800"/>
              </a:spcAft>
              <a:buBlip>
                <a:blip r:embed="rId3"/>
              </a:buBlip>
            </a:pPr>
            <a:r>
              <a:rPr lang="en-US" dirty="0"/>
              <a:t>Would requesting a credit report from Equifax, Experian, and TransUnion be helpful?  (annualcreditreport.com or call 1-877-322-8228)</a:t>
            </a:r>
          </a:p>
          <a:p>
            <a:pPr marL="342900" indent="-342900">
              <a:spcAft>
                <a:spcPts val="1800"/>
              </a:spcAft>
              <a:buBlip>
                <a:blip r:embed="rId3"/>
              </a:buBlip>
            </a:pPr>
            <a:r>
              <a:rPr lang="en-US" dirty="0"/>
              <a:t> Have breached accounts been closed? </a:t>
            </a:r>
          </a:p>
          <a:p>
            <a:pPr marL="342900" indent="-342900">
              <a:spcAft>
                <a:spcPts val="1800"/>
              </a:spcAft>
              <a:buBlip>
                <a:blip r:embed="rId3"/>
              </a:buBlip>
            </a:pPr>
            <a:r>
              <a:rPr lang="en-US" dirty="0"/>
              <a:t>Are referrals needed?  (</a:t>
            </a:r>
            <a:r>
              <a:rPr lang="en-US" sz="2000" i="1" dirty="0"/>
              <a:t>If losses are great, victims can be referred to nonprofit consumer credit counseling programs, to US Bankruptcy Court for guidance, or to IRS Tax Advocate.) </a:t>
            </a:r>
          </a:p>
          <a:p>
            <a:pPr>
              <a:spcAft>
                <a:spcPts val="1800"/>
              </a:spcAft>
            </a:pPr>
            <a:endParaRPr lang="en-US" dirty="0"/>
          </a:p>
        </p:txBody>
      </p:sp>
      <p:sp>
        <p:nvSpPr>
          <p:cNvPr id="2" name="Title 1">
            <a:extLst>
              <a:ext uri="{FF2B5EF4-FFF2-40B4-BE49-F238E27FC236}">
                <a16:creationId xmlns:a16="http://schemas.microsoft.com/office/drawing/2014/main" id="{6AC32281-A847-90BE-C4F7-C2BB59D3AEAE}"/>
              </a:ext>
            </a:extLst>
          </p:cNvPr>
          <p:cNvSpPr>
            <a:spLocks noGrp="1"/>
          </p:cNvSpPr>
          <p:nvPr>
            <p:ph type="title"/>
          </p:nvPr>
        </p:nvSpPr>
        <p:spPr>
          <a:xfrm>
            <a:off x="405823" y="217001"/>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2405573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05822" y="928964"/>
            <a:ext cx="7722973" cy="553998"/>
          </a:xfrm>
          <a:prstGeom prst="rect">
            <a:avLst/>
          </a:prstGeom>
          <a:noFill/>
        </p:spPr>
        <p:txBody>
          <a:bodyPr wrap="square" rtlCol="0">
            <a:spAutoFit/>
          </a:bodyPr>
          <a:lstStyle/>
          <a:p>
            <a:r>
              <a:rPr lang="en-US" sz="3000" i="1" dirty="0"/>
              <a:t>Assessing Emotional Impact</a:t>
            </a:r>
          </a:p>
        </p:txBody>
      </p:sp>
      <p:sp>
        <p:nvSpPr>
          <p:cNvPr id="6" name="TextBox 5"/>
          <p:cNvSpPr txBox="1"/>
          <p:nvPr/>
        </p:nvSpPr>
        <p:spPr>
          <a:xfrm>
            <a:off x="615020" y="1766227"/>
            <a:ext cx="9086336" cy="4201150"/>
          </a:xfrm>
          <a:prstGeom prst="rect">
            <a:avLst/>
          </a:prstGeom>
          <a:noFill/>
        </p:spPr>
        <p:txBody>
          <a:bodyPr wrap="square" rtlCol="0">
            <a:spAutoFit/>
          </a:bodyPr>
          <a:lstStyle/>
          <a:p>
            <a:pPr marL="342900" indent="-342900">
              <a:spcAft>
                <a:spcPts val="1800"/>
              </a:spcAft>
              <a:buBlip>
                <a:blip r:embed="rId3"/>
              </a:buBlip>
            </a:pPr>
            <a:r>
              <a:rPr lang="en-US" dirty="0"/>
              <a:t>What support systems are available for the client?</a:t>
            </a:r>
          </a:p>
          <a:p>
            <a:pPr marL="342900" indent="-342900">
              <a:spcAft>
                <a:spcPts val="1800"/>
              </a:spcAft>
              <a:buBlip>
                <a:blip r:embed="rId3"/>
              </a:buBlip>
            </a:pPr>
            <a:r>
              <a:rPr lang="en-US" dirty="0"/>
              <a:t>Does the client need psychological or counseling support? </a:t>
            </a:r>
          </a:p>
          <a:p>
            <a:pPr marL="342900" indent="-342900">
              <a:spcAft>
                <a:spcPts val="1800"/>
              </a:spcAft>
              <a:buBlip>
                <a:blip r:embed="rId3"/>
              </a:buBlip>
            </a:pPr>
            <a:r>
              <a:rPr lang="en-US" dirty="0"/>
              <a:t>What underlying issues need to be addressed? (ex. loneliness, depression, guilt, capacity issues, fear) </a:t>
            </a:r>
          </a:p>
          <a:p>
            <a:pPr marL="342900" indent="-342900">
              <a:spcAft>
                <a:spcPts val="1800"/>
              </a:spcAft>
              <a:buBlip>
                <a:blip r:embed="rId3"/>
              </a:buBlip>
            </a:pPr>
            <a:r>
              <a:rPr lang="en-US" dirty="0"/>
              <a:t>Would an on line or in person support groups be helpful? </a:t>
            </a:r>
          </a:p>
          <a:p>
            <a:pPr marL="342900" indent="-342900">
              <a:spcAft>
                <a:spcPts val="1800"/>
              </a:spcAft>
              <a:buBlip>
                <a:blip r:embed="rId3"/>
              </a:buBlip>
            </a:pPr>
            <a:r>
              <a:rPr lang="en-US" dirty="0"/>
              <a:t>Would a referral to other trusted partners be helpful?  </a:t>
            </a:r>
          </a:p>
          <a:p>
            <a:pPr marL="342900" indent="-342900">
              <a:spcAft>
                <a:spcPts val="1800"/>
              </a:spcAft>
              <a:buBlip>
                <a:blip r:embed="rId3"/>
              </a:buBlip>
            </a:pPr>
            <a:r>
              <a:rPr lang="en-US" dirty="0"/>
              <a:t>Has the </a:t>
            </a:r>
            <a:r>
              <a:rPr lang="en-US" i="1" dirty="0"/>
              <a:t>Victims of Crime Act</a:t>
            </a:r>
            <a:r>
              <a:rPr lang="en-US" dirty="0"/>
              <a:t> </a:t>
            </a:r>
            <a:r>
              <a:rPr lang="en-US" sz="2000" i="1" dirty="0"/>
              <a:t>(VOCA) </a:t>
            </a:r>
            <a:r>
              <a:rPr lang="en-US" dirty="0"/>
              <a:t>been considered as a source of assistance? </a:t>
            </a:r>
          </a:p>
        </p:txBody>
      </p:sp>
      <p:sp>
        <p:nvSpPr>
          <p:cNvPr id="2" name="Title 1">
            <a:extLst>
              <a:ext uri="{FF2B5EF4-FFF2-40B4-BE49-F238E27FC236}">
                <a16:creationId xmlns:a16="http://schemas.microsoft.com/office/drawing/2014/main" id="{BC9BBF7B-2F77-E5FB-29C9-BAA7AC52851B}"/>
              </a:ext>
            </a:extLst>
          </p:cNvPr>
          <p:cNvSpPr>
            <a:spLocks noGrp="1"/>
          </p:cNvSpPr>
          <p:nvPr>
            <p:ph type="title"/>
          </p:nvPr>
        </p:nvSpPr>
        <p:spPr>
          <a:xfrm>
            <a:off x="405822" y="238056"/>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15042790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1578" y="645699"/>
            <a:ext cx="7722973" cy="553998"/>
          </a:xfrm>
          <a:prstGeom prst="rect">
            <a:avLst/>
          </a:prstGeom>
          <a:noFill/>
        </p:spPr>
        <p:txBody>
          <a:bodyPr wrap="square" rtlCol="0">
            <a:spAutoFit/>
          </a:bodyPr>
          <a:lstStyle/>
          <a:p>
            <a:r>
              <a:rPr lang="en-US" sz="3000" i="1" dirty="0"/>
              <a:t>Preventing Re-Victimization</a:t>
            </a:r>
          </a:p>
        </p:txBody>
      </p:sp>
      <p:sp>
        <p:nvSpPr>
          <p:cNvPr id="6" name="TextBox 5"/>
          <p:cNvSpPr txBox="1"/>
          <p:nvPr/>
        </p:nvSpPr>
        <p:spPr>
          <a:xfrm>
            <a:off x="781812" y="1388753"/>
            <a:ext cx="9086336" cy="6294031"/>
          </a:xfrm>
          <a:prstGeom prst="rect">
            <a:avLst/>
          </a:prstGeom>
          <a:noFill/>
        </p:spPr>
        <p:txBody>
          <a:bodyPr wrap="square" rtlCol="0">
            <a:spAutoFit/>
          </a:bodyPr>
          <a:lstStyle/>
          <a:p>
            <a:pPr marL="342900" indent="-342900">
              <a:spcAft>
                <a:spcPts val="1200"/>
              </a:spcAft>
              <a:buBlip>
                <a:blip r:embed="rId3"/>
              </a:buBlip>
            </a:pPr>
            <a:r>
              <a:rPr lang="en-US" dirty="0"/>
              <a:t> Is a multidisciplinary team review needed?</a:t>
            </a:r>
          </a:p>
          <a:p>
            <a:pPr marL="342900" indent="-342900">
              <a:spcAft>
                <a:spcPts val="1200"/>
              </a:spcAft>
              <a:buBlip>
                <a:blip r:embed="rId3"/>
              </a:buBlip>
            </a:pPr>
            <a:r>
              <a:rPr lang="en-US" dirty="0"/>
              <a:t> Is more rapport-building needed?</a:t>
            </a:r>
            <a:br>
              <a:rPr lang="en-US" dirty="0"/>
            </a:br>
            <a:r>
              <a:rPr lang="en-US" dirty="0"/>
              <a:t>   - </a:t>
            </a:r>
            <a:r>
              <a:rPr lang="en-US" sz="2000" dirty="0"/>
              <a:t>Recognize that a one-time-intervention is not enough</a:t>
            </a:r>
          </a:p>
          <a:p>
            <a:pPr marL="342900" indent="-342900">
              <a:spcAft>
                <a:spcPts val="1200"/>
              </a:spcAft>
              <a:buBlip>
                <a:blip r:embed="rId3"/>
              </a:buBlip>
            </a:pPr>
            <a:r>
              <a:rPr lang="en-US" dirty="0"/>
              <a:t>Can the victim use technology safely and stay safe on-line? </a:t>
            </a:r>
          </a:p>
          <a:p>
            <a:pPr marL="342900" indent="-342900">
              <a:spcAft>
                <a:spcPts val="1200"/>
              </a:spcAft>
              <a:buBlip>
                <a:blip r:embed="rId3"/>
              </a:buBlip>
            </a:pPr>
            <a:r>
              <a:rPr lang="en-US" dirty="0"/>
              <a:t>Has the client been advised to change phone numbers, email addresses, and passwords on accounts? To protect profiles and privacy settings on social media accounts and bank accounts?</a:t>
            </a:r>
          </a:p>
          <a:p>
            <a:pPr marL="342900" indent="-342900">
              <a:spcAft>
                <a:spcPts val="1200"/>
              </a:spcAft>
              <a:buBlip>
                <a:blip r:embed="rId3"/>
              </a:buBlip>
            </a:pPr>
            <a:r>
              <a:rPr lang="en-US" dirty="0"/>
              <a:t>Would a free, one-year fraud alert at one of the three credit bureaus be helpful?</a:t>
            </a:r>
          </a:p>
          <a:p>
            <a:pPr marL="342900" indent="-342900">
              <a:spcAft>
                <a:spcPts val="1800"/>
              </a:spcAft>
              <a:buBlip>
                <a:blip r:embed="rId3"/>
              </a:buBlip>
            </a:pPr>
            <a:r>
              <a:rPr lang="en-US" dirty="0"/>
              <a:t>Does the client use two-factor authentication for finances?</a:t>
            </a:r>
          </a:p>
          <a:p>
            <a:pPr marL="342900" indent="-342900">
              <a:spcAft>
                <a:spcPts val="1800"/>
              </a:spcAft>
              <a:buBlip>
                <a:blip r:embed="rId3"/>
              </a:buBlip>
            </a:pPr>
            <a:endParaRPr lang="en-US" sz="2000" dirty="0"/>
          </a:p>
          <a:p>
            <a:pPr marL="342900" indent="-342900">
              <a:spcAft>
                <a:spcPts val="1800"/>
              </a:spcAft>
              <a:buBlip>
                <a:blip r:embed="rId3"/>
              </a:buBlip>
            </a:pPr>
            <a:endParaRPr lang="en-US" dirty="0"/>
          </a:p>
          <a:p>
            <a:pPr marL="342900" indent="-342900">
              <a:spcAft>
                <a:spcPts val="1800"/>
              </a:spcAft>
              <a:buBlip>
                <a:blip r:embed="rId3"/>
              </a:buBlip>
            </a:pPr>
            <a:endParaRPr lang="en-US" dirty="0"/>
          </a:p>
        </p:txBody>
      </p:sp>
      <p:sp>
        <p:nvSpPr>
          <p:cNvPr id="2" name="Title 1">
            <a:extLst>
              <a:ext uri="{FF2B5EF4-FFF2-40B4-BE49-F238E27FC236}">
                <a16:creationId xmlns:a16="http://schemas.microsoft.com/office/drawing/2014/main" id="{EDD6788A-8AAD-42CC-575C-695228407C4A}"/>
              </a:ext>
            </a:extLst>
          </p:cNvPr>
          <p:cNvSpPr>
            <a:spLocks noGrp="1"/>
          </p:cNvSpPr>
          <p:nvPr>
            <p:ph type="title"/>
          </p:nvPr>
        </p:nvSpPr>
        <p:spPr>
          <a:xfrm>
            <a:off x="179667" y="96424"/>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24456454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1601" y="799722"/>
            <a:ext cx="7722973" cy="553998"/>
          </a:xfrm>
          <a:prstGeom prst="rect">
            <a:avLst/>
          </a:prstGeom>
          <a:noFill/>
        </p:spPr>
        <p:txBody>
          <a:bodyPr wrap="square" rtlCol="0">
            <a:spAutoFit/>
          </a:bodyPr>
          <a:lstStyle/>
          <a:p>
            <a:r>
              <a:rPr lang="en-US" sz="3000" i="1" dirty="0"/>
              <a:t>Assisting Repeat Victims</a:t>
            </a:r>
          </a:p>
        </p:txBody>
      </p:sp>
      <p:sp>
        <p:nvSpPr>
          <p:cNvPr id="6" name="TextBox 5"/>
          <p:cNvSpPr txBox="1"/>
          <p:nvPr/>
        </p:nvSpPr>
        <p:spPr>
          <a:xfrm>
            <a:off x="1042954" y="1379904"/>
            <a:ext cx="9086336" cy="5909310"/>
          </a:xfrm>
          <a:prstGeom prst="rect">
            <a:avLst/>
          </a:prstGeom>
          <a:noFill/>
        </p:spPr>
        <p:txBody>
          <a:bodyPr wrap="square" rtlCol="0">
            <a:spAutoFit/>
          </a:bodyPr>
          <a:lstStyle/>
          <a:p>
            <a:pPr marL="342900" indent="-342900">
              <a:spcAft>
                <a:spcPts val="1200"/>
              </a:spcAft>
              <a:buBlip>
                <a:blip r:embed="rId3"/>
              </a:buBlip>
            </a:pPr>
            <a:r>
              <a:rPr lang="en-US" dirty="0"/>
              <a:t>Can victims agree to stop sending money?</a:t>
            </a:r>
          </a:p>
          <a:p>
            <a:pPr marL="342900" indent="-342900">
              <a:spcAft>
                <a:spcPts val="1200"/>
              </a:spcAft>
              <a:buBlip>
                <a:blip r:embed="rId3"/>
              </a:buBlip>
            </a:pPr>
            <a:r>
              <a:rPr lang="en-US" dirty="0"/>
              <a:t>Is more rapport and trust needed?</a:t>
            </a:r>
            <a:br>
              <a:rPr lang="en-US" dirty="0"/>
            </a:br>
            <a:r>
              <a:rPr lang="en-US" dirty="0"/>
              <a:t>     - </a:t>
            </a:r>
            <a:r>
              <a:rPr lang="en-US" sz="2000" dirty="0"/>
              <a:t>Always address their concerns first  </a:t>
            </a:r>
            <a:br>
              <a:rPr lang="en-US" sz="2000" dirty="0"/>
            </a:br>
            <a:r>
              <a:rPr lang="en-US" sz="2000" dirty="0"/>
              <a:t>      - Use open-ended questions and structured questions </a:t>
            </a:r>
          </a:p>
          <a:p>
            <a:pPr marL="342900" indent="-342900">
              <a:spcAft>
                <a:spcPts val="1200"/>
              </a:spcAft>
              <a:buBlip>
                <a:blip r:embed="rId3"/>
              </a:buBlip>
            </a:pPr>
            <a:r>
              <a:rPr lang="en-US" dirty="0"/>
              <a:t>Are active listening skills being used?  Are victims allowed to talk without interruption? </a:t>
            </a:r>
          </a:p>
          <a:p>
            <a:pPr marL="342900" indent="-342900">
              <a:spcAft>
                <a:spcPts val="1200"/>
              </a:spcAft>
              <a:buBlip>
                <a:blip r:embed="rId3"/>
              </a:buBlip>
            </a:pPr>
            <a:r>
              <a:rPr lang="en-US" dirty="0"/>
              <a:t>Are victims aware that they are not alone? </a:t>
            </a:r>
            <a:r>
              <a:rPr lang="en-US" i="1" dirty="0"/>
              <a:t>(There are many other victims.)</a:t>
            </a:r>
          </a:p>
          <a:p>
            <a:pPr marL="342900" indent="-342900">
              <a:spcAft>
                <a:spcPts val="1200"/>
              </a:spcAft>
              <a:buBlip>
                <a:blip r:embed="rId3"/>
              </a:buBlip>
            </a:pPr>
            <a:r>
              <a:rPr lang="en-US" dirty="0"/>
              <a:t>Have cultural impacts been considered? </a:t>
            </a:r>
          </a:p>
          <a:p>
            <a:pPr marL="342900" indent="-342900">
              <a:spcAft>
                <a:spcPts val="1200"/>
              </a:spcAft>
              <a:buBlip>
                <a:blip r:embed="rId3"/>
              </a:buBlip>
            </a:pPr>
            <a:r>
              <a:rPr lang="en-US" dirty="0"/>
              <a:t>Have they been acknowledged and thanked for engaging with the investigator?</a:t>
            </a:r>
          </a:p>
          <a:p>
            <a:pPr>
              <a:spcAft>
                <a:spcPts val="1200"/>
              </a:spcAft>
            </a:pPr>
            <a:endParaRPr lang="en-US" dirty="0"/>
          </a:p>
          <a:p>
            <a:pPr marL="342900" indent="-342900">
              <a:spcAft>
                <a:spcPts val="1800"/>
              </a:spcAft>
              <a:buBlip>
                <a:blip r:embed="rId3"/>
              </a:buBlip>
            </a:pPr>
            <a:endParaRPr lang="en-US" dirty="0"/>
          </a:p>
        </p:txBody>
      </p:sp>
      <p:sp>
        <p:nvSpPr>
          <p:cNvPr id="2" name="Title 1">
            <a:extLst>
              <a:ext uri="{FF2B5EF4-FFF2-40B4-BE49-F238E27FC236}">
                <a16:creationId xmlns:a16="http://schemas.microsoft.com/office/drawing/2014/main" id="{3A3F5598-6081-F602-A99C-4C540008181D}"/>
              </a:ext>
            </a:extLst>
          </p:cNvPr>
          <p:cNvSpPr>
            <a:spLocks noGrp="1"/>
          </p:cNvSpPr>
          <p:nvPr>
            <p:ph type="title"/>
          </p:nvPr>
        </p:nvSpPr>
        <p:spPr>
          <a:xfrm>
            <a:off x="228599" y="128059"/>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13916970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a:extLst>
              <a:ext uri="{28A0092B-C50C-407E-A947-70E740481C1C}">
                <a14:useLocalDpi xmlns:a14="http://schemas.microsoft.com/office/drawing/2010/main" val="0"/>
              </a:ext>
            </a:extLst>
          </a:blip>
          <a:stretch>
            <a:fillRect/>
          </a:stretch>
        </p:blipFill>
        <p:spPr>
          <a:xfrm>
            <a:off x="2750817" y="980581"/>
            <a:ext cx="1010653" cy="1149011"/>
          </a:xfrm>
          <a:prstGeom prst="rect">
            <a:avLst/>
          </a:prstGeom>
        </p:spPr>
      </p:pic>
      <p:sp>
        <p:nvSpPr>
          <p:cNvPr id="5" name="Title 1"/>
          <p:cNvSpPr>
            <a:spLocks noGrp="1"/>
          </p:cNvSpPr>
          <p:nvPr>
            <p:ph type="title"/>
          </p:nvPr>
        </p:nvSpPr>
        <p:spPr>
          <a:xfrm>
            <a:off x="3761470" y="920421"/>
            <a:ext cx="4610774" cy="1341516"/>
          </a:xfrm>
        </p:spPr>
        <p:txBody>
          <a:bodyPr vert="horz" lIns="91440" tIns="45720" rIns="91440" bIns="45720" rtlCol="0" anchor="ctr">
            <a:normAutofit/>
          </a:bodyPr>
          <a:lstStyle/>
          <a:p>
            <a:r>
              <a:rPr lang="en-US" b="1" dirty="0"/>
              <a:t>Case Scenarios</a:t>
            </a:r>
          </a:p>
        </p:txBody>
      </p:sp>
      <p:sp>
        <p:nvSpPr>
          <p:cNvPr id="2" name="TextBox 1"/>
          <p:cNvSpPr txBox="1"/>
          <p:nvPr/>
        </p:nvSpPr>
        <p:spPr>
          <a:xfrm>
            <a:off x="757339" y="2322097"/>
            <a:ext cx="9901989" cy="3600986"/>
          </a:xfrm>
          <a:prstGeom prst="rect">
            <a:avLst/>
          </a:prstGeom>
          <a:noFill/>
        </p:spPr>
        <p:txBody>
          <a:bodyPr wrap="square" rtlCol="0">
            <a:spAutoFit/>
          </a:bodyPr>
          <a:lstStyle/>
          <a:p>
            <a:pPr>
              <a:spcAft>
                <a:spcPts val="1200"/>
              </a:spcAft>
            </a:pPr>
            <a:r>
              <a:rPr lang="en-US" dirty="0"/>
              <a:t>1. Break into small groups with an assigned spokesperson.</a:t>
            </a:r>
          </a:p>
          <a:p>
            <a:pPr>
              <a:spcAft>
                <a:spcPts val="1200"/>
              </a:spcAft>
            </a:pPr>
            <a:r>
              <a:rPr lang="en-US" dirty="0"/>
              <a:t>2. Review Case Scenario #1 on Page 19 of Participant Guide.</a:t>
            </a:r>
          </a:p>
          <a:p>
            <a:pPr>
              <a:spcAft>
                <a:spcPts val="1200"/>
              </a:spcAft>
            </a:pPr>
            <a:r>
              <a:rPr lang="en-US" dirty="0"/>
              <a:t>3. Take 15 min. to answer the two questions following the scenario.</a:t>
            </a:r>
          </a:p>
          <a:p>
            <a:pPr>
              <a:spcAft>
                <a:spcPts val="1200"/>
              </a:spcAft>
            </a:pPr>
            <a:r>
              <a:rPr lang="en-US" dirty="0"/>
              <a:t>4. Reconvene and compare answers with full group. </a:t>
            </a:r>
          </a:p>
          <a:p>
            <a:pPr>
              <a:spcAft>
                <a:spcPts val="1200"/>
              </a:spcAft>
            </a:pPr>
            <a:r>
              <a:rPr lang="en-US" dirty="0"/>
              <a:t>5. Repeat process with Case Scenario #2 – Page 21.  </a:t>
            </a:r>
          </a:p>
          <a:p>
            <a:pPr>
              <a:spcAft>
                <a:spcPts val="1200"/>
              </a:spcAft>
            </a:pPr>
            <a:r>
              <a:rPr lang="en-US" dirty="0"/>
              <a:t>6. If time permits, repeat with Case Scenario #3 – </a:t>
            </a:r>
            <a:r>
              <a:rPr lang="en-US"/>
              <a:t>Page 23. </a:t>
            </a:r>
            <a:endParaRPr lang="en-US" dirty="0"/>
          </a:p>
          <a:p>
            <a:r>
              <a:rPr lang="en-US" dirty="0"/>
              <a:t> </a:t>
            </a:r>
          </a:p>
        </p:txBody>
      </p:sp>
      <p:sp>
        <p:nvSpPr>
          <p:cNvPr id="6" name="Title 1">
            <a:extLst>
              <a:ext uri="{FF2B5EF4-FFF2-40B4-BE49-F238E27FC236}">
                <a16:creationId xmlns:a16="http://schemas.microsoft.com/office/drawing/2014/main" id="{593599EE-AF94-A24C-ADBC-8582F6C1EB88}"/>
              </a:ext>
            </a:extLst>
          </p:cNvPr>
          <p:cNvSpPr txBox="1">
            <a:spLocks/>
          </p:cNvSpPr>
          <p:nvPr/>
        </p:nvSpPr>
        <p:spPr>
          <a:xfrm>
            <a:off x="450533" y="238801"/>
            <a:ext cx="10515600" cy="549275"/>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a:solidFill>
                  <a:schemeClr val="tx1">
                    <a:lumMod val="50000"/>
                    <a:lumOff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Supervising APS Investigations Involving Transnational Financial Fraud</a:t>
            </a:r>
          </a:p>
        </p:txBody>
      </p:sp>
    </p:spTree>
    <p:extLst>
      <p:ext uri="{BB962C8B-B14F-4D97-AF65-F5344CB8AC3E}">
        <p14:creationId xmlns:p14="http://schemas.microsoft.com/office/powerpoint/2010/main" val="4129800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3526" y="1029472"/>
            <a:ext cx="6388768" cy="553998"/>
          </a:xfrm>
          <a:prstGeom prst="rect">
            <a:avLst/>
          </a:prstGeom>
          <a:noFill/>
        </p:spPr>
        <p:txBody>
          <a:bodyPr wrap="square" rtlCol="0">
            <a:spAutoFit/>
          </a:bodyPr>
          <a:lstStyle/>
          <a:p>
            <a:r>
              <a:rPr lang="en-US" sz="3000" i="1" dirty="0"/>
              <a:t>Summary</a:t>
            </a:r>
          </a:p>
        </p:txBody>
      </p:sp>
      <p:sp>
        <p:nvSpPr>
          <p:cNvPr id="5" name="TextBox 4"/>
          <p:cNvSpPr txBox="1"/>
          <p:nvPr/>
        </p:nvSpPr>
        <p:spPr>
          <a:xfrm>
            <a:off x="777048" y="1843014"/>
            <a:ext cx="9086336" cy="5293757"/>
          </a:xfrm>
          <a:prstGeom prst="rect">
            <a:avLst/>
          </a:prstGeom>
          <a:noFill/>
        </p:spPr>
        <p:txBody>
          <a:bodyPr wrap="square" rtlCol="0">
            <a:spAutoFit/>
          </a:bodyPr>
          <a:lstStyle/>
          <a:p>
            <a:pPr marL="342900" indent="-342900">
              <a:spcAft>
                <a:spcPts val="1200"/>
              </a:spcAft>
              <a:buBlip>
                <a:blip r:embed="rId3"/>
              </a:buBlip>
            </a:pPr>
            <a:r>
              <a:rPr lang="en-US" dirty="0"/>
              <a:t>Transnational financial fraud crimes are a growing threat.</a:t>
            </a:r>
          </a:p>
          <a:p>
            <a:pPr marL="342900" indent="-342900">
              <a:spcAft>
                <a:spcPts val="1200"/>
              </a:spcAft>
              <a:buBlip>
                <a:blip r:embed="rId3"/>
              </a:buBlip>
            </a:pPr>
            <a:r>
              <a:rPr lang="en-US" dirty="0"/>
              <a:t>Multi-disciplinary collaboration offers the most effective response. </a:t>
            </a:r>
          </a:p>
          <a:p>
            <a:pPr marL="342900" indent="-342900">
              <a:spcAft>
                <a:spcPts val="1200"/>
              </a:spcAft>
              <a:buBlip>
                <a:blip r:embed="rId3"/>
              </a:buBlip>
            </a:pPr>
            <a:r>
              <a:rPr lang="en-US" dirty="0"/>
              <a:t>APS professionals can help clients and victims by using prevention, intervention and recovery strategies. </a:t>
            </a:r>
          </a:p>
          <a:p>
            <a:pPr marL="342900" indent="-342900">
              <a:spcAft>
                <a:spcPts val="1200"/>
              </a:spcAft>
              <a:buBlip>
                <a:blip r:embed="rId3"/>
              </a:buBlip>
            </a:pPr>
            <a:r>
              <a:rPr lang="en-US" dirty="0"/>
              <a:t>APS supervisors provide the supports that allow APS investigators to work effectively with clients, those that are victims and their families.</a:t>
            </a:r>
            <a:br>
              <a:rPr lang="en-US" dirty="0"/>
            </a:br>
            <a:br>
              <a:rPr lang="en-US" dirty="0"/>
            </a:br>
            <a:r>
              <a:rPr lang="en-US" dirty="0"/>
              <a:t> </a:t>
            </a:r>
          </a:p>
          <a:p>
            <a:pPr>
              <a:spcAft>
                <a:spcPts val="1200"/>
              </a:spcAft>
            </a:pPr>
            <a:endParaRPr lang="en-US" dirty="0"/>
          </a:p>
          <a:p>
            <a:pPr marL="342900" indent="-342900">
              <a:spcAft>
                <a:spcPts val="1800"/>
              </a:spcAft>
              <a:buBlip>
                <a:blip r:embed="rId3"/>
              </a:buBlip>
            </a:pPr>
            <a:endParaRPr lang="en-US" dirty="0"/>
          </a:p>
        </p:txBody>
      </p:sp>
      <p:sp>
        <p:nvSpPr>
          <p:cNvPr id="4" name="Title 1">
            <a:extLst>
              <a:ext uri="{FF2B5EF4-FFF2-40B4-BE49-F238E27FC236}">
                <a16:creationId xmlns:a16="http://schemas.microsoft.com/office/drawing/2014/main" id="{CBB734AF-1D8A-E5B2-FDB5-FDF07C33D2E7}"/>
              </a:ext>
            </a:extLst>
          </p:cNvPr>
          <p:cNvSpPr>
            <a:spLocks noGrp="1"/>
          </p:cNvSpPr>
          <p:nvPr>
            <p:ph type="title"/>
          </p:nvPr>
        </p:nvSpPr>
        <p:spPr>
          <a:xfrm>
            <a:off x="409222" y="331259"/>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4147456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11C31EC-602A-4B78-9232-38B1DB16701C}"/>
              </a:ext>
            </a:extLst>
          </p:cNvPr>
          <p:cNvSpPr>
            <a:spLocks noGrp="1"/>
          </p:cNvSpPr>
          <p:nvPr>
            <p:ph type="title"/>
          </p:nvPr>
        </p:nvSpPr>
        <p:spPr>
          <a:xfrm>
            <a:off x="5037998" y="2251883"/>
            <a:ext cx="6007510" cy="549275"/>
          </a:xfrm>
        </p:spPr>
        <p:txBody>
          <a:bodyPr/>
          <a:lstStyle/>
          <a:p>
            <a:r>
              <a:rPr lang="en-US" sz="4000" i="1" dirty="0">
                <a:solidFill>
                  <a:schemeClr val="tx1"/>
                </a:solidFill>
              </a:rPr>
              <a:t>Thank you for attending!</a:t>
            </a:r>
          </a:p>
        </p:txBody>
      </p:sp>
    </p:spTree>
    <p:extLst>
      <p:ext uri="{BB962C8B-B14F-4D97-AF65-F5344CB8AC3E}">
        <p14:creationId xmlns:p14="http://schemas.microsoft.com/office/powerpoint/2010/main" val="3996950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quarter" idx="11"/>
          </p:nvPr>
        </p:nvPicPr>
        <p:blipFill>
          <a:blip r:embed="rId2"/>
          <a:stretch>
            <a:fillRect/>
          </a:stretch>
        </p:blipFill>
        <p:spPr>
          <a:xfrm>
            <a:off x="1998476" y="1766902"/>
            <a:ext cx="6606262" cy="4631696"/>
          </a:xfrm>
          <a:prstGeom prst="rect">
            <a:avLst/>
          </a:prstGeom>
        </p:spPr>
      </p:pic>
      <p:sp>
        <p:nvSpPr>
          <p:cNvPr id="6" name="TextBox 5"/>
          <p:cNvSpPr txBox="1"/>
          <p:nvPr/>
        </p:nvSpPr>
        <p:spPr>
          <a:xfrm>
            <a:off x="2091438" y="5244718"/>
            <a:ext cx="6420338" cy="523220"/>
          </a:xfrm>
          <a:prstGeom prst="rect">
            <a:avLst/>
          </a:prstGeom>
          <a:noFill/>
        </p:spPr>
        <p:txBody>
          <a:bodyPr wrap="square" rtlCol="0">
            <a:spAutoFit/>
          </a:bodyPr>
          <a:lstStyle/>
          <a:p>
            <a:r>
              <a:rPr lang="en-US" sz="2800" b="1" dirty="0">
                <a:solidFill>
                  <a:schemeClr val="bg1"/>
                </a:solidFill>
              </a:rPr>
              <a:t>Transnational Financial Fraud Crimes</a:t>
            </a:r>
          </a:p>
        </p:txBody>
      </p:sp>
      <p:sp>
        <p:nvSpPr>
          <p:cNvPr id="2" name="TextBox 1"/>
          <p:cNvSpPr txBox="1"/>
          <p:nvPr/>
        </p:nvSpPr>
        <p:spPr>
          <a:xfrm>
            <a:off x="2359937" y="1210208"/>
            <a:ext cx="5568462" cy="461665"/>
          </a:xfrm>
          <a:prstGeom prst="rect">
            <a:avLst/>
          </a:prstGeom>
          <a:noFill/>
        </p:spPr>
        <p:txBody>
          <a:bodyPr wrap="square" rtlCol="0">
            <a:spAutoFit/>
          </a:bodyPr>
          <a:lstStyle/>
          <a:p>
            <a:pPr algn="ctr"/>
            <a:r>
              <a:rPr lang="en-US" i="1" dirty="0"/>
              <a:t>Section One</a:t>
            </a:r>
          </a:p>
        </p:txBody>
      </p:sp>
      <p:sp>
        <p:nvSpPr>
          <p:cNvPr id="8" name="Title 1">
            <a:extLst>
              <a:ext uri="{FF2B5EF4-FFF2-40B4-BE49-F238E27FC236}">
                <a16:creationId xmlns:a16="http://schemas.microsoft.com/office/drawing/2014/main" id="{FA75CD5E-6292-C958-A719-8240176AB4A6}"/>
              </a:ext>
            </a:extLst>
          </p:cNvPr>
          <p:cNvSpPr>
            <a:spLocks noGrp="1"/>
          </p:cNvSpPr>
          <p:nvPr>
            <p:ph type="title"/>
          </p:nvPr>
        </p:nvSpPr>
        <p:spPr>
          <a:xfrm>
            <a:off x="736600" y="444671"/>
            <a:ext cx="10515600" cy="625475"/>
          </a:xfrm>
        </p:spPr>
        <p:txBody>
          <a:bodyPr/>
          <a:lstStyle/>
          <a:p>
            <a:r>
              <a:rPr lang="en-US" sz="2000" dirty="0">
                <a:solidFill>
                  <a:schemeClr val="tx1">
                    <a:lumMod val="50000"/>
                    <a:lumOff val="50000"/>
                  </a:schemeClr>
                </a:solidFill>
              </a:rPr>
              <a:t>Supervising APS Investigations  Involving Transnational Financial Fraud</a:t>
            </a:r>
          </a:p>
        </p:txBody>
      </p:sp>
    </p:spTree>
    <p:extLst>
      <p:ext uri="{BB962C8B-B14F-4D97-AF65-F5344CB8AC3E}">
        <p14:creationId xmlns:p14="http://schemas.microsoft.com/office/powerpoint/2010/main" val="4720920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oboCall Scam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69731" y="1216815"/>
            <a:ext cx="8134350" cy="4572000"/>
          </a:xfrm>
          <a:prstGeom prst="rect">
            <a:avLst/>
          </a:prstGeom>
        </p:spPr>
      </p:pic>
      <p:sp>
        <p:nvSpPr>
          <p:cNvPr id="6" name="Title 1">
            <a:extLst>
              <a:ext uri="{FF2B5EF4-FFF2-40B4-BE49-F238E27FC236}">
                <a16:creationId xmlns:a16="http://schemas.microsoft.com/office/drawing/2014/main" id="{A91CE791-1F81-1DB4-9D4D-0EAC6F3B3729}"/>
              </a:ext>
            </a:extLst>
          </p:cNvPr>
          <p:cNvSpPr>
            <a:spLocks noGrp="1"/>
          </p:cNvSpPr>
          <p:nvPr>
            <p:ph type="title"/>
          </p:nvPr>
        </p:nvSpPr>
        <p:spPr>
          <a:xfrm>
            <a:off x="691444" y="342548"/>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594279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6364">
                <p:cTn id="7" fill="hold" display="0">
                  <p:stCondLst>
                    <p:cond delay="indefinite"/>
                  </p:stCondLst>
                </p:cTn>
                <p:tgtEl>
                  <p:spTgt spid="8"/>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547798815"/>
              </p:ext>
            </p:extLst>
          </p:nvPr>
        </p:nvGraphicFramePr>
        <p:xfrm>
          <a:off x="1258606" y="1137714"/>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C508EFB2-D2A1-279B-1697-927DF43F21CD}"/>
              </a:ext>
            </a:extLst>
          </p:cNvPr>
          <p:cNvSpPr>
            <a:spLocks noGrp="1"/>
          </p:cNvSpPr>
          <p:nvPr>
            <p:ph type="title"/>
          </p:nvPr>
        </p:nvSpPr>
        <p:spPr>
          <a:xfrm>
            <a:off x="838200" y="301619"/>
            <a:ext cx="10515600" cy="549275"/>
          </a:xfrm>
        </p:spPr>
        <p:txBody>
          <a:bodyPr>
            <a:normAutofit/>
          </a:bodyPr>
          <a:lstStyle/>
          <a:p>
            <a:r>
              <a:rPr lang="en-US" sz="2000" dirty="0">
                <a:solidFill>
                  <a:schemeClr val="tx1">
                    <a:lumMod val="50000"/>
                    <a:lumOff val="50000"/>
                  </a:schemeClr>
                </a:solidFill>
              </a:rPr>
              <a:t>Supervising APS Investigations  Involving  Transnational Financial Fraud</a:t>
            </a:r>
          </a:p>
        </p:txBody>
      </p:sp>
    </p:spTree>
    <p:extLst>
      <p:ext uri="{BB962C8B-B14F-4D97-AF65-F5344CB8AC3E}">
        <p14:creationId xmlns:p14="http://schemas.microsoft.com/office/powerpoint/2010/main" val="1917603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267677" y="818509"/>
            <a:ext cx="10515600" cy="625475"/>
          </a:xfrm>
        </p:spPr>
        <p:txBody>
          <a:bodyPr>
            <a:noAutofit/>
          </a:bodyPr>
          <a:lstStyle/>
          <a:p>
            <a:r>
              <a:rPr lang="en-US" dirty="0"/>
              <a:t>Learning Objectives</a:t>
            </a:r>
          </a:p>
        </p:txBody>
      </p:sp>
      <p:sp>
        <p:nvSpPr>
          <p:cNvPr id="7" name="Content Placeholder 3"/>
          <p:cNvSpPr txBox="1">
            <a:spLocks/>
          </p:cNvSpPr>
          <p:nvPr/>
        </p:nvSpPr>
        <p:spPr>
          <a:xfrm>
            <a:off x="434732" y="1546613"/>
            <a:ext cx="10348545" cy="4892675"/>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endParaRPr lang="en-US" dirty="0"/>
          </a:p>
        </p:txBody>
      </p:sp>
      <p:sp>
        <p:nvSpPr>
          <p:cNvPr id="2" name="Rectangle 1"/>
          <p:cNvSpPr/>
          <p:nvPr/>
        </p:nvSpPr>
        <p:spPr>
          <a:xfrm>
            <a:off x="438638" y="1802734"/>
            <a:ext cx="10173677" cy="3508653"/>
          </a:xfrm>
          <a:prstGeom prst="rect">
            <a:avLst/>
          </a:prstGeom>
        </p:spPr>
        <p:txBody>
          <a:bodyPr wrap="square">
            <a:spAutoFit/>
          </a:bodyPr>
          <a:lstStyle/>
          <a:p>
            <a:pPr marL="342900" indent="-342900">
              <a:spcAft>
                <a:spcPts val="1200"/>
              </a:spcAft>
              <a:buFont typeface="+mj-lt"/>
              <a:buAutoNum type="arabicPeriod"/>
              <a:tabLst>
                <a:tab pos="228600" algn="l"/>
                <a:tab pos="457200" algn="l"/>
              </a:tabLst>
            </a:pPr>
            <a:r>
              <a:rPr lang="en-US" dirty="0">
                <a:latin typeface="Trebuchet MS" panose="020B0603020202020204" pitchFamily="34" charset="0"/>
                <a:ea typeface="Arial" panose="020B0604020202020204" pitchFamily="34" charset="0"/>
                <a:cs typeface="Times New Roman" panose="02020603050405020304" pitchFamily="18" charset="0"/>
              </a:rPr>
              <a:t>Describe four ways to help investigators practice financial fraud prevention with APS clients. </a:t>
            </a:r>
          </a:p>
          <a:p>
            <a:pPr marL="342900" marR="0" lvl="0" indent="-342900">
              <a:spcBef>
                <a:spcPts val="0"/>
              </a:spcBef>
              <a:spcAft>
                <a:spcPts val="1200"/>
              </a:spcAft>
              <a:buFont typeface="+mj-lt"/>
              <a:buAutoNum type="arabicPeriod"/>
              <a:tabLst>
                <a:tab pos="228600" algn="l"/>
                <a:tab pos="457200" algn="l"/>
              </a:tabLst>
            </a:pPr>
            <a:r>
              <a:rPr lang="en-US" dirty="0">
                <a:latin typeface="Trebuchet MS" panose="020B0603020202020204" pitchFamily="34" charset="0"/>
                <a:ea typeface="Arial" panose="020B0604020202020204" pitchFamily="34" charset="0"/>
                <a:cs typeface="Times New Roman" panose="02020603050405020304" pitchFamily="18" charset="0"/>
              </a:rPr>
              <a:t>Identify three roadblocks commonly experienced during APS investigations of financial fraud crimes. </a:t>
            </a:r>
          </a:p>
          <a:p>
            <a:pPr marL="342900" marR="0" lvl="0" indent="-342900">
              <a:spcBef>
                <a:spcPts val="0"/>
              </a:spcBef>
              <a:spcAft>
                <a:spcPts val="1200"/>
              </a:spcAft>
              <a:buFont typeface="+mj-lt"/>
              <a:buAutoNum type="arabicPeriod"/>
              <a:tabLst>
                <a:tab pos="228600" algn="l"/>
                <a:tab pos="457200" algn="l"/>
              </a:tabLst>
            </a:pPr>
            <a:r>
              <a:rPr lang="en-US" dirty="0">
                <a:latin typeface="Trebuchet MS" panose="020B0603020202020204" pitchFamily="34" charset="0"/>
                <a:ea typeface="Arial" panose="020B0604020202020204" pitchFamily="34" charset="0"/>
                <a:cs typeface="Times New Roman" panose="02020603050405020304" pitchFamily="18" charset="0"/>
              </a:rPr>
              <a:t>Identify three strategies for helping investigators to address </a:t>
            </a:r>
            <a:br>
              <a:rPr lang="en-US" dirty="0">
                <a:latin typeface="Trebuchet MS" panose="020B0603020202020204" pitchFamily="34" charset="0"/>
                <a:ea typeface="Arial" panose="020B0604020202020204" pitchFamily="34" charset="0"/>
                <a:cs typeface="Times New Roman" panose="02020603050405020304" pitchFamily="18" charset="0"/>
              </a:rPr>
            </a:br>
            <a:r>
              <a:rPr lang="en-US" dirty="0">
                <a:latin typeface="Trebuchet MS" panose="020B0603020202020204" pitchFamily="34" charset="0"/>
                <a:ea typeface="Arial" panose="020B0604020202020204" pitchFamily="34" charset="0"/>
                <a:cs typeface="Times New Roman" panose="02020603050405020304" pitchFamily="18" charset="0"/>
              </a:rPr>
              <a:t>common roadblocks. </a:t>
            </a:r>
          </a:p>
          <a:p>
            <a:pPr marL="342900" marR="0" lvl="0" indent="-342900">
              <a:spcBef>
                <a:spcPts val="0"/>
              </a:spcBef>
              <a:spcAft>
                <a:spcPts val="1200"/>
              </a:spcAft>
              <a:buFont typeface="+mj-lt"/>
              <a:buAutoNum type="arabicPeriod"/>
              <a:tabLst>
                <a:tab pos="228600" algn="l"/>
                <a:tab pos="457200" algn="l"/>
              </a:tabLst>
            </a:pPr>
            <a:r>
              <a:rPr lang="en-US" dirty="0">
                <a:latin typeface="Trebuchet MS" panose="020B0603020202020204" pitchFamily="34" charset="0"/>
                <a:ea typeface="Arial" panose="020B0604020202020204" pitchFamily="34" charset="0"/>
                <a:cs typeface="Times New Roman" panose="02020603050405020304" pitchFamily="18" charset="0"/>
              </a:rPr>
              <a:t>Identify two action steps to share with investigators assisting repeat victims. </a:t>
            </a:r>
          </a:p>
        </p:txBody>
      </p:sp>
      <p:sp>
        <p:nvSpPr>
          <p:cNvPr id="4" name="Title 1">
            <a:extLst>
              <a:ext uri="{FF2B5EF4-FFF2-40B4-BE49-F238E27FC236}">
                <a16:creationId xmlns:a16="http://schemas.microsoft.com/office/drawing/2014/main" id="{810CDF4F-1F92-50C4-83B3-4F79843E9CE1}"/>
              </a:ext>
            </a:extLst>
          </p:cNvPr>
          <p:cNvSpPr txBox="1">
            <a:spLocks/>
          </p:cNvSpPr>
          <p:nvPr/>
        </p:nvSpPr>
        <p:spPr>
          <a:xfrm>
            <a:off x="688242" y="166605"/>
            <a:ext cx="10515600" cy="549275"/>
          </a:xfrm>
          <a:prstGeom prst="rect">
            <a:avLst/>
          </a:prstGeom>
        </p:spPr>
        <p:txBody>
          <a:bodyPr vert="horz" lIns="91440" tIns="45720" rIns="91440" bIns="45720" rtlCol="0" anchor="b">
            <a:noAutofit/>
          </a:bodyPr>
          <a:lstStyle>
            <a:lvl1pPr algn="l" defTabSz="457200" rtl="0" eaLnBrk="1" latinLnBrk="0" hangingPunct="1">
              <a:spcBef>
                <a:spcPct val="0"/>
              </a:spcBef>
              <a:buNone/>
              <a:defRPr sz="3200" kern="1200">
                <a:solidFill>
                  <a:schemeClr val="tx1">
                    <a:lumMod val="50000"/>
                    <a:lumOff val="50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000" dirty="0"/>
              <a:t>Supervising APS Investigations Involving Transnational Financial Fraud</a:t>
            </a:r>
          </a:p>
        </p:txBody>
      </p:sp>
    </p:spTree>
    <p:extLst>
      <p:ext uri="{BB962C8B-B14F-4D97-AF65-F5344CB8AC3E}">
        <p14:creationId xmlns:p14="http://schemas.microsoft.com/office/powerpoint/2010/main" val="223120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6118" y="1368672"/>
            <a:ext cx="7599405" cy="3416320"/>
          </a:xfrm>
          <a:prstGeom prst="rect">
            <a:avLst/>
          </a:prstGeom>
          <a:noFill/>
        </p:spPr>
        <p:txBody>
          <a:bodyPr wrap="square" rtlCol="0">
            <a:spAutoFit/>
          </a:bodyPr>
          <a:lstStyle/>
          <a:p>
            <a:endParaRPr lang="en-US" dirty="0"/>
          </a:p>
          <a:p>
            <a:r>
              <a:rPr lang="en-US" dirty="0"/>
              <a:t>                       </a:t>
            </a:r>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8"/>
          <p:cNvSpPr txBox="1"/>
          <p:nvPr/>
        </p:nvSpPr>
        <p:spPr>
          <a:xfrm>
            <a:off x="790049" y="1153228"/>
            <a:ext cx="8660109" cy="3847207"/>
          </a:xfrm>
          <a:prstGeom prst="rect">
            <a:avLst/>
          </a:prstGeom>
          <a:noFill/>
        </p:spPr>
        <p:txBody>
          <a:bodyPr wrap="square" rtlCol="0">
            <a:spAutoFit/>
          </a:bodyPr>
          <a:lstStyle/>
          <a:p>
            <a:r>
              <a:rPr lang="en-US" sz="2800" i="1" dirty="0"/>
              <a:t>Resource Guide for Victims, Families and Providers</a:t>
            </a:r>
            <a:br>
              <a:rPr lang="en-US" i="1" dirty="0"/>
            </a:br>
            <a:r>
              <a:rPr lang="en-US" i="1" dirty="0"/>
              <a:t>             </a:t>
            </a:r>
            <a:endParaRPr lang="en-US" dirty="0"/>
          </a:p>
          <a:p>
            <a:pPr marL="342900" indent="-342900">
              <a:buFont typeface="Arial" panose="020B0604020202020204" pitchFamily="34" charset="0"/>
              <a:buChar char="•"/>
            </a:pPr>
            <a:r>
              <a:rPr lang="en-US" dirty="0"/>
              <a:t>Contacts for reporting and victim assistance</a:t>
            </a:r>
          </a:p>
          <a:p>
            <a:endParaRPr lang="en-US" dirty="0"/>
          </a:p>
          <a:p>
            <a:pPr marL="342900" indent="-342900">
              <a:buFont typeface="Arial" panose="020B0604020202020204" pitchFamily="34" charset="0"/>
              <a:buChar char="•"/>
            </a:pPr>
            <a:r>
              <a:rPr lang="en-US" dirty="0"/>
              <a:t>Financial fraud articles by type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Risk factors for victimization</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i="1" dirty="0"/>
              <a:t>Taking Action: An Advocate’s Guide to Assisting Victims of Financial Fraud</a:t>
            </a:r>
          </a:p>
        </p:txBody>
      </p:sp>
      <p:sp>
        <p:nvSpPr>
          <p:cNvPr id="2" name="Title 1">
            <a:extLst>
              <a:ext uri="{FF2B5EF4-FFF2-40B4-BE49-F238E27FC236}">
                <a16:creationId xmlns:a16="http://schemas.microsoft.com/office/drawing/2014/main" id="{1880C052-FD40-32DC-CEBF-FA9346F4BEE5}"/>
              </a:ext>
            </a:extLst>
          </p:cNvPr>
          <p:cNvSpPr>
            <a:spLocks noGrp="1"/>
          </p:cNvSpPr>
          <p:nvPr>
            <p:ph type="title"/>
          </p:nvPr>
        </p:nvSpPr>
        <p:spPr>
          <a:xfrm>
            <a:off x="409222" y="331259"/>
            <a:ext cx="10515600"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22891764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73369" y="1758834"/>
            <a:ext cx="5208249" cy="584775"/>
          </a:xfrm>
          <a:prstGeom prst="rect">
            <a:avLst/>
          </a:prstGeom>
          <a:noFill/>
        </p:spPr>
        <p:txBody>
          <a:bodyPr wrap="square" rtlCol="0">
            <a:spAutoFit/>
          </a:bodyPr>
          <a:lstStyle/>
          <a:p>
            <a:r>
              <a:rPr lang="en-US" sz="3200" dirty="0">
                <a:solidFill>
                  <a:schemeClr val="tx1">
                    <a:lumMod val="50000"/>
                    <a:lumOff val="50000"/>
                  </a:schemeClr>
                </a:solidFill>
              </a:rPr>
              <a:t>Role of the APS Supervisor</a:t>
            </a:r>
          </a:p>
        </p:txBody>
      </p:sp>
      <p:sp>
        <p:nvSpPr>
          <p:cNvPr id="4" name="TextBox 3"/>
          <p:cNvSpPr txBox="1"/>
          <p:nvPr/>
        </p:nvSpPr>
        <p:spPr>
          <a:xfrm>
            <a:off x="1594020" y="1843742"/>
            <a:ext cx="6981567" cy="3818238"/>
          </a:xfrm>
          <a:prstGeom prst="rect">
            <a:avLst/>
          </a:prstGeom>
          <a:noFill/>
        </p:spPr>
        <p:txBody>
          <a:bodyPr wrap="square" rtlCol="0">
            <a:spAutoFit/>
          </a:bodyPr>
          <a:lstStyle/>
          <a:p>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3369" y="2428517"/>
            <a:ext cx="5208249" cy="3472166"/>
          </a:xfrm>
          <a:prstGeom prst="rect">
            <a:avLst/>
          </a:prstGeom>
        </p:spPr>
      </p:pic>
      <p:sp>
        <p:nvSpPr>
          <p:cNvPr id="6" name="TextBox 5"/>
          <p:cNvSpPr txBox="1"/>
          <p:nvPr/>
        </p:nvSpPr>
        <p:spPr>
          <a:xfrm>
            <a:off x="2289523" y="1008185"/>
            <a:ext cx="4943615" cy="461665"/>
          </a:xfrm>
          <a:prstGeom prst="rect">
            <a:avLst/>
          </a:prstGeom>
          <a:noFill/>
        </p:spPr>
        <p:txBody>
          <a:bodyPr wrap="square" rtlCol="0">
            <a:spAutoFit/>
          </a:bodyPr>
          <a:lstStyle/>
          <a:p>
            <a:pPr algn="ctr"/>
            <a:r>
              <a:rPr lang="en-US" i="1" dirty="0"/>
              <a:t>Section Two</a:t>
            </a:r>
          </a:p>
        </p:txBody>
      </p:sp>
      <p:sp>
        <p:nvSpPr>
          <p:cNvPr id="7" name="Title 1">
            <a:extLst>
              <a:ext uri="{FF2B5EF4-FFF2-40B4-BE49-F238E27FC236}">
                <a16:creationId xmlns:a16="http://schemas.microsoft.com/office/drawing/2014/main" id="{39906B22-9DD0-2FCB-6CFE-93315282A1C2}"/>
              </a:ext>
            </a:extLst>
          </p:cNvPr>
          <p:cNvSpPr>
            <a:spLocks noGrp="1"/>
          </p:cNvSpPr>
          <p:nvPr>
            <p:ph type="title"/>
          </p:nvPr>
        </p:nvSpPr>
        <p:spPr>
          <a:xfrm>
            <a:off x="872067" y="222455"/>
            <a:ext cx="8644467" cy="549275"/>
          </a:xfrm>
        </p:spPr>
        <p:txBody>
          <a:bodyPr/>
          <a:lstStyle/>
          <a:p>
            <a:r>
              <a:rPr lang="en-US" sz="2000" dirty="0"/>
              <a:t>Supervising APS Investigations Involving Transnational Financial Fraud</a:t>
            </a:r>
          </a:p>
        </p:txBody>
      </p:sp>
    </p:spTree>
    <p:extLst>
      <p:ext uri="{BB962C8B-B14F-4D97-AF65-F5344CB8AC3E}">
        <p14:creationId xmlns:p14="http://schemas.microsoft.com/office/powerpoint/2010/main" val="8145929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2&quot;/&gt;&lt;/TableIndex&gt;&lt;/ShapeTextInfo&gt;"/>
  <p:tag name="PRESENTER_DUMMYTAG" val="&lt;DummyForForceWrite&gt;&lt;/DummyForForceWrite&gt;"/>
  <p:tag name="HTML_SHAPEINFO" val="&lt;ThreeDShapeInfo&gt;&lt;uuid val=&quot;{C4EE5E5E-A4B0-4AC2-A319-D3AB93C5D1D8}&quot;/&gt;&lt;isInvalidForFieldText val=&quot;0&quot;/&gt;&lt;Image&gt;&lt;filename val=&quot;C:\Users\D045127\AppData\Local\Temp\CP1013685438065Session\CPTrustFolder1013685438065\PPTImport1013685635095\data\asimages\{C4EE5E5E-A4B0-4AC2-A319-D3AB93C5D1D8}_1.png&quot;/&gt;&lt;left val=&quot;39&quot;/&gt;&lt;top val=&quot;26&quot;/&gt;&lt;width val=&quot;1121&quot;/&gt;&lt;height val=&quot;9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6&quot;/&gt;&lt;/TableIndex&gt;&lt;/ShapeTextInfo&gt;"/>
  <p:tag name="HTML_SHAPEINFO" val="&lt;ThreeDShapeInfo&gt;&lt;uuid val=&quot;{96991ADF-EE16-4058-8FFA-FE4C9124F4A9}&quot;/&gt;&lt;isInvalidForFieldText val=&quot;0&quot;/&gt;&lt;Image&gt;&lt;filename val=&quot;C:\Users\D045127\AppData\Local\Temp\CP1013685438065Session\CPTrustFolder1013685438065\PPTImport1013685635095\data\asimages\{96991ADF-EE16-4058-8FFA-FE4C9124F4A9}_1.png&quot;/&gt;&lt;left val=&quot;15&quot;/&gt;&lt;top val=&quot;666&quot;/&gt;&lt;width val=&quot;761&quot;/&gt;&lt;height val=&quot;34&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24&quot;/&gt;&lt;lineCharCount val=&quot;13&quot;/&gt;&lt;lineCharCount val=&quot;12&quot;/&gt;&lt;lineCharCount val=&quot;13&quot;/&gt;&lt;lineCharCount val=&quot;11&quot;/&gt;&lt;/TableIndex&gt;&lt;/ShapeText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4&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6&quot;/&gt;&lt;/TableIndex&gt;&lt;/ShapeTextInfo&gt;"/>
  <p:tag name="HTML_SHAPEINFO" val="&lt;ThreeDShapeInfo&gt;&lt;uuid val=&quot;{96991ADF-EE16-4058-8FFA-FE4C9124F4A9}&quot;/&gt;&lt;isInvalidForFieldText val=&quot;0&quot;/&gt;&lt;Image&gt;&lt;filename val=&quot;C:\Users\D045127\AppData\Local\Temp\CP1013685438065Session\CPTrustFolder1013685438065\PPTImport1013685635095\data\asimages\{96991ADF-EE16-4058-8FFA-FE4C9124F4A9}_1.png&quot;/&gt;&lt;left val=&quot;15&quot;/&gt;&lt;top val=&quot;666&quot;/&gt;&lt;width val=&quot;761&quot;/&gt;&lt;height val=&quot;34&quot;/&gt;&lt;hasText val=&quot;1&quot;/&gt;&lt;/Image&gt;&lt;/ThreeDShapeInfo&gt;"/>
</p:tagLst>
</file>

<file path=ppt/theme/theme1.xml><?xml version="1.0" encoding="utf-8"?>
<a:theme xmlns:a="http://schemas.openxmlformats.org/drawingml/2006/main" name="1_Default Theme">
  <a:themeElements>
    <a:clrScheme name="Custom 13">
      <a:dk1>
        <a:sysClr val="windowText" lastClr="000000"/>
      </a:dk1>
      <a:lt1>
        <a:sysClr val="window" lastClr="FFFFFF"/>
      </a:lt1>
      <a:dk2>
        <a:srgbClr val="44546A"/>
      </a:dk2>
      <a:lt2>
        <a:srgbClr val="E7E6E6"/>
      </a:lt2>
      <a:accent1>
        <a:srgbClr val="FF874B"/>
      </a:accent1>
      <a:accent2>
        <a:srgbClr val="002868"/>
      </a:accent2>
      <a:accent3>
        <a:srgbClr val="5B718F"/>
      </a:accent3>
      <a:accent4>
        <a:srgbClr val="FED700"/>
      </a:accent4>
      <a:accent5>
        <a:srgbClr val="CE5C17"/>
      </a:accent5>
      <a:accent6>
        <a:srgbClr val="C2C1C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CSS-master" id="{0D950008-7603-43AB-AAAB-83B8F30E883E}" vid="{8A6E5090-A766-415E-ACA6-5002E5D3C742}"/>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Theme">
  <a:themeElements>
    <a:clrScheme name="Custom 13">
      <a:dk1>
        <a:sysClr val="windowText" lastClr="000000"/>
      </a:dk1>
      <a:lt1>
        <a:sysClr val="window" lastClr="FFFFFF"/>
      </a:lt1>
      <a:dk2>
        <a:srgbClr val="44546A"/>
      </a:dk2>
      <a:lt2>
        <a:srgbClr val="E7E6E6"/>
      </a:lt2>
      <a:accent1>
        <a:srgbClr val="FF874B"/>
      </a:accent1>
      <a:accent2>
        <a:srgbClr val="002868"/>
      </a:accent2>
      <a:accent3>
        <a:srgbClr val="5B718F"/>
      </a:accent3>
      <a:accent4>
        <a:srgbClr val="FED700"/>
      </a:accent4>
      <a:accent5>
        <a:srgbClr val="CE5C17"/>
      </a:accent5>
      <a:accent6>
        <a:srgbClr val="C2C1C2"/>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DCSS-master" id="{0D950008-7603-43AB-AAAB-83B8F30E883E}" vid="{8A6E5090-A766-415E-ACA6-5002E5D3C742}"/>
    </a:ext>
  </a:extLst>
</a:theme>
</file>

<file path=ppt/theme/theme4.xml><?xml version="1.0" encoding="utf-8"?>
<a:theme xmlns:a="http://schemas.openxmlformats.org/drawingml/2006/main" name="Face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8124</TotalTime>
  <Words>1494</Words>
  <Application>Microsoft Office PowerPoint</Application>
  <PresentationFormat>Widescreen</PresentationFormat>
  <Paragraphs>228</Paragraphs>
  <Slides>36</Slides>
  <Notes>35</Notes>
  <HiddenSlides>0</HiddenSlides>
  <MMClips>1</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36</vt:i4>
      </vt:variant>
    </vt:vector>
  </HeadingPairs>
  <TitlesOfParts>
    <vt:vector size="47" baseType="lpstr">
      <vt:lpstr>Arial</vt:lpstr>
      <vt:lpstr>Calibri</vt:lpstr>
      <vt:lpstr>Calibri Light</vt:lpstr>
      <vt:lpstr>Courier New</vt:lpstr>
      <vt:lpstr>Trebuchet MS</vt:lpstr>
      <vt:lpstr>Wingdings 3</vt:lpstr>
      <vt:lpstr>1_Default Theme</vt:lpstr>
      <vt:lpstr>Custom Design</vt:lpstr>
      <vt:lpstr>2_Default Theme</vt:lpstr>
      <vt:lpstr>Facet</vt:lpstr>
      <vt:lpstr>1_Custom Design</vt:lpstr>
      <vt:lpstr>Supervising APS Investigations  Involving  Transnational Financial Fraud</vt:lpstr>
      <vt:lpstr>PowerPoint Presentation</vt:lpstr>
      <vt:lpstr>PowerPoint Presentation</vt:lpstr>
      <vt:lpstr>Supervising APS Investigations  Involving Transnational Financial Fraud</vt:lpstr>
      <vt:lpstr>Supervising APS Investigations  Involving  Transnational Financial Fraud</vt:lpstr>
      <vt:lpstr>Supervising APS Investigations  Involving  Transnational Financial Fraud</vt:lpstr>
      <vt:lpstr>Learning Objectives</vt:lpstr>
      <vt:lpstr>Supervising APS Investigations Involving Transnational Financial Fraud</vt:lpstr>
      <vt:lpstr>Supervising APS Investigations Involving Transnational Financial Fraud</vt:lpstr>
      <vt:lpstr>Supervising APS Investigations Involving Transnational Financial Fraud</vt:lpstr>
      <vt:lpstr>Using Collaboration and Prevention Strategies</vt:lpstr>
      <vt:lpstr>Supervising APS Investigations Involving Transnational Financial Fraud</vt:lpstr>
      <vt:lpstr>Supervising APS Investigations Involving Transnational Financial Fraud</vt:lpstr>
      <vt:lpstr>Supervising  APS Investigations Involving Transnational Financial Fraud </vt:lpstr>
      <vt:lpstr>Supervising APS Investigations Involving Transnational Financial Fraud </vt:lpstr>
      <vt:lpstr>Supervising  APS Investigations Involving Transnational Financial Fraud</vt:lpstr>
      <vt:lpstr>Supervising  APS Investigations Involving Transnational Financial Fraud</vt:lpstr>
      <vt:lpstr>Supervising  APS Investigations Involving Transnational Financial Fraud </vt:lpstr>
      <vt:lpstr>Supervising APS Investigations Involving Transnational Financial Fraud </vt:lpstr>
      <vt:lpstr>Supervising APS Investigations Involving Transnational Financial Fraud</vt:lpstr>
      <vt:lpstr>Supervising APS Investigations Involving Transnational Financial Fraud</vt:lpstr>
      <vt:lpstr> </vt:lpstr>
      <vt:lpstr>Supervising APS Investigations Involving Transnational Financial Fraud </vt:lpstr>
      <vt:lpstr>Addressing Common Roadblocks</vt:lpstr>
      <vt:lpstr>Supervising APS Investigations Involving Transnational Financial Fraud </vt:lpstr>
      <vt:lpstr>Supervising APS Investigations Involving Transnational Financial Fraud</vt:lpstr>
      <vt:lpstr>Supervising APS Investigations Involving Transnational Financial Fraud</vt:lpstr>
      <vt:lpstr>Supervising APS Investigations Involving Transnational Financial</vt:lpstr>
      <vt:lpstr>Supervising APS Investigations Involving Transnational Financial Fraud</vt:lpstr>
      <vt:lpstr>Supervising APS Investigations Involving Transnational Financial Fraud</vt:lpstr>
      <vt:lpstr>Supervising APS Investigations Involving Transnational Financial Fraud</vt:lpstr>
      <vt:lpstr>Supervising APS Investigations Involving Transnational Financial Fraud</vt:lpstr>
      <vt:lpstr>Supervising APS Investigations Involving Transnational Financial Fraud</vt:lpstr>
      <vt:lpstr>Case Scenarios</vt:lpstr>
      <vt:lpstr>Supervising APS Investigations Involving Transnational Financial Fraud</vt:lpstr>
      <vt:lpstr>Thank you for attending!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Investigating Scams that Impact Vulnerable Adults</dc:title>
  <dc:creator>Laura Cook</dc:creator>
  <cp:lastModifiedBy>Susan Staples</cp:lastModifiedBy>
  <cp:revision>181</cp:revision>
  <dcterms:created xsi:type="dcterms:W3CDTF">2020-12-21T18:53:59Z</dcterms:created>
  <dcterms:modified xsi:type="dcterms:W3CDTF">2023-02-21T16:17:20Z</dcterms:modified>
</cp:coreProperties>
</file>