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0" r:id="rId2"/>
    <p:sldMasterId id="2147483739" r:id="rId3"/>
    <p:sldMasterId id="2147483751" r:id="rId4"/>
  </p:sldMasterIdLst>
  <p:notesMasterIdLst>
    <p:notesMasterId r:id="rId61"/>
  </p:notesMasterIdLst>
  <p:handoutMasterIdLst>
    <p:handoutMasterId r:id="rId62"/>
  </p:handoutMasterIdLst>
  <p:sldIdLst>
    <p:sldId id="256" r:id="rId5"/>
    <p:sldId id="257" r:id="rId6"/>
    <p:sldId id="258" r:id="rId7"/>
    <p:sldId id="259" r:id="rId8"/>
    <p:sldId id="350" r:id="rId9"/>
    <p:sldId id="348" r:id="rId10"/>
    <p:sldId id="351" r:id="rId11"/>
    <p:sldId id="352" r:id="rId12"/>
    <p:sldId id="353" r:id="rId13"/>
    <p:sldId id="349" r:id="rId14"/>
    <p:sldId id="355" r:id="rId15"/>
    <p:sldId id="356" r:id="rId16"/>
    <p:sldId id="357" r:id="rId17"/>
    <p:sldId id="360" r:id="rId18"/>
    <p:sldId id="361" r:id="rId19"/>
    <p:sldId id="362" r:id="rId20"/>
    <p:sldId id="364" r:id="rId21"/>
    <p:sldId id="363" r:id="rId22"/>
    <p:sldId id="365" r:id="rId23"/>
    <p:sldId id="366" r:id="rId24"/>
    <p:sldId id="367" r:id="rId25"/>
    <p:sldId id="387" r:id="rId26"/>
    <p:sldId id="421" r:id="rId27"/>
    <p:sldId id="389" r:id="rId28"/>
    <p:sldId id="390" r:id="rId29"/>
    <p:sldId id="391" r:id="rId30"/>
    <p:sldId id="392" r:id="rId31"/>
    <p:sldId id="393" r:id="rId32"/>
    <p:sldId id="394" r:id="rId33"/>
    <p:sldId id="395" r:id="rId34"/>
    <p:sldId id="396" r:id="rId35"/>
    <p:sldId id="408" r:id="rId36"/>
    <p:sldId id="402" r:id="rId37"/>
    <p:sldId id="398" r:id="rId38"/>
    <p:sldId id="403" r:id="rId39"/>
    <p:sldId id="404" r:id="rId40"/>
    <p:sldId id="405" r:id="rId41"/>
    <p:sldId id="381" r:id="rId42"/>
    <p:sldId id="383" r:id="rId43"/>
    <p:sldId id="382" r:id="rId44"/>
    <p:sldId id="386" r:id="rId45"/>
    <p:sldId id="385" r:id="rId46"/>
    <p:sldId id="406" r:id="rId47"/>
    <p:sldId id="407"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691"/>
    <a:srgbClr val="F1AA7F"/>
    <a:srgbClr val="F6C6A8"/>
    <a:srgbClr val="EA8344"/>
    <a:srgbClr val="E87630"/>
    <a:srgbClr val="F0A87C"/>
    <a:srgbClr val="F2B48E"/>
    <a:srgbClr val="DA6218"/>
    <a:srgbClr val="EC8D52"/>
    <a:srgbClr val="F1A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95064" autoAdjust="0"/>
  </p:normalViewPr>
  <p:slideViewPr>
    <p:cSldViewPr snapToGrid="0">
      <p:cViewPr varScale="1">
        <p:scale>
          <a:sx n="82" d="100"/>
          <a:sy n="82" d="100"/>
        </p:scale>
        <p:origin x="90" y="156"/>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3400"/>
    </p:cViewPr>
  </p:sorter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6FCFA-BD1D-4E11-BD44-F3B58F7F232D}"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C4F5F5F-A44F-41A5-BC27-66478776EDB4}">
      <dgm:prSet/>
      <dgm:spPr/>
      <dgm:t>
        <a:bodyPr/>
        <a:lstStyle/>
        <a:p>
          <a:pPr>
            <a:defRPr cap="all"/>
          </a:pPr>
          <a:r>
            <a:rPr lang="en-US" dirty="0"/>
            <a:t>Video Camera</a:t>
          </a:r>
        </a:p>
      </dgm:t>
    </dgm:pt>
    <dgm:pt modelId="{DAE9E85A-8981-48DF-BAE4-47F2F2C7B227}" type="parTrans" cxnId="{2A38E42E-CCDE-4A84-8BB0-227FB05494E5}">
      <dgm:prSet/>
      <dgm:spPr/>
      <dgm:t>
        <a:bodyPr/>
        <a:lstStyle/>
        <a:p>
          <a:endParaRPr lang="en-US"/>
        </a:p>
      </dgm:t>
    </dgm:pt>
    <dgm:pt modelId="{CB72E7DB-52BB-4868-93C6-AB3C4B6A5653}" type="sibTrans" cxnId="{2A38E42E-CCDE-4A84-8BB0-227FB05494E5}">
      <dgm:prSet/>
      <dgm:spPr/>
      <dgm:t>
        <a:bodyPr/>
        <a:lstStyle/>
        <a:p>
          <a:endParaRPr lang="en-US"/>
        </a:p>
      </dgm:t>
    </dgm:pt>
    <dgm:pt modelId="{D45AFCDF-1897-484C-AFA3-68BD36C6656A}">
      <dgm:prSet/>
      <dgm:spPr/>
      <dgm:t>
        <a:bodyPr/>
        <a:lstStyle/>
        <a:p>
          <a:pPr>
            <a:defRPr cap="all"/>
          </a:pPr>
          <a:r>
            <a:rPr lang="en-US" dirty="0"/>
            <a:t>Mute/Unmute</a:t>
          </a:r>
        </a:p>
      </dgm:t>
    </dgm:pt>
    <dgm:pt modelId="{28B40006-EB53-4362-AACB-C89B1F985BFF}" type="parTrans" cxnId="{1811A97A-B68E-41FD-AF0C-9E8570EDA317}">
      <dgm:prSet/>
      <dgm:spPr/>
      <dgm:t>
        <a:bodyPr/>
        <a:lstStyle/>
        <a:p>
          <a:endParaRPr lang="en-US"/>
        </a:p>
      </dgm:t>
    </dgm:pt>
    <dgm:pt modelId="{427E60CA-902D-4545-9748-6428304E20FC}" type="sibTrans" cxnId="{1811A97A-B68E-41FD-AF0C-9E8570EDA317}">
      <dgm:prSet/>
      <dgm:spPr/>
      <dgm:t>
        <a:bodyPr/>
        <a:lstStyle/>
        <a:p>
          <a:endParaRPr lang="en-US"/>
        </a:p>
      </dgm:t>
    </dgm:pt>
    <dgm:pt modelId="{550AB4FD-D5BF-482B-B561-0B58EB7FD657}">
      <dgm:prSet/>
      <dgm:spPr/>
      <dgm:t>
        <a:bodyPr/>
        <a:lstStyle/>
        <a:p>
          <a:pPr>
            <a:defRPr cap="all"/>
          </a:pPr>
          <a:r>
            <a:rPr lang="en-US" dirty="0"/>
            <a:t>Chat Box</a:t>
          </a:r>
        </a:p>
      </dgm:t>
    </dgm:pt>
    <dgm:pt modelId="{0A6BEBBE-74B8-40EB-833A-3DB6099CEB3C}" type="parTrans" cxnId="{AA1FA4C4-7084-49B3-B196-5438AAA1D9F6}">
      <dgm:prSet/>
      <dgm:spPr/>
      <dgm:t>
        <a:bodyPr/>
        <a:lstStyle/>
        <a:p>
          <a:endParaRPr lang="en-US"/>
        </a:p>
      </dgm:t>
    </dgm:pt>
    <dgm:pt modelId="{93ABA427-4401-4860-96AD-91E21AAF6FAF}" type="sibTrans" cxnId="{AA1FA4C4-7084-49B3-B196-5438AAA1D9F6}">
      <dgm:prSet/>
      <dgm:spPr/>
      <dgm:t>
        <a:bodyPr/>
        <a:lstStyle/>
        <a:p>
          <a:endParaRPr lang="en-US"/>
        </a:p>
      </dgm:t>
    </dgm:pt>
    <dgm:pt modelId="{E486D7F0-4956-466A-A1A5-F39155301AC0}">
      <dgm:prSet/>
      <dgm:spPr/>
      <dgm:t>
        <a:bodyPr/>
        <a:lstStyle/>
        <a:p>
          <a:pPr>
            <a:defRPr cap="all"/>
          </a:pPr>
          <a:r>
            <a:rPr lang="en-US" dirty="0"/>
            <a:t>Emoji and Icons</a:t>
          </a:r>
        </a:p>
      </dgm:t>
    </dgm:pt>
    <dgm:pt modelId="{3EB746F1-E775-44A3-98CF-7A7479CA4A66}" type="parTrans" cxnId="{7D266D5C-BE14-4B32-A2EF-2F30BB2F9E14}">
      <dgm:prSet/>
      <dgm:spPr/>
      <dgm:t>
        <a:bodyPr/>
        <a:lstStyle/>
        <a:p>
          <a:endParaRPr lang="en-US"/>
        </a:p>
      </dgm:t>
    </dgm:pt>
    <dgm:pt modelId="{90AAA467-ED99-4532-BE1C-430B6767A7B3}" type="sibTrans" cxnId="{7D266D5C-BE14-4B32-A2EF-2F30BB2F9E14}">
      <dgm:prSet/>
      <dgm:spPr/>
      <dgm:t>
        <a:bodyPr/>
        <a:lstStyle/>
        <a:p>
          <a:endParaRPr lang="en-US"/>
        </a:p>
      </dgm:t>
    </dgm:pt>
    <dgm:pt modelId="{A9801CCE-C662-417D-A3A9-350993DF4FBD}">
      <dgm:prSet/>
      <dgm:spPr/>
      <dgm:t>
        <a:bodyPr/>
        <a:lstStyle/>
        <a:p>
          <a:pPr>
            <a:defRPr cap="all"/>
          </a:pPr>
          <a:r>
            <a:rPr lang="en-US" dirty="0"/>
            <a:t>If you need to step away</a:t>
          </a:r>
        </a:p>
      </dgm:t>
    </dgm:pt>
    <dgm:pt modelId="{CA6F8EC7-E311-4190-AF1C-61C8F46448C6}" type="parTrans" cxnId="{76F5FD64-A859-450E-BCC2-73ACC99B8415}">
      <dgm:prSet/>
      <dgm:spPr/>
      <dgm:t>
        <a:bodyPr/>
        <a:lstStyle/>
        <a:p>
          <a:endParaRPr lang="en-US"/>
        </a:p>
      </dgm:t>
    </dgm:pt>
    <dgm:pt modelId="{B77A18A0-6B22-463F-9196-1FDD4D6642B6}" type="sibTrans" cxnId="{76F5FD64-A859-450E-BCC2-73ACC99B8415}">
      <dgm:prSet/>
      <dgm:spPr/>
      <dgm:t>
        <a:bodyPr/>
        <a:lstStyle/>
        <a:p>
          <a:endParaRPr lang="en-US"/>
        </a:p>
      </dgm:t>
    </dgm:pt>
    <dgm:pt modelId="{F37FB7F7-A17B-4704-BD98-D758EAFA2070}">
      <dgm:prSet/>
      <dgm:spPr/>
      <dgm:t>
        <a:bodyPr/>
        <a:lstStyle/>
        <a:p>
          <a:pPr>
            <a:defRPr cap="all"/>
          </a:pPr>
          <a:r>
            <a:rPr lang="en-US" dirty="0"/>
            <a:t>Potential technical glitches </a:t>
          </a:r>
        </a:p>
      </dgm:t>
    </dgm:pt>
    <dgm:pt modelId="{2FFFC6F5-25C5-4CFE-86E1-CD155CA1F0D2}" type="parTrans" cxnId="{A809DCB7-FCD5-4BA7-9370-F6B276B84F54}">
      <dgm:prSet/>
      <dgm:spPr/>
      <dgm:t>
        <a:bodyPr/>
        <a:lstStyle/>
        <a:p>
          <a:endParaRPr lang="en-US"/>
        </a:p>
      </dgm:t>
    </dgm:pt>
    <dgm:pt modelId="{75098E09-EBAA-4662-A085-4EE21E92A833}" type="sibTrans" cxnId="{A809DCB7-FCD5-4BA7-9370-F6B276B84F54}">
      <dgm:prSet/>
      <dgm:spPr/>
      <dgm:t>
        <a:bodyPr/>
        <a:lstStyle/>
        <a:p>
          <a:endParaRPr lang="en-US"/>
        </a:p>
      </dgm:t>
    </dgm:pt>
    <dgm:pt modelId="{179E49BC-8EC5-4CC8-AE36-4D5C87B514E2}" type="pres">
      <dgm:prSet presAssocID="{3686FCFA-BD1D-4E11-BD44-F3B58F7F232D}" presName="root" presStyleCnt="0">
        <dgm:presLayoutVars>
          <dgm:dir/>
          <dgm:resizeHandles val="exact"/>
        </dgm:presLayoutVars>
      </dgm:prSet>
      <dgm:spPr/>
    </dgm:pt>
    <dgm:pt modelId="{F79E03F0-E583-4816-A12B-F884B11305C2}" type="pres">
      <dgm:prSet presAssocID="{CC4F5F5F-A44F-41A5-BC27-66478776EDB4}" presName="compNode" presStyleCnt="0"/>
      <dgm:spPr/>
    </dgm:pt>
    <dgm:pt modelId="{24EAFD44-9E50-4872-9607-24469F9B18E4}" type="pres">
      <dgm:prSet presAssocID="{CC4F5F5F-A44F-41A5-BC27-66478776EDB4}" presName="iconBgRect" presStyleLbl="bgShp" presStyleIdx="0" presStyleCnt="6"/>
      <dgm:spPr/>
    </dgm:pt>
    <dgm:pt modelId="{63785CA2-873D-4BAA-B539-CB7834432CCE}" type="pres">
      <dgm:prSet presAssocID="{CC4F5F5F-A44F-41A5-BC27-66478776EDB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CAA13808-6E15-48A8-8BE9-4E62F0DD691F}" type="pres">
      <dgm:prSet presAssocID="{CC4F5F5F-A44F-41A5-BC27-66478776EDB4}" presName="spaceRect" presStyleCnt="0"/>
      <dgm:spPr/>
    </dgm:pt>
    <dgm:pt modelId="{59DD9DFF-4DA4-4F34-80D3-62B01DDEFE42}" type="pres">
      <dgm:prSet presAssocID="{CC4F5F5F-A44F-41A5-BC27-66478776EDB4}" presName="textRect" presStyleLbl="revTx" presStyleIdx="0" presStyleCnt="6">
        <dgm:presLayoutVars>
          <dgm:chMax val="1"/>
          <dgm:chPref val="1"/>
        </dgm:presLayoutVars>
      </dgm:prSet>
      <dgm:spPr/>
    </dgm:pt>
    <dgm:pt modelId="{8C2C04FB-1B71-42EB-807B-E85DDFF016A7}" type="pres">
      <dgm:prSet presAssocID="{CB72E7DB-52BB-4868-93C6-AB3C4B6A5653}" presName="sibTrans" presStyleCnt="0"/>
      <dgm:spPr/>
    </dgm:pt>
    <dgm:pt modelId="{79822EA5-0300-4F30-AD01-CCA0846B5347}" type="pres">
      <dgm:prSet presAssocID="{D45AFCDF-1897-484C-AFA3-68BD36C6656A}" presName="compNode" presStyleCnt="0"/>
      <dgm:spPr/>
    </dgm:pt>
    <dgm:pt modelId="{0FEC4682-0BEC-455A-A57B-AAAF1F5BE313}" type="pres">
      <dgm:prSet presAssocID="{D45AFCDF-1897-484C-AFA3-68BD36C6656A}" presName="iconBgRect" presStyleLbl="bgShp" presStyleIdx="1" presStyleCnt="6"/>
      <dgm:spPr/>
    </dgm:pt>
    <dgm:pt modelId="{0D4F232B-AB31-4D5F-A327-26018515E5D7}" type="pres">
      <dgm:prSet presAssocID="{D45AFCDF-1897-484C-AFA3-68BD36C6656A}"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DF251A74-1A8A-4652-B985-D0CCCC90EC24}" type="pres">
      <dgm:prSet presAssocID="{D45AFCDF-1897-484C-AFA3-68BD36C6656A}" presName="spaceRect" presStyleCnt="0"/>
      <dgm:spPr/>
    </dgm:pt>
    <dgm:pt modelId="{C9A127DF-14A0-424A-AF5D-821259A7E286}" type="pres">
      <dgm:prSet presAssocID="{D45AFCDF-1897-484C-AFA3-68BD36C6656A}" presName="textRect" presStyleLbl="revTx" presStyleIdx="1" presStyleCnt="6">
        <dgm:presLayoutVars>
          <dgm:chMax val="1"/>
          <dgm:chPref val="1"/>
        </dgm:presLayoutVars>
      </dgm:prSet>
      <dgm:spPr/>
    </dgm:pt>
    <dgm:pt modelId="{2DD17D34-B6AE-4568-8D6C-5EB2773EB70F}" type="pres">
      <dgm:prSet presAssocID="{427E60CA-902D-4545-9748-6428304E20FC}" presName="sibTrans" presStyleCnt="0"/>
      <dgm:spPr/>
    </dgm:pt>
    <dgm:pt modelId="{9D46FF2F-BCD6-4821-9874-E4F4F10AC85C}" type="pres">
      <dgm:prSet presAssocID="{550AB4FD-D5BF-482B-B561-0B58EB7FD657}" presName="compNode" presStyleCnt="0"/>
      <dgm:spPr/>
    </dgm:pt>
    <dgm:pt modelId="{0E25B28F-72DF-402C-9878-8201089FF1A7}" type="pres">
      <dgm:prSet presAssocID="{550AB4FD-D5BF-482B-B561-0B58EB7FD657}" presName="iconBgRect" presStyleLbl="bgShp" presStyleIdx="2" presStyleCnt="6"/>
      <dgm:spPr/>
    </dgm:pt>
    <dgm:pt modelId="{941B32B7-5E81-479E-B48B-71F1BC44B4B3}" type="pres">
      <dgm:prSet presAssocID="{550AB4FD-D5BF-482B-B561-0B58EB7FD657}"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9AA92E14-945D-44C4-8AC7-FBF6D613BA61}" type="pres">
      <dgm:prSet presAssocID="{550AB4FD-D5BF-482B-B561-0B58EB7FD657}" presName="spaceRect" presStyleCnt="0"/>
      <dgm:spPr/>
    </dgm:pt>
    <dgm:pt modelId="{D86ACD2F-124B-4425-95A0-0CC9E7333843}" type="pres">
      <dgm:prSet presAssocID="{550AB4FD-D5BF-482B-B561-0B58EB7FD657}" presName="textRect" presStyleLbl="revTx" presStyleIdx="2" presStyleCnt="6">
        <dgm:presLayoutVars>
          <dgm:chMax val="1"/>
          <dgm:chPref val="1"/>
        </dgm:presLayoutVars>
      </dgm:prSet>
      <dgm:spPr/>
    </dgm:pt>
    <dgm:pt modelId="{8782FFB5-363F-4284-AD51-25D51473EF69}" type="pres">
      <dgm:prSet presAssocID="{93ABA427-4401-4860-96AD-91E21AAF6FAF}" presName="sibTrans" presStyleCnt="0"/>
      <dgm:spPr/>
    </dgm:pt>
    <dgm:pt modelId="{87D1019E-352E-4B4F-9527-8A0D1DDEBC87}" type="pres">
      <dgm:prSet presAssocID="{E486D7F0-4956-466A-A1A5-F39155301AC0}" presName="compNode" presStyleCnt="0"/>
      <dgm:spPr/>
    </dgm:pt>
    <dgm:pt modelId="{1E599E1D-638F-48FD-9ABD-5582A5213156}" type="pres">
      <dgm:prSet presAssocID="{E486D7F0-4956-466A-A1A5-F39155301AC0}" presName="iconBgRect" presStyleLbl="bgShp" presStyleIdx="3" presStyleCnt="6"/>
      <dgm:spPr/>
    </dgm:pt>
    <dgm:pt modelId="{BAE25160-C99C-457A-8992-DC4A566B7FF0}" type="pres">
      <dgm:prSet presAssocID="{E486D7F0-4956-466A-A1A5-F39155301AC0}"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Outline"/>
        </a:ext>
      </dgm:extLst>
    </dgm:pt>
    <dgm:pt modelId="{A5295267-AC25-4A21-8A4F-A09134DB6FE8}" type="pres">
      <dgm:prSet presAssocID="{E486D7F0-4956-466A-A1A5-F39155301AC0}" presName="spaceRect" presStyleCnt="0"/>
      <dgm:spPr/>
    </dgm:pt>
    <dgm:pt modelId="{0597FDA2-0F03-48C0-9ADB-48821C9F95FC}" type="pres">
      <dgm:prSet presAssocID="{E486D7F0-4956-466A-A1A5-F39155301AC0}" presName="textRect" presStyleLbl="revTx" presStyleIdx="3" presStyleCnt="6">
        <dgm:presLayoutVars>
          <dgm:chMax val="1"/>
          <dgm:chPref val="1"/>
        </dgm:presLayoutVars>
      </dgm:prSet>
      <dgm:spPr/>
    </dgm:pt>
    <dgm:pt modelId="{178C1059-6152-4EE2-9599-19A6AE71375E}" type="pres">
      <dgm:prSet presAssocID="{90AAA467-ED99-4532-BE1C-430B6767A7B3}" presName="sibTrans" presStyleCnt="0"/>
      <dgm:spPr/>
    </dgm:pt>
    <dgm:pt modelId="{55878F0D-E943-4ADF-8B68-2659B6D39F67}" type="pres">
      <dgm:prSet presAssocID="{A9801CCE-C662-417D-A3A9-350993DF4FBD}" presName="compNode" presStyleCnt="0"/>
      <dgm:spPr/>
    </dgm:pt>
    <dgm:pt modelId="{29CB544F-DBA3-4C78-B90C-60594B9BB420}" type="pres">
      <dgm:prSet presAssocID="{A9801CCE-C662-417D-A3A9-350993DF4FBD}" presName="iconBgRect" presStyleLbl="bgShp" presStyleIdx="4" presStyleCnt="6"/>
      <dgm:spPr/>
    </dgm:pt>
    <dgm:pt modelId="{3B84B113-6451-48C9-9080-572B8D39A0F6}" type="pres">
      <dgm:prSet presAssocID="{A9801CCE-C662-417D-A3A9-350993DF4FBD}"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print"/>
        </a:ext>
      </dgm:extLst>
    </dgm:pt>
    <dgm:pt modelId="{704B7B1B-89FB-4C53-9756-708B362E1DE2}" type="pres">
      <dgm:prSet presAssocID="{A9801CCE-C662-417D-A3A9-350993DF4FBD}" presName="spaceRect" presStyleCnt="0"/>
      <dgm:spPr/>
    </dgm:pt>
    <dgm:pt modelId="{E51ACA2E-0125-44C5-8717-8C61A43D3415}" type="pres">
      <dgm:prSet presAssocID="{A9801CCE-C662-417D-A3A9-350993DF4FBD}" presName="textRect" presStyleLbl="revTx" presStyleIdx="4" presStyleCnt="6">
        <dgm:presLayoutVars>
          <dgm:chMax val="1"/>
          <dgm:chPref val="1"/>
        </dgm:presLayoutVars>
      </dgm:prSet>
      <dgm:spPr/>
    </dgm:pt>
    <dgm:pt modelId="{84AA8F9E-7608-48D0-8D76-18F573CE2FD2}" type="pres">
      <dgm:prSet presAssocID="{B77A18A0-6B22-463F-9196-1FDD4D6642B6}" presName="sibTrans" presStyleCnt="0"/>
      <dgm:spPr/>
    </dgm:pt>
    <dgm:pt modelId="{498A591D-E3B5-4ADA-9461-2EE727A3C998}" type="pres">
      <dgm:prSet presAssocID="{F37FB7F7-A17B-4704-BD98-D758EAFA2070}" presName="compNode" presStyleCnt="0"/>
      <dgm:spPr/>
    </dgm:pt>
    <dgm:pt modelId="{1DE00BD6-4D5B-47F8-A111-5FF6B96780C2}" type="pres">
      <dgm:prSet presAssocID="{F37FB7F7-A17B-4704-BD98-D758EAFA2070}" presName="iconBgRect" presStyleLbl="bgShp" presStyleIdx="5" presStyleCnt="6"/>
      <dgm:spPr/>
    </dgm:pt>
    <dgm:pt modelId="{9924D6C2-FE60-4408-8DF8-F68156E0C46C}" type="pres">
      <dgm:prSet presAssocID="{F37FB7F7-A17B-4704-BD98-D758EAFA207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3F4AE8CB-24AB-4A36-8F5D-719784835A2A}" type="pres">
      <dgm:prSet presAssocID="{F37FB7F7-A17B-4704-BD98-D758EAFA2070}" presName="spaceRect" presStyleCnt="0"/>
      <dgm:spPr/>
    </dgm:pt>
    <dgm:pt modelId="{BC0F9779-13FC-4F42-B6B4-CDD940456C7F}" type="pres">
      <dgm:prSet presAssocID="{F37FB7F7-A17B-4704-BD98-D758EAFA2070}" presName="textRect" presStyleLbl="revTx" presStyleIdx="5" presStyleCnt="6">
        <dgm:presLayoutVars>
          <dgm:chMax val="1"/>
          <dgm:chPref val="1"/>
        </dgm:presLayoutVars>
      </dgm:prSet>
      <dgm:spPr/>
    </dgm:pt>
  </dgm:ptLst>
  <dgm:cxnLst>
    <dgm:cxn modelId="{DC40950A-3C72-4AF5-A6FB-F836E711FA9E}" type="presOf" srcId="{3686FCFA-BD1D-4E11-BD44-F3B58F7F232D}" destId="{179E49BC-8EC5-4CC8-AE36-4D5C87B514E2}" srcOrd="0" destOrd="0" presId="urn:microsoft.com/office/officeart/2018/5/layout/IconCircleLabelList"/>
    <dgm:cxn modelId="{5204D70A-0FAF-418A-808F-0A95028EB960}" type="presOf" srcId="{E486D7F0-4956-466A-A1A5-F39155301AC0}" destId="{0597FDA2-0F03-48C0-9ADB-48821C9F95FC}" srcOrd="0" destOrd="0" presId="urn:microsoft.com/office/officeart/2018/5/layout/IconCircleLabelList"/>
    <dgm:cxn modelId="{2A38E42E-CCDE-4A84-8BB0-227FB05494E5}" srcId="{3686FCFA-BD1D-4E11-BD44-F3B58F7F232D}" destId="{CC4F5F5F-A44F-41A5-BC27-66478776EDB4}" srcOrd="0" destOrd="0" parTransId="{DAE9E85A-8981-48DF-BAE4-47F2F2C7B227}" sibTransId="{CB72E7DB-52BB-4868-93C6-AB3C4B6A5653}"/>
    <dgm:cxn modelId="{7D266D5C-BE14-4B32-A2EF-2F30BB2F9E14}" srcId="{3686FCFA-BD1D-4E11-BD44-F3B58F7F232D}" destId="{E486D7F0-4956-466A-A1A5-F39155301AC0}" srcOrd="3" destOrd="0" parTransId="{3EB746F1-E775-44A3-98CF-7A7479CA4A66}" sibTransId="{90AAA467-ED99-4532-BE1C-430B6767A7B3}"/>
    <dgm:cxn modelId="{30D6EC60-3731-4769-99CA-888C859E4E09}" type="presOf" srcId="{550AB4FD-D5BF-482B-B561-0B58EB7FD657}" destId="{D86ACD2F-124B-4425-95A0-0CC9E7333843}" srcOrd="0" destOrd="0" presId="urn:microsoft.com/office/officeart/2018/5/layout/IconCircleLabelList"/>
    <dgm:cxn modelId="{76F5FD64-A859-450E-BCC2-73ACC99B8415}" srcId="{3686FCFA-BD1D-4E11-BD44-F3B58F7F232D}" destId="{A9801CCE-C662-417D-A3A9-350993DF4FBD}" srcOrd="4" destOrd="0" parTransId="{CA6F8EC7-E311-4190-AF1C-61C8F46448C6}" sibTransId="{B77A18A0-6B22-463F-9196-1FDD4D6642B6}"/>
    <dgm:cxn modelId="{1811A97A-B68E-41FD-AF0C-9E8570EDA317}" srcId="{3686FCFA-BD1D-4E11-BD44-F3B58F7F232D}" destId="{D45AFCDF-1897-484C-AFA3-68BD36C6656A}" srcOrd="1" destOrd="0" parTransId="{28B40006-EB53-4362-AACB-C89B1F985BFF}" sibTransId="{427E60CA-902D-4545-9748-6428304E20FC}"/>
    <dgm:cxn modelId="{CCCE927E-FB28-492C-AEBB-B410E7FE4C0A}" type="presOf" srcId="{A9801CCE-C662-417D-A3A9-350993DF4FBD}" destId="{E51ACA2E-0125-44C5-8717-8C61A43D3415}" srcOrd="0" destOrd="0" presId="urn:microsoft.com/office/officeart/2018/5/layout/IconCircleLabelList"/>
    <dgm:cxn modelId="{0D882290-2CB8-48F8-8330-B77620C2C72D}" type="presOf" srcId="{D45AFCDF-1897-484C-AFA3-68BD36C6656A}" destId="{C9A127DF-14A0-424A-AF5D-821259A7E286}" srcOrd="0" destOrd="0" presId="urn:microsoft.com/office/officeart/2018/5/layout/IconCircleLabelList"/>
    <dgm:cxn modelId="{A4FB8493-0F0F-486F-A1DB-A7C771FF628C}" type="presOf" srcId="{F37FB7F7-A17B-4704-BD98-D758EAFA2070}" destId="{BC0F9779-13FC-4F42-B6B4-CDD940456C7F}" srcOrd="0" destOrd="0" presId="urn:microsoft.com/office/officeart/2018/5/layout/IconCircleLabelList"/>
    <dgm:cxn modelId="{A809DCB7-FCD5-4BA7-9370-F6B276B84F54}" srcId="{3686FCFA-BD1D-4E11-BD44-F3B58F7F232D}" destId="{F37FB7F7-A17B-4704-BD98-D758EAFA2070}" srcOrd="5" destOrd="0" parTransId="{2FFFC6F5-25C5-4CFE-86E1-CD155CA1F0D2}" sibTransId="{75098E09-EBAA-4662-A085-4EE21E92A833}"/>
    <dgm:cxn modelId="{AA1FA4C4-7084-49B3-B196-5438AAA1D9F6}" srcId="{3686FCFA-BD1D-4E11-BD44-F3B58F7F232D}" destId="{550AB4FD-D5BF-482B-B561-0B58EB7FD657}" srcOrd="2" destOrd="0" parTransId="{0A6BEBBE-74B8-40EB-833A-3DB6099CEB3C}" sibTransId="{93ABA427-4401-4860-96AD-91E21AAF6FAF}"/>
    <dgm:cxn modelId="{3973A5EB-C5F8-4E23-AED1-5D64809D16CD}" type="presOf" srcId="{CC4F5F5F-A44F-41A5-BC27-66478776EDB4}" destId="{59DD9DFF-4DA4-4F34-80D3-62B01DDEFE42}" srcOrd="0" destOrd="0" presId="urn:microsoft.com/office/officeart/2018/5/layout/IconCircleLabelList"/>
    <dgm:cxn modelId="{F7748E89-9DDA-43E3-BA03-CF447848082B}" type="presParOf" srcId="{179E49BC-8EC5-4CC8-AE36-4D5C87B514E2}" destId="{F79E03F0-E583-4816-A12B-F884B11305C2}" srcOrd="0" destOrd="0" presId="urn:microsoft.com/office/officeart/2018/5/layout/IconCircleLabelList"/>
    <dgm:cxn modelId="{086CF8F8-17DC-4F53-9369-144884A02178}" type="presParOf" srcId="{F79E03F0-E583-4816-A12B-F884B11305C2}" destId="{24EAFD44-9E50-4872-9607-24469F9B18E4}" srcOrd="0" destOrd="0" presId="urn:microsoft.com/office/officeart/2018/5/layout/IconCircleLabelList"/>
    <dgm:cxn modelId="{21ABB555-861E-4B78-B5EC-3B3B91022D81}" type="presParOf" srcId="{F79E03F0-E583-4816-A12B-F884B11305C2}" destId="{63785CA2-873D-4BAA-B539-CB7834432CCE}" srcOrd="1" destOrd="0" presId="urn:microsoft.com/office/officeart/2018/5/layout/IconCircleLabelList"/>
    <dgm:cxn modelId="{04FB1DA2-4DC2-4D93-A62A-06E306CED7B7}" type="presParOf" srcId="{F79E03F0-E583-4816-A12B-F884B11305C2}" destId="{CAA13808-6E15-48A8-8BE9-4E62F0DD691F}" srcOrd="2" destOrd="0" presId="urn:microsoft.com/office/officeart/2018/5/layout/IconCircleLabelList"/>
    <dgm:cxn modelId="{B022655F-2036-42D6-8A3A-7D8388961F13}" type="presParOf" srcId="{F79E03F0-E583-4816-A12B-F884B11305C2}" destId="{59DD9DFF-4DA4-4F34-80D3-62B01DDEFE42}" srcOrd="3" destOrd="0" presId="urn:microsoft.com/office/officeart/2018/5/layout/IconCircleLabelList"/>
    <dgm:cxn modelId="{E1E28318-BBE6-489C-B1AB-20BA62C1B8B5}" type="presParOf" srcId="{179E49BC-8EC5-4CC8-AE36-4D5C87B514E2}" destId="{8C2C04FB-1B71-42EB-807B-E85DDFF016A7}" srcOrd="1" destOrd="0" presId="urn:microsoft.com/office/officeart/2018/5/layout/IconCircleLabelList"/>
    <dgm:cxn modelId="{07608E13-A7ED-443F-9737-C36DF6D9FBCA}" type="presParOf" srcId="{179E49BC-8EC5-4CC8-AE36-4D5C87B514E2}" destId="{79822EA5-0300-4F30-AD01-CCA0846B5347}" srcOrd="2" destOrd="0" presId="urn:microsoft.com/office/officeart/2018/5/layout/IconCircleLabelList"/>
    <dgm:cxn modelId="{8E517712-6785-49FF-94C1-B40989238060}" type="presParOf" srcId="{79822EA5-0300-4F30-AD01-CCA0846B5347}" destId="{0FEC4682-0BEC-455A-A57B-AAAF1F5BE313}" srcOrd="0" destOrd="0" presId="urn:microsoft.com/office/officeart/2018/5/layout/IconCircleLabelList"/>
    <dgm:cxn modelId="{88E0C24E-E7E4-4C10-90E1-1EF485B13322}" type="presParOf" srcId="{79822EA5-0300-4F30-AD01-CCA0846B5347}" destId="{0D4F232B-AB31-4D5F-A327-26018515E5D7}" srcOrd="1" destOrd="0" presId="urn:microsoft.com/office/officeart/2018/5/layout/IconCircleLabelList"/>
    <dgm:cxn modelId="{419859E0-C681-423A-A353-91B258027FF2}" type="presParOf" srcId="{79822EA5-0300-4F30-AD01-CCA0846B5347}" destId="{DF251A74-1A8A-4652-B985-D0CCCC90EC24}" srcOrd="2" destOrd="0" presId="urn:microsoft.com/office/officeart/2018/5/layout/IconCircleLabelList"/>
    <dgm:cxn modelId="{64E66312-EC8A-43E5-9CB2-65D550F702EA}" type="presParOf" srcId="{79822EA5-0300-4F30-AD01-CCA0846B5347}" destId="{C9A127DF-14A0-424A-AF5D-821259A7E286}" srcOrd="3" destOrd="0" presId="urn:microsoft.com/office/officeart/2018/5/layout/IconCircleLabelList"/>
    <dgm:cxn modelId="{13531D28-CA31-4D31-B4E4-D21D9B8F5C3E}" type="presParOf" srcId="{179E49BC-8EC5-4CC8-AE36-4D5C87B514E2}" destId="{2DD17D34-B6AE-4568-8D6C-5EB2773EB70F}" srcOrd="3" destOrd="0" presId="urn:microsoft.com/office/officeart/2018/5/layout/IconCircleLabelList"/>
    <dgm:cxn modelId="{349A3C02-1B0B-405D-9F18-F5B139931597}" type="presParOf" srcId="{179E49BC-8EC5-4CC8-AE36-4D5C87B514E2}" destId="{9D46FF2F-BCD6-4821-9874-E4F4F10AC85C}" srcOrd="4" destOrd="0" presId="urn:microsoft.com/office/officeart/2018/5/layout/IconCircleLabelList"/>
    <dgm:cxn modelId="{662D4F88-8305-4143-A0EE-758BC5EE1157}" type="presParOf" srcId="{9D46FF2F-BCD6-4821-9874-E4F4F10AC85C}" destId="{0E25B28F-72DF-402C-9878-8201089FF1A7}" srcOrd="0" destOrd="0" presId="urn:microsoft.com/office/officeart/2018/5/layout/IconCircleLabelList"/>
    <dgm:cxn modelId="{981A93A9-9A74-40DD-867F-39AC1C6EF876}" type="presParOf" srcId="{9D46FF2F-BCD6-4821-9874-E4F4F10AC85C}" destId="{941B32B7-5E81-479E-B48B-71F1BC44B4B3}" srcOrd="1" destOrd="0" presId="urn:microsoft.com/office/officeart/2018/5/layout/IconCircleLabelList"/>
    <dgm:cxn modelId="{7DDBF70C-22D7-4B41-9B16-E3013207BF2D}" type="presParOf" srcId="{9D46FF2F-BCD6-4821-9874-E4F4F10AC85C}" destId="{9AA92E14-945D-44C4-8AC7-FBF6D613BA61}" srcOrd="2" destOrd="0" presId="urn:microsoft.com/office/officeart/2018/5/layout/IconCircleLabelList"/>
    <dgm:cxn modelId="{CACF8EFC-B89A-4EB1-AD37-129B84F26C0F}" type="presParOf" srcId="{9D46FF2F-BCD6-4821-9874-E4F4F10AC85C}" destId="{D86ACD2F-124B-4425-95A0-0CC9E7333843}" srcOrd="3" destOrd="0" presId="urn:microsoft.com/office/officeart/2018/5/layout/IconCircleLabelList"/>
    <dgm:cxn modelId="{BD9E66D1-8B2C-4D6A-AA4E-318C7D96141F}" type="presParOf" srcId="{179E49BC-8EC5-4CC8-AE36-4D5C87B514E2}" destId="{8782FFB5-363F-4284-AD51-25D51473EF69}" srcOrd="5" destOrd="0" presId="urn:microsoft.com/office/officeart/2018/5/layout/IconCircleLabelList"/>
    <dgm:cxn modelId="{94E71519-3E63-45D0-94C8-5CC355242169}" type="presParOf" srcId="{179E49BC-8EC5-4CC8-AE36-4D5C87B514E2}" destId="{87D1019E-352E-4B4F-9527-8A0D1DDEBC87}" srcOrd="6" destOrd="0" presId="urn:microsoft.com/office/officeart/2018/5/layout/IconCircleLabelList"/>
    <dgm:cxn modelId="{B3C3A59E-DFE6-4464-9292-E8AD466E74CF}" type="presParOf" srcId="{87D1019E-352E-4B4F-9527-8A0D1DDEBC87}" destId="{1E599E1D-638F-48FD-9ABD-5582A5213156}" srcOrd="0" destOrd="0" presId="urn:microsoft.com/office/officeart/2018/5/layout/IconCircleLabelList"/>
    <dgm:cxn modelId="{8D4FD7F5-DD92-4B13-90A8-45D97D209658}" type="presParOf" srcId="{87D1019E-352E-4B4F-9527-8A0D1DDEBC87}" destId="{BAE25160-C99C-457A-8992-DC4A566B7FF0}" srcOrd="1" destOrd="0" presId="urn:microsoft.com/office/officeart/2018/5/layout/IconCircleLabelList"/>
    <dgm:cxn modelId="{B92D6392-5879-4EF2-BADB-6A6402A15B39}" type="presParOf" srcId="{87D1019E-352E-4B4F-9527-8A0D1DDEBC87}" destId="{A5295267-AC25-4A21-8A4F-A09134DB6FE8}" srcOrd="2" destOrd="0" presId="urn:microsoft.com/office/officeart/2018/5/layout/IconCircleLabelList"/>
    <dgm:cxn modelId="{5186371D-2D3A-4DE6-BAB1-C25ED7C403DE}" type="presParOf" srcId="{87D1019E-352E-4B4F-9527-8A0D1DDEBC87}" destId="{0597FDA2-0F03-48C0-9ADB-48821C9F95FC}" srcOrd="3" destOrd="0" presId="urn:microsoft.com/office/officeart/2018/5/layout/IconCircleLabelList"/>
    <dgm:cxn modelId="{D2D6958E-6EA4-4032-BB94-9030E39306AF}" type="presParOf" srcId="{179E49BC-8EC5-4CC8-AE36-4D5C87B514E2}" destId="{178C1059-6152-4EE2-9599-19A6AE71375E}" srcOrd="7" destOrd="0" presId="urn:microsoft.com/office/officeart/2018/5/layout/IconCircleLabelList"/>
    <dgm:cxn modelId="{EF041C16-47B5-4329-AEF9-B50CC03925D3}" type="presParOf" srcId="{179E49BC-8EC5-4CC8-AE36-4D5C87B514E2}" destId="{55878F0D-E943-4ADF-8B68-2659B6D39F67}" srcOrd="8" destOrd="0" presId="urn:microsoft.com/office/officeart/2018/5/layout/IconCircleLabelList"/>
    <dgm:cxn modelId="{F4CF58BC-7916-4197-9BA9-A2F72E121B2D}" type="presParOf" srcId="{55878F0D-E943-4ADF-8B68-2659B6D39F67}" destId="{29CB544F-DBA3-4C78-B90C-60594B9BB420}" srcOrd="0" destOrd="0" presId="urn:microsoft.com/office/officeart/2018/5/layout/IconCircleLabelList"/>
    <dgm:cxn modelId="{521FB646-2D24-46AA-A454-22140E340616}" type="presParOf" srcId="{55878F0D-E943-4ADF-8B68-2659B6D39F67}" destId="{3B84B113-6451-48C9-9080-572B8D39A0F6}" srcOrd="1" destOrd="0" presId="urn:microsoft.com/office/officeart/2018/5/layout/IconCircleLabelList"/>
    <dgm:cxn modelId="{BCDC17C4-F1A9-4D55-B3AC-7DC80A31B689}" type="presParOf" srcId="{55878F0D-E943-4ADF-8B68-2659B6D39F67}" destId="{704B7B1B-89FB-4C53-9756-708B362E1DE2}" srcOrd="2" destOrd="0" presId="urn:microsoft.com/office/officeart/2018/5/layout/IconCircleLabelList"/>
    <dgm:cxn modelId="{C906BE62-92DE-4498-8DAE-1F96239961E1}" type="presParOf" srcId="{55878F0D-E943-4ADF-8B68-2659B6D39F67}" destId="{E51ACA2E-0125-44C5-8717-8C61A43D3415}" srcOrd="3" destOrd="0" presId="urn:microsoft.com/office/officeart/2018/5/layout/IconCircleLabelList"/>
    <dgm:cxn modelId="{15F161E0-2E1C-4DD8-9CFB-7F01852B1076}" type="presParOf" srcId="{179E49BC-8EC5-4CC8-AE36-4D5C87B514E2}" destId="{84AA8F9E-7608-48D0-8D76-18F573CE2FD2}" srcOrd="9" destOrd="0" presId="urn:microsoft.com/office/officeart/2018/5/layout/IconCircleLabelList"/>
    <dgm:cxn modelId="{3FF3637C-9D42-4573-AFF0-604A4EB220AF}" type="presParOf" srcId="{179E49BC-8EC5-4CC8-AE36-4D5C87B514E2}" destId="{498A591D-E3B5-4ADA-9461-2EE727A3C998}" srcOrd="10" destOrd="0" presId="urn:microsoft.com/office/officeart/2018/5/layout/IconCircleLabelList"/>
    <dgm:cxn modelId="{83F9F539-9FE6-4B82-B631-F1DC27E3328C}" type="presParOf" srcId="{498A591D-E3B5-4ADA-9461-2EE727A3C998}" destId="{1DE00BD6-4D5B-47F8-A111-5FF6B96780C2}" srcOrd="0" destOrd="0" presId="urn:microsoft.com/office/officeart/2018/5/layout/IconCircleLabelList"/>
    <dgm:cxn modelId="{B704F41C-7900-4355-8203-6D3527D5792A}" type="presParOf" srcId="{498A591D-E3B5-4ADA-9461-2EE727A3C998}" destId="{9924D6C2-FE60-4408-8DF8-F68156E0C46C}" srcOrd="1" destOrd="0" presId="urn:microsoft.com/office/officeart/2018/5/layout/IconCircleLabelList"/>
    <dgm:cxn modelId="{997B05CF-5D04-40C5-A450-48C1579A4421}" type="presParOf" srcId="{498A591D-E3B5-4ADA-9461-2EE727A3C998}" destId="{3F4AE8CB-24AB-4A36-8F5D-719784835A2A}" srcOrd="2" destOrd="0" presId="urn:microsoft.com/office/officeart/2018/5/layout/IconCircleLabelList"/>
    <dgm:cxn modelId="{B4B5F915-E286-43FE-BAE8-D8B692F2DF8C}" type="presParOf" srcId="{498A591D-E3B5-4ADA-9461-2EE727A3C998}" destId="{BC0F9779-13FC-4F42-B6B4-CDD940456C7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AFD44-9E50-4872-9607-24469F9B18E4}">
      <dsp:nvSpPr>
        <dsp:cNvPr id="0" name=""/>
        <dsp:cNvSpPr/>
      </dsp:nvSpPr>
      <dsp:spPr>
        <a:xfrm>
          <a:off x="898829"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85CA2-873D-4BAA-B539-CB7834432CCE}">
      <dsp:nvSpPr>
        <dsp:cNvPr id="0" name=""/>
        <dsp:cNvSpPr/>
      </dsp:nvSpPr>
      <dsp:spPr>
        <a:xfrm>
          <a:off x="1112262" y="213721"/>
          <a:ext cx="574628" cy="5746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DD9DFF-4DA4-4F34-80D3-62B01DDEFE42}">
      <dsp:nvSpPr>
        <dsp:cNvPr id="0" name=""/>
        <dsp:cNvSpPr/>
      </dsp:nvSpPr>
      <dsp:spPr>
        <a:xfrm>
          <a:off x="57867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Video Camera</a:t>
          </a:r>
        </a:p>
      </dsp:txBody>
      <dsp:txXfrm>
        <a:off x="578678" y="1313725"/>
        <a:ext cx="1641796" cy="656718"/>
      </dsp:txXfrm>
    </dsp:sp>
    <dsp:sp modelId="{0FEC4682-0BEC-455A-A57B-AAAF1F5BE313}">
      <dsp:nvSpPr>
        <dsp:cNvPr id="0" name=""/>
        <dsp:cNvSpPr/>
      </dsp:nvSpPr>
      <dsp:spPr>
        <a:xfrm>
          <a:off x="2827940"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F232B-AB31-4D5F-A327-26018515E5D7}">
      <dsp:nvSpPr>
        <dsp:cNvPr id="0" name=""/>
        <dsp:cNvSpPr/>
      </dsp:nvSpPr>
      <dsp:spPr>
        <a:xfrm>
          <a:off x="3041374" y="213721"/>
          <a:ext cx="574628" cy="5746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A127DF-14A0-424A-AF5D-821259A7E286}">
      <dsp:nvSpPr>
        <dsp:cNvPr id="0" name=""/>
        <dsp:cNvSpPr/>
      </dsp:nvSpPr>
      <dsp:spPr>
        <a:xfrm>
          <a:off x="250779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Mute/Unmute</a:t>
          </a:r>
        </a:p>
      </dsp:txBody>
      <dsp:txXfrm>
        <a:off x="2507790" y="1313725"/>
        <a:ext cx="1641796" cy="656718"/>
      </dsp:txXfrm>
    </dsp:sp>
    <dsp:sp modelId="{0E25B28F-72DF-402C-9878-8201089FF1A7}">
      <dsp:nvSpPr>
        <dsp:cNvPr id="0" name=""/>
        <dsp:cNvSpPr/>
      </dsp:nvSpPr>
      <dsp:spPr>
        <a:xfrm>
          <a:off x="4757051"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B32B7-5E81-479E-B48B-71F1BC44B4B3}">
      <dsp:nvSpPr>
        <dsp:cNvPr id="0" name=""/>
        <dsp:cNvSpPr/>
      </dsp:nvSpPr>
      <dsp:spPr>
        <a:xfrm>
          <a:off x="4970485" y="213721"/>
          <a:ext cx="574628" cy="5746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6ACD2F-124B-4425-95A0-0CC9E7333843}">
      <dsp:nvSpPr>
        <dsp:cNvPr id="0" name=""/>
        <dsp:cNvSpPr/>
      </dsp:nvSpPr>
      <dsp:spPr>
        <a:xfrm>
          <a:off x="443690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Chat Box</a:t>
          </a:r>
        </a:p>
      </dsp:txBody>
      <dsp:txXfrm>
        <a:off x="4436901" y="1313725"/>
        <a:ext cx="1641796" cy="656718"/>
      </dsp:txXfrm>
    </dsp:sp>
    <dsp:sp modelId="{1E599E1D-638F-48FD-9ABD-5582A5213156}">
      <dsp:nvSpPr>
        <dsp:cNvPr id="0" name=""/>
        <dsp:cNvSpPr/>
      </dsp:nvSpPr>
      <dsp:spPr>
        <a:xfrm>
          <a:off x="6686163"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25160-C99C-457A-8992-DC4A566B7FF0}">
      <dsp:nvSpPr>
        <dsp:cNvPr id="0" name=""/>
        <dsp:cNvSpPr/>
      </dsp:nvSpPr>
      <dsp:spPr>
        <a:xfrm>
          <a:off x="6899596" y="213721"/>
          <a:ext cx="574628" cy="5746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97FDA2-0F03-48C0-9ADB-48821C9F95FC}">
      <dsp:nvSpPr>
        <dsp:cNvPr id="0" name=""/>
        <dsp:cNvSpPr/>
      </dsp:nvSpPr>
      <dsp:spPr>
        <a:xfrm>
          <a:off x="636601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Emoji and Icons</a:t>
          </a:r>
        </a:p>
      </dsp:txBody>
      <dsp:txXfrm>
        <a:off x="6366012" y="1313725"/>
        <a:ext cx="1641796" cy="656718"/>
      </dsp:txXfrm>
    </dsp:sp>
    <dsp:sp modelId="{29CB544F-DBA3-4C78-B90C-60594B9BB420}">
      <dsp:nvSpPr>
        <dsp:cNvPr id="0" name=""/>
        <dsp:cNvSpPr/>
      </dsp:nvSpPr>
      <dsp:spPr>
        <a:xfrm>
          <a:off x="8615274"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4B113-6451-48C9-9080-572B8D39A0F6}">
      <dsp:nvSpPr>
        <dsp:cNvPr id="0" name=""/>
        <dsp:cNvSpPr/>
      </dsp:nvSpPr>
      <dsp:spPr>
        <a:xfrm>
          <a:off x="8828708" y="213721"/>
          <a:ext cx="574628" cy="57462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1ACA2E-0125-44C5-8717-8C61A43D3415}">
      <dsp:nvSpPr>
        <dsp:cNvPr id="0" name=""/>
        <dsp:cNvSpPr/>
      </dsp:nvSpPr>
      <dsp:spPr>
        <a:xfrm>
          <a:off x="829512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If you need to step away</a:t>
          </a:r>
        </a:p>
      </dsp:txBody>
      <dsp:txXfrm>
        <a:off x="8295124" y="1313725"/>
        <a:ext cx="1641796" cy="656718"/>
      </dsp:txXfrm>
    </dsp:sp>
    <dsp:sp modelId="{1DE00BD6-4D5B-47F8-A111-5FF6B96780C2}">
      <dsp:nvSpPr>
        <dsp:cNvPr id="0" name=""/>
        <dsp:cNvSpPr/>
      </dsp:nvSpPr>
      <dsp:spPr>
        <a:xfrm>
          <a:off x="4757051" y="2380893"/>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4D6C2-FE60-4408-8DF8-F68156E0C46C}">
      <dsp:nvSpPr>
        <dsp:cNvPr id="0" name=""/>
        <dsp:cNvSpPr/>
      </dsp:nvSpPr>
      <dsp:spPr>
        <a:xfrm>
          <a:off x="4970485" y="2594327"/>
          <a:ext cx="574628" cy="574628"/>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0F9779-13FC-4F42-B6B4-CDD940456C7F}">
      <dsp:nvSpPr>
        <dsp:cNvPr id="0" name=""/>
        <dsp:cNvSpPr/>
      </dsp:nvSpPr>
      <dsp:spPr>
        <a:xfrm>
          <a:off x="443690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Potential technical glitches </a:t>
          </a:r>
        </a:p>
      </dsp:txBody>
      <dsp:txXfrm>
        <a:off x="4436901" y="3694331"/>
        <a:ext cx="1641796" cy="65671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18CEF1F-6505-4D2B-BA88-AC071F44D87C}" type="datetimeFigureOut">
              <a:rPr lang="en-US" smtClean="0"/>
              <a:t>1/17/2023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61E9281-8975-4FC4-BB18-61396061B9F6}" type="slidenum">
              <a:rPr lang="en-US" smtClean="0"/>
              <a:t>‹#›</a:t>
            </a:fld>
            <a:endParaRPr lang="en-US" dirty="0"/>
          </a:p>
        </p:txBody>
      </p:sp>
    </p:spTree>
    <p:extLst>
      <p:ext uri="{BB962C8B-B14F-4D97-AF65-F5344CB8AC3E}">
        <p14:creationId xmlns:p14="http://schemas.microsoft.com/office/powerpoint/2010/main" val="26264724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63E9E0-D922-418E-8BFA-E41C87CB1E68}" type="datetimeFigureOut">
              <a:rPr lang="en-US" smtClean="0"/>
              <a:pPr/>
              <a:t>1/17/2023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146726959"/>
      </p:ext>
    </p:extLst>
  </p:cSld>
  <p:clrMap bg1="lt1" tx1="dk1" bg2="lt2" tx2="dk2" accent1="accent1" accent2="accent2" accent3="accent3" accent4="accent4" accent5="accent5" accent6="accent6" hlink="hlink" folHlink="folHlink"/>
  <p:hf sldNum="0" hdr="0" ft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469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869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5310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0997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2695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9718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624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857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6768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134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080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997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6717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9413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95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889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7242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2106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305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769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577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85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660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004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92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57394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Logo Department of Economic Security"/>
          <p:cNvPicPr/>
          <p:nvPr userDrawn="1"/>
        </p:nvPicPr>
        <p:blipFill>
          <a:blip r:embed="rId5" cstate="print">
            <a:extLst>
              <a:ext uri="{28A0092B-C50C-407E-A947-70E740481C1C}">
                <a14:useLocalDpi xmlns:a14="http://schemas.microsoft.com/office/drawing/2010/main" val="0"/>
              </a:ext>
            </a:extLst>
          </a:blip>
          <a:stretch>
            <a:fillRect/>
          </a:stretch>
        </p:blipFill>
        <p:spPr>
          <a:xfrm>
            <a:off x="5375701" y="4191000"/>
            <a:ext cx="6301931" cy="1631197"/>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5685" y="2242035"/>
            <a:ext cx="3104091" cy="3104091"/>
          </a:xfrm>
          <a:prstGeom prst="rect">
            <a:avLst/>
          </a:prstGeom>
        </p:spPr>
      </p:pic>
      <p:sp>
        <p:nvSpPr>
          <p:cNvPr id="18" name="Title 2"/>
          <p:cNvSpPr>
            <a:spLocks noGrp="1"/>
          </p:cNvSpPr>
          <p:nvPr>
            <p:ph type="title"/>
            <p:custDataLst>
              <p:tags r:id="rId1"/>
            </p:custDataLst>
          </p:nvPr>
        </p:nvSpPr>
        <p:spPr>
          <a:xfrm>
            <a:off x="533400" y="365125"/>
            <a:ext cx="10515600" cy="549275"/>
          </a:xfrm>
          <a:prstGeom prst="rect">
            <a:avLst/>
          </a:prstGeom>
        </p:spPr>
        <p:txBody>
          <a:bodyPr anchor="b">
            <a:noAutofit/>
          </a:bodyPr>
          <a:lstStyle>
            <a:lvl1pPr algn="l">
              <a:defRPr sz="3200">
                <a:solidFill>
                  <a:schemeClr val="tx1">
                    <a:lumMod val="50000"/>
                    <a:lumOff val="50000"/>
                  </a:schemeClr>
                </a:solidFill>
              </a:defRPr>
            </a:lvl1pPr>
          </a:lstStyle>
          <a:p>
            <a:r>
              <a:rPr lang="en-US" dirty="0"/>
              <a:t>Click to edit Master title style</a:t>
            </a:r>
          </a:p>
        </p:txBody>
      </p:sp>
      <p:sp>
        <p:nvSpPr>
          <p:cNvPr id="19" name="Text Placeholder 4"/>
          <p:cNvSpPr>
            <a:spLocks noGrp="1"/>
          </p:cNvSpPr>
          <p:nvPr>
            <p:ph type="body" sz="quarter" idx="10" hasCustomPrompt="1"/>
            <p:custDataLst>
              <p:tags r:id="rId2"/>
            </p:custDataLst>
          </p:nvPr>
        </p:nvSpPr>
        <p:spPr>
          <a:xfrm>
            <a:off x="533400" y="914400"/>
            <a:ext cx="10515600" cy="381000"/>
          </a:xfrm>
          <a:prstGeom prst="rect">
            <a:avLst/>
          </a:prstGeom>
        </p:spPr>
        <p:txBody>
          <a:bodyPr anchor="b"/>
          <a:lstStyle>
            <a:lvl1pPr marL="0" indent="0">
              <a:buNone/>
              <a:defRPr sz="2800">
                <a:solidFill>
                  <a:schemeClr val="bg1">
                    <a:lumMod val="75000"/>
                  </a:schemeClr>
                </a:solidFill>
              </a:defRPr>
            </a:lvl1pPr>
            <a:lvl2pPr marL="609585" indent="0">
              <a:buNone/>
              <a:defRPr sz="2800">
                <a:solidFill>
                  <a:schemeClr val="bg1">
                    <a:lumMod val="75000"/>
                  </a:schemeClr>
                </a:solidFill>
              </a:defRPr>
            </a:lvl2pPr>
            <a:lvl3pPr marL="1219170" indent="0">
              <a:buNone/>
              <a:defRPr sz="2800">
                <a:solidFill>
                  <a:schemeClr val="bg1">
                    <a:lumMod val="75000"/>
                  </a:schemeClr>
                </a:solidFill>
              </a:defRPr>
            </a:lvl3pPr>
            <a:lvl4pPr marL="1828755" indent="0">
              <a:buNone/>
              <a:defRPr sz="2800">
                <a:solidFill>
                  <a:schemeClr val="bg1">
                    <a:lumMod val="75000"/>
                  </a:schemeClr>
                </a:solidFill>
              </a:defRPr>
            </a:lvl4pPr>
            <a:lvl5pPr marL="2438339" indent="0">
              <a:buNone/>
              <a:defRPr sz="2800">
                <a:solidFill>
                  <a:schemeClr val="bg1">
                    <a:lumMod val="75000"/>
                  </a:schemeClr>
                </a:solidFill>
              </a:defRPr>
            </a:lvl5pPr>
          </a:lstStyle>
          <a:p>
            <a:pPr lvl="0"/>
            <a:r>
              <a:rPr lang="en-US" dirty="0"/>
              <a:t>Click to edit Subheading</a:t>
            </a:r>
          </a:p>
        </p:txBody>
      </p:sp>
      <p:grpSp>
        <p:nvGrpSpPr>
          <p:cNvPr id="6" name="Group 5"/>
          <p:cNvGrpSpPr/>
          <p:nvPr userDrawn="1"/>
        </p:nvGrpSpPr>
        <p:grpSpPr>
          <a:xfrm>
            <a:off x="-33130" y="6292762"/>
            <a:ext cx="12249810" cy="592622"/>
            <a:chOff x="-33130" y="6292762"/>
            <a:chExt cx="12249810" cy="592622"/>
          </a:xfrm>
        </p:grpSpPr>
        <p:grpSp>
          <p:nvGrpSpPr>
            <p:cNvPr id="7" name="Group 6"/>
            <p:cNvGrpSpPr/>
            <p:nvPr userDrawn="1"/>
          </p:nvGrpSpPr>
          <p:grpSpPr>
            <a:xfrm>
              <a:off x="4079776" y="6292762"/>
              <a:ext cx="8136904" cy="592622"/>
              <a:chOff x="4079776" y="6292762"/>
              <a:chExt cx="8136904" cy="592622"/>
            </a:xfrm>
          </p:grpSpPr>
          <p:pic>
            <p:nvPicPr>
              <p:cNvPr id="9" name="Picture 2"/>
              <p:cNvPicPr>
                <a:picLocks noChangeAspect="1" noChangeArrowheads="1"/>
              </p:cNvPicPr>
              <p:nvPr/>
            </p:nvPicPr>
            <p:blipFill rotWithShape="1">
              <a:blip r:embed="rId7" cstate="print">
                <a:duotone>
                  <a:schemeClr val="accent1">
                    <a:shade val="45000"/>
                    <a:satMod val="135000"/>
                  </a:schemeClr>
                  <a:prstClr val="white"/>
                </a:duotone>
              </a:blip>
              <a:srcRect l="33142" r="13316"/>
              <a:stretch/>
            </p:blipFill>
            <p:spPr bwMode="auto">
              <a:xfrm>
                <a:off x="6298147" y="6292763"/>
                <a:ext cx="4114693" cy="592621"/>
              </a:xfrm>
              <a:prstGeom prst="rect">
                <a:avLst/>
              </a:prstGeom>
              <a:noFill/>
              <a:ln w="9525">
                <a:noFill/>
                <a:miter lim="800000"/>
                <a:headEnd/>
                <a:tailEnd/>
              </a:ln>
            </p:spPr>
          </p:pic>
          <p:pic>
            <p:nvPicPr>
              <p:cNvPr id="10" name="Picture 2"/>
              <p:cNvPicPr>
                <a:picLocks noChangeAspect="1" noChangeArrowheads="1"/>
              </p:cNvPicPr>
              <p:nvPr/>
            </p:nvPicPr>
            <p:blipFill rotWithShape="1">
              <a:blip r:embed="rId7" cstate="print">
                <a:duotone>
                  <a:schemeClr val="accent1">
                    <a:shade val="45000"/>
                    <a:satMod val="135000"/>
                  </a:schemeClr>
                  <a:prstClr val="white"/>
                </a:duotone>
              </a:blip>
              <a:srcRect l="76059"/>
              <a:stretch/>
            </p:blipFill>
            <p:spPr bwMode="auto">
              <a:xfrm>
                <a:off x="10376809" y="6292763"/>
                <a:ext cx="1839871" cy="592620"/>
              </a:xfrm>
              <a:prstGeom prst="rect">
                <a:avLst/>
              </a:prstGeom>
              <a:noFill/>
              <a:ln w="9525">
                <a:noFill/>
                <a:miter lim="800000"/>
                <a:headEnd/>
                <a:tailEnd/>
              </a:ln>
            </p:spPr>
          </p:pic>
          <p:pic>
            <p:nvPicPr>
              <p:cNvPr id="12" name="Picture 2"/>
              <p:cNvPicPr>
                <a:picLocks noChangeAspect="1" noChangeArrowheads="1"/>
              </p:cNvPicPr>
              <p:nvPr/>
            </p:nvPicPr>
            <p:blipFill rotWithShape="1">
              <a:blip r:embed="rId7" cstate="print">
                <a:duotone>
                  <a:schemeClr val="accent1">
                    <a:shade val="45000"/>
                    <a:satMod val="135000"/>
                  </a:schemeClr>
                  <a:prstClr val="white"/>
                </a:duotone>
              </a:blip>
              <a:srcRect l="33142" r="13316"/>
              <a:stretch/>
            </p:blipFill>
            <p:spPr bwMode="auto">
              <a:xfrm>
                <a:off x="4079776" y="6292762"/>
                <a:ext cx="4114693" cy="592621"/>
              </a:xfrm>
              <a:prstGeom prst="rect">
                <a:avLst/>
              </a:prstGeom>
              <a:noFill/>
              <a:ln w="9525">
                <a:noFill/>
                <a:miter lim="800000"/>
                <a:headEnd/>
                <a:tailEnd/>
              </a:ln>
            </p:spPr>
          </p:pic>
        </p:grpSp>
        <p:pic>
          <p:nvPicPr>
            <p:cNvPr id="8" name="Picture 2"/>
            <p:cNvPicPr>
              <a:picLocks noChangeAspect="1" noChangeArrowheads="1"/>
            </p:cNvPicPr>
            <p:nvPr userDrawn="1"/>
          </p:nvPicPr>
          <p:blipFill rotWithShape="1">
            <a:blip r:embed="rId7" cstate="print">
              <a:duotone>
                <a:schemeClr val="accent1">
                  <a:shade val="45000"/>
                  <a:satMod val="135000"/>
                </a:schemeClr>
                <a:prstClr val="white"/>
              </a:duotone>
            </a:blip>
            <a:srcRect l="33142" r="13316"/>
            <a:stretch/>
          </p:blipFill>
          <p:spPr bwMode="auto">
            <a:xfrm>
              <a:off x="-33130" y="6292762"/>
              <a:ext cx="4114693" cy="592621"/>
            </a:xfrm>
            <a:prstGeom prst="rect">
              <a:avLst/>
            </a:prstGeom>
            <a:noFill/>
            <a:ln w="9525">
              <a:noFill/>
              <a:miter lim="800000"/>
              <a:headEnd/>
              <a:tailEnd/>
            </a:ln>
          </p:spPr>
        </p:pic>
      </p:grpSp>
      <p:sp>
        <p:nvSpPr>
          <p:cNvPr id="13" name="TextBox 12"/>
          <p:cNvSpPr txBox="1"/>
          <p:nvPr userDrawn="1">
            <p:custDataLst>
              <p:tags r:id="rId3"/>
            </p:custDataLst>
          </p:nvPr>
        </p:nvSpPr>
        <p:spPr>
          <a:xfrm>
            <a:off x="152400" y="6358239"/>
            <a:ext cx="7239000" cy="276999"/>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DAAS – Division of Aging and Adult </a:t>
            </a:r>
            <a:r>
              <a:rPr lang="en-US" sz="1200" baseline="0" dirty="0">
                <a:solidFill>
                  <a:schemeClr val="bg1"/>
                </a:solidFill>
              </a:rPr>
              <a:t>Services			</a:t>
            </a:r>
            <a:endParaRPr lang="en-US" sz="2400" dirty="0">
              <a:solidFill>
                <a:schemeClr val="bg1"/>
              </a:solidFill>
            </a:endParaRPr>
          </a:p>
        </p:txBody>
      </p:sp>
      <p:pic>
        <p:nvPicPr>
          <p:cNvPr id="14" name="Picture 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5443"/>
            <a:ext cx="12177152" cy="685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02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50A7-08ED-425B-9D38-E3545E63F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26B97-8856-484A-9314-3D8ADFC860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97A522-6325-4D3B-9F16-ECCA8CEE4588}"/>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5" name="Footer Placeholder 4">
            <a:extLst>
              <a:ext uri="{FF2B5EF4-FFF2-40B4-BE49-F238E27FC236}">
                <a16:creationId xmlns:a16="http://schemas.microsoft.com/office/drawing/2014/main" id="{F0F14BD3-A88D-40BC-BD55-A040281724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998A363-A9D1-46A0-A90F-675A97AB7131}"/>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34264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4089-1B3B-46CA-87AD-FC85BBF25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891D3-4616-4931-96EB-0F17FE371E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85AD8B-6033-4FC1-96A5-15BE31137E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C62C29-8E1D-4AF4-817D-989563BE3926}"/>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6" name="Footer Placeholder 5">
            <a:extLst>
              <a:ext uri="{FF2B5EF4-FFF2-40B4-BE49-F238E27FC236}">
                <a16:creationId xmlns:a16="http://schemas.microsoft.com/office/drawing/2014/main" id="{662DB76D-581C-409E-9E53-E732797C201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D9AEC40-7E93-4B70-828B-24CF3171C1BD}"/>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74195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57DA-65A0-484D-87C1-D86751724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4C94A-4DCD-463A-A23A-683A65AEBB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3676C6-B0DE-4CF0-83B3-4605F24782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02697-DD04-4FA4-9A7E-E5CAA073D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EE334D-66EC-482F-9310-913C4D06FA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207E9E-2714-4825-801A-D631A5009344}"/>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8" name="Footer Placeholder 7">
            <a:extLst>
              <a:ext uri="{FF2B5EF4-FFF2-40B4-BE49-F238E27FC236}">
                <a16:creationId xmlns:a16="http://schemas.microsoft.com/office/drawing/2014/main" id="{1C1CD8BB-1953-4AB0-A020-87153A3441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4C9C777-FDCE-4F46-80B5-4B3DB382A304}"/>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1437006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CCA4-8458-4243-8A7A-73DBFC958B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41001-F9F9-408B-995C-0343A9D37469}"/>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4" name="Footer Placeholder 3">
            <a:extLst>
              <a:ext uri="{FF2B5EF4-FFF2-40B4-BE49-F238E27FC236}">
                <a16:creationId xmlns:a16="http://schemas.microsoft.com/office/drawing/2014/main" id="{C34F8131-4830-482F-85DB-8663E339C9B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33B0D3D-8D64-47EB-A18D-626E4C3DB7EE}"/>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81995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28DE4-6221-4684-8841-794DA93C65A6}"/>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3" name="Footer Placeholder 2">
            <a:extLst>
              <a:ext uri="{FF2B5EF4-FFF2-40B4-BE49-F238E27FC236}">
                <a16:creationId xmlns:a16="http://schemas.microsoft.com/office/drawing/2014/main" id="{BB31B310-865F-4A38-BCB6-D029A437D66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169740D-2716-4937-92A3-5DB1BAA28863}"/>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9863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7602-E476-44CD-A3E1-7B8ECECCD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5EF3B-9474-45DC-A8A0-B3E4C3984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26009-F47D-499D-B427-D58E87880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6BA859-F7FA-4541-AA43-B50FBF3C1328}"/>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6" name="Footer Placeholder 5">
            <a:extLst>
              <a:ext uri="{FF2B5EF4-FFF2-40B4-BE49-F238E27FC236}">
                <a16:creationId xmlns:a16="http://schemas.microsoft.com/office/drawing/2014/main" id="{549FAA87-4462-4A21-B0FE-ACF2DEC4FF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483ECE-4978-4F98-8204-789822872F7C}"/>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383935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2F87-54CB-4685-B719-6F539E765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BCAD77-D642-4175-8A3E-270499D9D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EC9EFFC-90A0-448A-B341-0A962AAA8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13BFCE-7EA9-48CD-B2C3-BE41743D1478}"/>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6" name="Footer Placeholder 5">
            <a:extLst>
              <a:ext uri="{FF2B5EF4-FFF2-40B4-BE49-F238E27FC236}">
                <a16:creationId xmlns:a16="http://schemas.microsoft.com/office/drawing/2014/main" id="{9292D973-5B07-44D9-8339-BCEC8C1D9D1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67B1948-8395-4F7C-8289-DD2ED721A2BD}"/>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23128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B7AF-E7C6-451B-9B9D-B875E6A74D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DE4A4E-0813-4351-8BBE-11B7C57238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F0AB-9B4A-4C87-8C9D-8E0F8B1EBE23}"/>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5" name="Footer Placeholder 4">
            <a:extLst>
              <a:ext uri="{FF2B5EF4-FFF2-40B4-BE49-F238E27FC236}">
                <a16:creationId xmlns:a16="http://schemas.microsoft.com/office/drawing/2014/main" id="{8460515B-0335-4CEE-AC17-99398DF450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02CDCD9-56A1-49D6-B512-A9A28F51CD6F}"/>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942399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7C5D9-B648-47F6-90C2-976DFD01D2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67792D-7067-4DE6-9EE4-49D9FB2E7E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825AF-CEF4-49F3-AC02-491F9A9C03B1}"/>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5" name="Footer Placeholder 4">
            <a:extLst>
              <a:ext uri="{FF2B5EF4-FFF2-40B4-BE49-F238E27FC236}">
                <a16:creationId xmlns:a16="http://schemas.microsoft.com/office/drawing/2014/main" id="{97EC7958-A3A5-4207-B7CF-88C0EAD6E36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9A0B048-9825-4251-BD72-F4DC067BA145}"/>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037586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0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33400" y="365125"/>
            <a:ext cx="10515600" cy="549275"/>
          </a:xfrm>
          <a:prstGeom prst="rect">
            <a:avLst/>
          </a:prstGeom>
        </p:spPr>
        <p:txBody>
          <a:bodyPr anchor="b">
            <a:noAutofit/>
          </a:bodyPr>
          <a:lstStyle>
            <a:lvl1pPr algn="l">
              <a:defRPr sz="3200">
                <a:solidFill>
                  <a:schemeClr val="tx1">
                    <a:lumMod val="50000"/>
                    <a:lumOff val="50000"/>
                  </a:schemeClr>
                </a:solidFill>
              </a:defRPr>
            </a:lvl1pPr>
          </a:lstStyle>
          <a:p>
            <a:r>
              <a:rPr lang="en-US" dirty="0"/>
              <a:t>Click to edit Master title style</a:t>
            </a:r>
          </a:p>
        </p:txBody>
      </p:sp>
      <p:sp>
        <p:nvSpPr>
          <p:cNvPr id="5" name="Text Placeholder 4"/>
          <p:cNvSpPr>
            <a:spLocks noGrp="1"/>
          </p:cNvSpPr>
          <p:nvPr>
            <p:ph type="body" sz="quarter" idx="10" hasCustomPrompt="1"/>
            <p:custDataLst>
              <p:tags r:id="rId2"/>
            </p:custDataLst>
          </p:nvPr>
        </p:nvSpPr>
        <p:spPr>
          <a:xfrm>
            <a:off x="533400" y="914400"/>
            <a:ext cx="10515600" cy="381000"/>
          </a:xfrm>
          <a:prstGeom prst="rect">
            <a:avLst/>
          </a:prstGeom>
        </p:spPr>
        <p:txBody>
          <a:bodyPr anchor="b"/>
          <a:lstStyle>
            <a:lvl1pPr marL="0" indent="0">
              <a:buNone/>
              <a:defRPr sz="2800">
                <a:solidFill>
                  <a:schemeClr val="bg1">
                    <a:lumMod val="75000"/>
                  </a:schemeClr>
                </a:solidFill>
              </a:defRPr>
            </a:lvl1pPr>
            <a:lvl2pPr marL="609585" indent="0">
              <a:buNone/>
              <a:defRPr sz="2800">
                <a:solidFill>
                  <a:schemeClr val="bg1">
                    <a:lumMod val="75000"/>
                  </a:schemeClr>
                </a:solidFill>
              </a:defRPr>
            </a:lvl2pPr>
            <a:lvl3pPr marL="1219170" indent="0">
              <a:buNone/>
              <a:defRPr sz="2800">
                <a:solidFill>
                  <a:schemeClr val="bg1">
                    <a:lumMod val="75000"/>
                  </a:schemeClr>
                </a:solidFill>
              </a:defRPr>
            </a:lvl3pPr>
            <a:lvl4pPr marL="1828755" indent="0">
              <a:buNone/>
              <a:defRPr sz="2800">
                <a:solidFill>
                  <a:schemeClr val="bg1">
                    <a:lumMod val="75000"/>
                  </a:schemeClr>
                </a:solidFill>
              </a:defRPr>
            </a:lvl4pPr>
            <a:lvl5pPr marL="2438339" indent="0">
              <a:buNone/>
              <a:defRPr sz="2800">
                <a:solidFill>
                  <a:schemeClr val="bg1">
                    <a:lumMod val="75000"/>
                  </a:schemeClr>
                </a:solidFill>
              </a:defRPr>
            </a:lvl5pPr>
          </a:lstStyle>
          <a:p>
            <a:pPr lvl="0"/>
            <a:r>
              <a:rPr lang="en-US" dirty="0"/>
              <a:t>Click to edit Subheading</a:t>
            </a:r>
          </a:p>
        </p:txBody>
      </p:sp>
      <p:sp>
        <p:nvSpPr>
          <p:cNvPr id="4" name="Content Placeholder 3"/>
          <p:cNvSpPr>
            <a:spLocks noGrp="1"/>
          </p:cNvSpPr>
          <p:nvPr>
            <p:ph sz="quarter" idx="11"/>
            <p:custDataLst>
              <p:tags r:id="rId3"/>
            </p:custDataLst>
          </p:nvPr>
        </p:nvSpPr>
        <p:spPr>
          <a:xfrm>
            <a:off x="533400" y="1600200"/>
            <a:ext cx="10515600" cy="4267200"/>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593A-AB23-4752-8AA9-5A35299E5415}"/>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3" name="Content Placeholder 3">
            <a:extLst>
              <a:ext uri="{FF2B5EF4-FFF2-40B4-BE49-F238E27FC236}">
                <a16:creationId xmlns:a16="http://schemas.microsoft.com/office/drawing/2014/main" id="{BBE70772-06CB-483E-88B8-898D884A13A9}"/>
              </a:ext>
            </a:extLst>
          </p:cNvPr>
          <p:cNvSpPr>
            <a:spLocks noGrp="1"/>
          </p:cNvSpPr>
          <p:nvPr>
            <p:ph sz="quarter" idx="11"/>
          </p:nvPr>
        </p:nvSpPr>
        <p:spPr>
          <a:xfrm>
            <a:off x="838200" y="1600199"/>
            <a:ext cx="105156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2989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058-BB2D-4B68-9A3D-69BA5F834CDF}"/>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5" name="Content Placeholder 3">
            <a:extLst>
              <a:ext uri="{FF2B5EF4-FFF2-40B4-BE49-F238E27FC236}">
                <a16:creationId xmlns:a16="http://schemas.microsoft.com/office/drawing/2014/main" id="{4B7C687C-2377-4099-B776-327A551F5A2A}"/>
              </a:ext>
            </a:extLst>
          </p:cNvPr>
          <p:cNvSpPr>
            <a:spLocks noGrp="1"/>
          </p:cNvSpPr>
          <p:nvPr>
            <p:ph sz="quarter" idx="11"/>
          </p:nvPr>
        </p:nvSpPr>
        <p:spPr>
          <a:xfrm>
            <a:off x="457200" y="1600199"/>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A45837A0-3CBD-4FAA-9245-2E0AECB223A8}"/>
              </a:ext>
            </a:extLst>
          </p:cNvPr>
          <p:cNvSpPr>
            <a:spLocks noGrp="1"/>
          </p:cNvSpPr>
          <p:nvPr>
            <p:ph sz="quarter" idx="12"/>
          </p:nvPr>
        </p:nvSpPr>
        <p:spPr>
          <a:xfrm>
            <a:off x="6400800" y="1600198"/>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498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B6737-B476-41DC-A8E2-E87890BE9728}" type="datetime1">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396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5469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11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5"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443"/>
            <a:ext cx="12177152" cy="685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2"/>
          <p:cNvSpPr>
            <a:spLocks noGrp="1"/>
          </p:cNvSpPr>
          <p:nvPr>
            <p:ph type="title"/>
            <p:custDataLst>
              <p:tags r:id="rId1"/>
            </p:custDataLst>
          </p:nvPr>
        </p:nvSpPr>
        <p:spPr>
          <a:xfrm>
            <a:off x="533400" y="365125"/>
            <a:ext cx="10515600" cy="549275"/>
          </a:xfrm>
          <a:prstGeom prst="rect">
            <a:avLst/>
          </a:prstGeom>
        </p:spPr>
        <p:txBody>
          <a:bodyPr anchor="b">
            <a:noAutofit/>
          </a:bodyPr>
          <a:lstStyle>
            <a:lvl1pPr algn="l">
              <a:defRPr sz="3200">
                <a:solidFill>
                  <a:schemeClr val="tx1">
                    <a:lumMod val="50000"/>
                    <a:lumOff val="50000"/>
                  </a:schemeClr>
                </a:solidFill>
              </a:defRPr>
            </a:lvl1pPr>
          </a:lstStyle>
          <a:p>
            <a:r>
              <a:rPr lang="en-US" dirty="0"/>
              <a:t>Click to edit Master title style</a:t>
            </a:r>
          </a:p>
        </p:txBody>
      </p:sp>
      <p:sp>
        <p:nvSpPr>
          <p:cNvPr id="19" name="Text Placeholder 4"/>
          <p:cNvSpPr>
            <a:spLocks noGrp="1"/>
          </p:cNvSpPr>
          <p:nvPr>
            <p:ph type="body" sz="quarter" idx="10" hasCustomPrompt="1"/>
            <p:custDataLst>
              <p:tags r:id="rId2"/>
            </p:custDataLst>
          </p:nvPr>
        </p:nvSpPr>
        <p:spPr>
          <a:xfrm>
            <a:off x="533400" y="914400"/>
            <a:ext cx="10515600" cy="381000"/>
          </a:xfrm>
          <a:prstGeom prst="rect">
            <a:avLst/>
          </a:prstGeom>
        </p:spPr>
        <p:txBody>
          <a:bodyPr anchor="b"/>
          <a:lstStyle>
            <a:lvl1pPr marL="0" indent="0">
              <a:buNone/>
              <a:defRPr sz="2800">
                <a:solidFill>
                  <a:schemeClr val="bg1">
                    <a:lumMod val="75000"/>
                  </a:schemeClr>
                </a:solidFill>
              </a:defRPr>
            </a:lvl1pPr>
            <a:lvl2pPr marL="609585" indent="0">
              <a:buNone/>
              <a:defRPr sz="2800">
                <a:solidFill>
                  <a:schemeClr val="bg1">
                    <a:lumMod val="75000"/>
                  </a:schemeClr>
                </a:solidFill>
              </a:defRPr>
            </a:lvl2pPr>
            <a:lvl3pPr marL="1219170" indent="0">
              <a:buNone/>
              <a:defRPr sz="2800">
                <a:solidFill>
                  <a:schemeClr val="bg1">
                    <a:lumMod val="75000"/>
                  </a:schemeClr>
                </a:solidFill>
              </a:defRPr>
            </a:lvl3pPr>
            <a:lvl4pPr marL="1828755" indent="0">
              <a:buNone/>
              <a:defRPr sz="2800">
                <a:solidFill>
                  <a:schemeClr val="bg1">
                    <a:lumMod val="75000"/>
                  </a:schemeClr>
                </a:solidFill>
              </a:defRPr>
            </a:lvl4pPr>
            <a:lvl5pPr marL="2438339" indent="0">
              <a:buNone/>
              <a:defRPr sz="2800">
                <a:solidFill>
                  <a:schemeClr val="bg1">
                    <a:lumMod val="75000"/>
                  </a:schemeClr>
                </a:solidFill>
              </a:defRPr>
            </a:lvl5pPr>
          </a:lstStyle>
          <a:p>
            <a:pPr lvl="0"/>
            <a:r>
              <a:rPr lang="en-US" dirty="0"/>
              <a:t>Click to edit Subheading</a:t>
            </a:r>
          </a:p>
        </p:txBody>
      </p:sp>
      <p:grpSp>
        <p:nvGrpSpPr>
          <p:cNvPr id="6" name="Group 5"/>
          <p:cNvGrpSpPr/>
          <p:nvPr userDrawn="1"/>
        </p:nvGrpSpPr>
        <p:grpSpPr>
          <a:xfrm>
            <a:off x="-33130" y="6292762"/>
            <a:ext cx="12249810" cy="592622"/>
            <a:chOff x="-33130" y="6292762"/>
            <a:chExt cx="12249810" cy="592622"/>
          </a:xfrm>
        </p:grpSpPr>
        <p:grpSp>
          <p:nvGrpSpPr>
            <p:cNvPr id="7" name="Group 6"/>
            <p:cNvGrpSpPr/>
            <p:nvPr userDrawn="1"/>
          </p:nvGrpSpPr>
          <p:grpSpPr>
            <a:xfrm>
              <a:off x="4079776" y="6292762"/>
              <a:ext cx="8136904" cy="592622"/>
              <a:chOff x="4079776" y="6292762"/>
              <a:chExt cx="8136904" cy="592622"/>
            </a:xfrm>
          </p:grpSpPr>
          <p:pic>
            <p:nvPicPr>
              <p:cNvPr id="9" name="Picture 2"/>
              <p:cNvPicPr>
                <a:picLocks noChangeAspect="1" noChangeArrowheads="1"/>
              </p:cNvPicPr>
              <p:nvPr/>
            </p:nvPicPr>
            <p:blipFill rotWithShape="1">
              <a:blip r:embed="rId6" cstate="print">
                <a:duotone>
                  <a:schemeClr val="accent1">
                    <a:shade val="45000"/>
                    <a:satMod val="135000"/>
                  </a:schemeClr>
                  <a:prstClr val="white"/>
                </a:duotone>
              </a:blip>
              <a:srcRect l="33142" r="13316"/>
              <a:stretch/>
            </p:blipFill>
            <p:spPr bwMode="auto">
              <a:xfrm>
                <a:off x="6298147" y="6292763"/>
                <a:ext cx="4114693" cy="592621"/>
              </a:xfrm>
              <a:prstGeom prst="rect">
                <a:avLst/>
              </a:prstGeom>
              <a:noFill/>
              <a:ln w="9525">
                <a:noFill/>
                <a:miter lim="800000"/>
                <a:headEnd/>
                <a:tailEnd/>
              </a:ln>
            </p:spPr>
          </p:pic>
          <p:pic>
            <p:nvPicPr>
              <p:cNvPr id="10" name="Picture 2"/>
              <p:cNvPicPr>
                <a:picLocks noChangeAspect="1" noChangeArrowheads="1"/>
              </p:cNvPicPr>
              <p:nvPr/>
            </p:nvPicPr>
            <p:blipFill rotWithShape="1">
              <a:blip r:embed="rId6" cstate="print">
                <a:duotone>
                  <a:schemeClr val="accent1">
                    <a:shade val="45000"/>
                    <a:satMod val="135000"/>
                  </a:schemeClr>
                  <a:prstClr val="white"/>
                </a:duotone>
              </a:blip>
              <a:srcRect l="76059"/>
              <a:stretch/>
            </p:blipFill>
            <p:spPr bwMode="auto">
              <a:xfrm>
                <a:off x="10376809" y="6292763"/>
                <a:ext cx="1839871" cy="592620"/>
              </a:xfrm>
              <a:prstGeom prst="rect">
                <a:avLst/>
              </a:prstGeom>
              <a:noFill/>
              <a:ln w="9525">
                <a:noFill/>
                <a:miter lim="800000"/>
                <a:headEnd/>
                <a:tailEnd/>
              </a:ln>
            </p:spPr>
          </p:pic>
          <p:pic>
            <p:nvPicPr>
              <p:cNvPr id="12" name="Picture 2"/>
              <p:cNvPicPr>
                <a:picLocks noChangeAspect="1" noChangeArrowheads="1"/>
              </p:cNvPicPr>
              <p:nvPr/>
            </p:nvPicPr>
            <p:blipFill rotWithShape="1">
              <a:blip r:embed="rId6" cstate="print">
                <a:duotone>
                  <a:schemeClr val="accent1">
                    <a:shade val="45000"/>
                    <a:satMod val="135000"/>
                  </a:schemeClr>
                  <a:prstClr val="white"/>
                </a:duotone>
              </a:blip>
              <a:srcRect l="33142" r="13316"/>
              <a:stretch/>
            </p:blipFill>
            <p:spPr bwMode="auto">
              <a:xfrm>
                <a:off x="4079776" y="6292762"/>
                <a:ext cx="4114693" cy="592621"/>
              </a:xfrm>
              <a:prstGeom prst="rect">
                <a:avLst/>
              </a:prstGeom>
              <a:noFill/>
              <a:ln w="9525">
                <a:noFill/>
                <a:miter lim="800000"/>
                <a:headEnd/>
                <a:tailEnd/>
              </a:ln>
            </p:spPr>
          </p:pic>
        </p:grpSp>
        <p:pic>
          <p:nvPicPr>
            <p:cNvPr id="8" name="Picture 2"/>
            <p:cNvPicPr>
              <a:picLocks noChangeAspect="1" noChangeArrowheads="1"/>
            </p:cNvPicPr>
            <p:nvPr userDrawn="1"/>
          </p:nvPicPr>
          <p:blipFill rotWithShape="1">
            <a:blip r:embed="rId6" cstate="print">
              <a:duotone>
                <a:schemeClr val="accent1">
                  <a:shade val="45000"/>
                  <a:satMod val="135000"/>
                </a:schemeClr>
                <a:prstClr val="white"/>
              </a:duotone>
            </a:blip>
            <a:srcRect l="33142" r="13316"/>
            <a:stretch/>
          </p:blipFill>
          <p:spPr bwMode="auto">
            <a:xfrm>
              <a:off x="-33130" y="6292762"/>
              <a:ext cx="4114693" cy="592621"/>
            </a:xfrm>
            <a:prstGeom prst="rect">
              <a:avLst/>
            </a:prstGeom>
            <a:noFill/>
            <a:ln w="9525">
              <a:noFill/>
              <a:miter lim="800000"/>
              <a:headEnd/>
              <a:tailEnd/>
            </a:ln>
          </p:spPr>
        </p:pic>
      </p:grpSp>
      <p:sp>
        <p:nvSpPr>
          <p:cNvPr id="13" name="TextBox 12"/>
          <p:cNvSpPr txBox="1"/>
          <p:nvPr userDrawn="1">
            <p:custDataLst>
              <p:tags r:id="rId3"/>
            </p:custDataLst>
          </p:nvPr>
        </p:nvSpPr>
        <p:spPr>
          <a:xfrm>
            <a:off x="152400" y="6358239"/>
            <a:ext cx="7239000" cy="276999"/>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DAAS – Division of Aging and Adult </a:t>
            </a:r>
            <a:r>
              <a:rPr lang="en-US" sz="1200" baseline="0" dirty="0">
                <a:solidFill>
                  <a:schemeClr val="bg1"/>
                </a:solidFill>
              </a:rPr>
              <a:t>Services			</a:t>
            </a:r>
            <a:endParaRPr lang="en-US" sz="2400" dirty="0">
              <a:solidFill>
                <a:schemeClr val="bg1"/>
              </a:solidFill>
            </a:endParaRPr>
          </a:p>
        </p:txBody>
      </p:sp>
    </p:spTree>
    <p:extLst>
      <p:ext uri="{BB962C8B-B14F-4D97-AF65-F5344CB8AC3E}">
        <p14:creationId xmlns:p14="http://schemas.microsoft.com/office/powerpoint/2010/main" val="340457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59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593A-AB23-4752-8AA9-5A35299E5415}"/>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3" name="Content Placeholder 3">
            <a:extLst>
              <a:ext uri="{FF2B5EF4-FFF2-40B4-BE49-F238E27FC236}">
                <a16:creationId xmlns:a16="http://schemas.microsoft.com/office/drawing/2014/main" id="{BBE70772-06CB-483E-88B8-898D884A13A9}"/>
              </a:ext>
            </a:extLst>
          </p:cNvPr>
          <p:cNvSpPr>
            <a:spLocks noGrp="1"/>
          </p:cNvSpPr>
          <p:nvPr>
            <p:ph sz="quarter" idx="11"/>
          </p:nvPr>
        </p:nvSpPr>
        <p:spPr>
          <a:xfrm>
            <a:off x="838200" y="1600199"/>
            <a:ext cx="105156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57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058-BB2D-4B68-9A3D-69BA5F834CDF}"/>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5" name="Content Placeholder 3">
            <a:extLst>
              <a:ext uri="{FF2B5EF4-FFF2-40B4-BE49-F238E27FC236}">
                <a16:creationId xmlns:a16="http://schemas.microsoft.com/office/drawing/2014/main" id="{4B7C687C-2377-4099-B776-327A551F5A2A}"/>
              </a:ext>
            </a:extLst>
          </p:cNvPr>
          <p:cNvSpPr>
            <a:spLocks noGrp="1"/>
          </p:cNvSpPr>
          <p:nvPr>
            <p:ph sz="quarter" idx="11"/>
          </p:nvPr>
        </p:nvSpPr>
        <p:spPr>
          <a:xfrm>
            <a:off x="457200" y="1600199"/>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A45837A0-3CBD-4FAA-9245-2E0AECB223A8}"/>
              </a:ext>
            </a:extLst>
          </p:cNvPr>
          <p:cNvSpPr>
            <a:spLocks noGrp="1"/>
          </p:cNvSpPr>
          <p:nvPr>
            <p:ph sz="quarter" idx="12"/>
          </p:nvPr>
        </p:nvSpPr>
        <p:spPr>
          <a:xfrm>
            <a:off x="6400800" y="1600198"/>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19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94CC-2970-44F1-B829-CCF74422B9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45FC6-6F43-4E9B-9B01-3576C87FA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B99A5D-BA6B-448A-8C3D-782EB33ED7F0}"/>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5" name="Footer Placeholder 4">
            <a:extLst>
              <a:ext uri="{FF2B5EF4-FFF2-40B4-BE49-F238E27FC236}">
                <a16:creationId xmlns:a16="http://schemas.microsoft.com/office/drawing/2014/main" id="{739FE659-8866-440B-8D1C-607A5A62778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09EE625-8759-41DF-B5A0-01CAB8E911AD}"/>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181380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F554-BDB4-4F08-9CC5-55D2724FC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FD9FD-E3EC-4EC6-ABC1-1211C207D7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32641-59E6-481A-86B7-6A34D5CE5C04}"/>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1/17/2023</a:t>
            </a:fld>
            <a:endParaRPr lang="en-US" dirty="0"/>
          </a:p>
        </p:txBody>
      </p:sp>
      <p:sp>
        <p:nvSpPr>
          <p:cNvPr id="5" name="Footer Placeholder 4">
            <a:extLst>
              <a:ext uri="{FF2B5EF4-FFF2-40B4-BE49-F238E27FC236}">
                <a16:creationId xmlns:a16="http://schemas.microsoft.com/office/drawing/2014/main" id="{64E708B8-F829-49C5-AD54-0307F651613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6C87358-F1C6-49C9-9ADD-F5E54CDE6C4E}"/>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500074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650" r:id="rId2"/>
    <p:sldLayoutId id="2147483729" r:id="rId3"/>
    <p:sldLayoutId id="2147483757" r:id="rId4"/>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29746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C053D-B7F4-452C-AD73-090FB7588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3A22F-4E8F-4803-BF26-B990D18AC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95005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5199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63752" y="1176203"/>
            <a:ext cx="10515600" cy="523643"/>
          </a:xfrm>
        </p:spPr>
        <p:txBody>
          <a:bodyPr/>
          <a:lstStyle/>
          <a:p>
            <a:pPr algn="ctr"/>
            <a:r>
              <a:rPr lang="en-US" b="1" dirty="0">
                <a:latin typeface="+mn-lt"/>
              </a:rPr>
              <a:t>Supervising Virtual Investigations</a:t>
            </a:r>
          </a:p>
        </p:txBody>
      </p:sp>
    </p:spTree>
    <p:extLst>
      <p:ext uri="{BB962C8B-B14F-4D97-AF65-F5344CB8AC3E}">
        <p14:creationId xmlns:p14="http://schemas.microsoft.com/office/powerpoint/2010/main" val="81827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96" y="155040"/>
            <a:ext cx="10515600" cy="549275"/>
          </a:xfrm>
        </p:spPr>
        <p:txBody>
          <a:bodyPr/>
          <a:lstStyle/>
          <a:p>
            <a:pPr algn="ctr"/>
            <a:r>
              <a:rPr lang="en-US" sz="2800" dirty="0"/>
              <a:t>Supervising Virtual Investigations</a:t>
            </a:r>
          </a:p>
        </p:txBody>
      </p:sp>
      <p:sp>
        <p:nvSpPr>
          <p:cNvPr id="3" name="TextBox 2"/>
          <p:cNvSpPr txBox="1"/>
          <p:nvPr/>
        </p:nvSpPr>
        <p:spPr>
          <a:xfrm>
            <a:off x="1742929" y="1571516"/>
            <a:ext cx="9101798" cy="3046988"/>
          </a:xfrm>
          <a:prstGeom prst="rect">
            <a:avLst/>
          </a:prstGeom>
          <a:solidFill>
            <a:schemeClr val="bg1">
              <a:lumMod val="85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1797587" y="1999272"/>
            <a:ext cx="8992481" cy="3016210"/>
          </a:xfrm>
          <a:prstGeom prst="rect">
            <a:avLst/>
          </a:prstGeom>
          <a:noFill/>
        </p:spPr>
        <p:txBody>
          <a:bodyPr wrap="square" rtlCol="0">
            <a:spAutoFit/>
          </a:bodyPr>
          <a:lstStyle/>
          <a:p>
            <a:pPr>
              <a:spcAft>
                <a:spcPts val="1200"/>
              </a:spcAft>
            </a:pPr>
            <a:r>
              <a:rPr lang="en-US" sz="2200" dirty="0"/>
              <a:t>Link to Final Report - </a:t>
            </a:r>
            <a:r>
              <a:rPr lang="en-US" sz="2200" i="1" dirty="0"/>
              <a:t>Adult Protective Services Study on the Impact of Covid-19 </a:t>
            </a:r>
          </a:p>
          <a:p>
            <a:pPr>
              <a:spcAft>
                <a:spcPts val="1200"/>
              </a:spcAft>
            </a:pPr>
            <a:endParaRPr lang="en-US" sz="2200" i="1" dirty="0"/>
          </a:p>
          <a:p>
            <a:pPr>
              <a:spcAft>
                <a:spcPts val="1200"/>
              </a:spcAft>
            </a:pPr>
            <a:r>
              <a:rPr lang="en-US" sz="2200" i="1" dirty="0"/>
              <a:t> </a:t>
            </a:r>
          </a:p>
          <a:p>
            <a:pPr>
              <a:spcAft>
                <a:spcPts val="1200"/>
              </a:spcAft>
            </a:pPr>
            <a:r>
              <a:rPr lang="en-US" sz="1800" i="1" dirty="0"/>
              <a:t>National Adult Protective Services Technical Assistance  Resource Center’s Website</a:t>
            </a:r>
          </a:p>
          <a:p>
            <a:endParaRPr lang="en-US" sz="2200" i="1" dirty="0"/>
          </a:p>
          <a:p>
            <a:endParaRPr lang="en-US" sz="2200" i="1" dirty="0"/>
          </a:p>
        </p:txBody>
      </p:sp>
      <p:graphicFrame>
        <p:nvGraphicFramePr>
          <p:cNvPr id="6" name="Object 5"/>
          <p:cNvGraphicFramePr>
            <a:graphicFrameLocks noChangeAspect="1"/>
          </p:cNvGraphicFramePr>
          <p:nvPr>
            <p:extLst>
              <p:ext uri="{D42A27DB-BD31-4B8C-83A1-F6EECF244321}">
                <p14:modId xmlns:p14="http://schemas.microsoft.com/office/powerpoint/2010/main" val="186437225"/>
              </p:ext>
            </p:extLst>
          </p:nvPr>
        </p:nvGraphicFramePr>
        <p:xfrm>
          <a:off x="3794857" y="2761727"/>
          <a:ext cx="3884973" cy="872426"/>
        </p:xfrm>
        <a:graphic>
          <a:graphicData uri="http://schemas.openxmlformats.org/presentationml/2006/ole">
            <mc:AlternateContent xmlns:mc="http://schemas.openxmlformats.org/markup-compatibility/2006">
              <mc:Choice xmlns:v="urn:schemas-microsoft-com:vml" Requires="v">
                <p:oleObj name="Packager Shell Object" showAsIcon="1" r:id="rId2" imgW="2184840" imgH="491040" progId="Package">
                  <p:embed/>
                </p:oleObj>
              </mc:Choice>
              <mc:Fallback>
                <p:oleObj name="Packager Shell Object" showAsIcon="1" r:id="rId2" imgW="2184840" imgH="491040" progId="Package">
                  <p:embed/>
                  <p:pic>
                    <p:nvPicPr>
                      <p:cNvPr id="0" name=""/>
                      <p:cNvPicPr/>
                      <p:nvPr/>
                    </p:nvPicPr>
                    <p:blipFill>
                      <a:blip r:embed="rId3"/>
                      <a:stretch>
                        <a:fillRect/>
                      </a:stretch>
                    </p:blipFill>
                    <p:spPr>
                      <a:xfrm>
                        <a:off x="3794857" y="2761727"/>
                        <a:ext cx="3884973" cy="872426"/>
                      </a:xfrm>
                      <a:prstGeom prst="rect">
                        <a:avLst/>
                      </a:prstGeom>
                    </p:spPr>
                  </p:pic>
                </p:oleObj>
              </mc:Fallback>
            </mc:AlternateContent>
          </a:graphicData>
        </a:graphic>
      </p:graphicFrame>
    </p:spTree>
    <p:extLst>
      <p:ext uri="{BB962C8B-B14F-4D97-AF65-F5344CB8AC3E}">
        <p14:creationId xmlns:p14="http://schemas.microsoft.com/office/powerpoint/2010/main" val="3907329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937325" y="2100667"/>
            <a:ext cx="9715500" cy="3785652"/>
          </a:xfrm>
          <a:prstGeom prst="rect">
            <a:avLst/>
          </a:prstGeom>
          <a:noFill/>
        </p:spPr>
        <p:txBody>
          <a:bodyPr wrap="square" rtlCol="0">
            <a:spAutoFit/>
          </a:bodyPr>
          <a:lstStyle/>
          <a:p>
            <a:pPr marL="342900" lvl="0" indent="-342900">
              <a:buFont typeface="Arial" panose="020B0604020202020204" pitchFamily="34" charset="0"/>
              <a:buChar char="•"/>
            </a:pPr>
            <a:r>
              <a:rPr lang="en-US" dirty="0"/>
              <a:t>Value of increased collaboration</a:t>
            </a:r>
          </a:p>
          <a:p>
            <a:pPr lvl="0"/>
            <a:r>
              <a:rPr lang="en-US" dirty="0"/>
              <a:t> </a:t>
            </a:r>
          </a:p>
          <a:p>
            <a:pPr marL="342900" lvl="0" indent="-342900">
              <a:buFont typeface="Arial" panose="020B0604020202020204" pitchFamily="34" charset="0"/>
              <a:buChar char="•"/>
            </a:pPr>
            <a:r>
              <a:rPr lang="en-US" dirty="0"/>
              <a:t>Expanded use of technology</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Need for relevant policies and</a:t>
            </a:r>
          </a:p>
          <a:p>
            <a:pPr lvl="0"/>
            <a:r>
              <a:rPr lang="en-US" dirty="0"/>
              <a:t>    procedures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Supervisory support for staff </a:t>
            </a:r>
            <a:br>
              <a:rPr lang="en-US" dirty="0"/>
            </a:br>
            <a:r>
              <a:rPr lang="en-US" dirty="0"/>
              <a:t>working remotely</a:t>
            </a:r>
          </a:p>
          <a:p>
            <a:pPr lvl="0">
              <a:spcAft>
                <a:spcPts val="1200"/>
              </a:spcAft>
            </a:pPr>
            <a:r>
              <a:rPr lang="en-US" dirty="0"/>
              <a:t> </a:t>
            </a:r>
          </a:p>
        </p:txBody>
      </p:sp>
      <p:sp>
        <p:nvSpPr>
          <p:cNvPr id="8" name="TextBox 7"/>
          <p:cNvSpPr txBox="1"/>
          <p:nvPr/>
        </p:nvSpPr>
        <p:spPr>
          <a:xfrm>
            <a:off x="765875" y="1417320"/>
            <a:ext cx="8103870" cy="523220"/>
          </a:xfrm>
          <a:prstGeom prst="rect">
            <a:avLst/>
          </a:prstGeom>
          <a:noFill/>
        </p:spPr>
        <p:txBody>
          <a:bodyPr wrap="square" rtlCol="0">
            <a:spAutoFit/>
          </a:bodyPr>
          <a:lstStyle/>
          <a:p>
            <a:r>
              <a:rPr lang="en-US" sz="2800" i="1" dirty="0"/>
              <a:t>Some Lessons from the Pandemic</a:t>
            </a:r>
          </a:p>
        </p:txBody>
      </p:sp>
      <p:sp>
        <p:nvSpPr>
          <p:cNvPr id="2" name="TextBox 1"/>
          <p:cNvSpPr txBox="1"/>
          <p:nvPr/>
        </p:nvSpPr>
        <p:spPr>
          <a:xfrm>
            <a:off x="6115050" y="2241982"/>
            <a:ext cx="4446270" cy="2764358"/>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050" y="2367256"/>
            <a:ext cx="5514029" cy="2907789"/>
          </a:xfrm>
          <a:prstGeom prst="rect">
            <a:avLst/>
          </a:prstGeom>
        </p:spPr>
      </p:pic>
    </p:spTree>
    <p:extLst>
      <p:ext uri="{BB962C8B-B14F-4D97-AF65-F5344CB8AC3E}">
        <p14:creationId xmlns:p14="http://schemas.microsoft.com/office/powerpoint/2010/main" val="27974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p:txBody>
          <a:bodyPr/>
          <a:lstStyle/>
          <a:p>
            <a:endParaRPr lang="en-US" dirty="0"/>
          </a:p>
        </p:txBody>
      </p:sp>
      <p:sp>
        <p:nvSpPr>
          <p:cNvPr id="7" name="TextBox 6"/>
          <p:cNvSpPr txBox="1"/>
          <p:nvPr/>
        </p:nvSpPr>
        <p:spPr>
          <a:xfrm>
            <a:off x="1540946" y="4469965"/>
            <a:ext cx="9270253" cy="954107"/>
          </a:xfrm>
          <a:prstGeom prst="rect">
            <a:avLst/>
          </a:prstGeom>
          <a:noFill/>
        </p:spPr>
        <p:txBody>
          <a:bodyPr wrap="square" rtlCol="0">
            <a:spAutoFit/>
          </a:bodyPr>
          <a:lstStyle/>
          <a:p>
            <a:r>
              <a:rPr lang="en-US" sz="2800" i="1" dirty="0"/>
              <a:t>Are there other changes you have observed that you think may be beneficial to your work going forward?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757" y="2173910"/>
            <a:ext cx="1779112" cy="1779112"/>
          </a:xfrm>
          <a:prstGeom prst="rect">
            <a:avLst/>
          </a:prstGeom>
        </p:spPr>
      </p:pic>
    </p:spTree>
    <p:extLst>
      <p:ext uri="{BB962C8B-B14F-4D97-AF65-F5344CB8AC3E}">
        <p14:creationId xmlns:p14="http://schemas.microsoft.com/office/powerpoint/2010/main" val="140720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1265570" y="1674536"/>
            <a:ext cx="9715500" cy="461665"/>
          </a:xfrm>
          <a:prstGeom prst="rect">
            <a:avLst/>
          </a:prstGeom>
          <a:noFill/>
        </p:spPr>
        <p:txBody>
          <a:bodyPr wrap="square" rtlCol="0">
            <a:spAutoFit/>
          </a:bodyPr>
          <a:lstStyle/>
          <a:p>
            <a:pPr lvl="0">
              <a:spcAft>
                <a:spcPts val="1200"/>
              </a:spcAft>
            </a:pPr>
            <a:r>
              <a:rPr lang="en-US" dirty="0"/>
              <a:t> </a:t>
            </a:r>
          </a:p>
        </p:txBody>
      </p:sp>
      <p:sp>
        <p:nvSpPr>
          <p:cNvPr id="8" name="TextBox 7"/>
          <p:cNvSpPr txBox="1"/>
          <p:nvPr/>
        </p:nvSpPr>
        <p:spPr>
          <a:xfrm>
            <a:off x="765875" y="1386495"/>
            <a:ext cx="9022894" cy="523220"/>
          </a:xfrm>
          <a:prstGeom prst="rect">
            <a:avLst/>
          </a:prstGeom>
          <a:noFill/>
        </p:spPr>
        <p:txBody>
          <a:bodyPr wrap="square" rtlCol="0">
            <a:spAutoFit/>
          </a:bodyPr>
          <a:lstStyle/>
          <a:p>
            <a:r>
              <a:rPr lang="en-US" sz="2800" i="1" dirty="0"/>
              <a:t>Impact on the Role of the APS Supervisor</a:t>
            </a:r>
          </a:p>
        </p:txBody>
      </p:sp>
      <p:sp>
        <p:nvSpPr>
          <p:cNvPr id="4" name="TextBox 3"/>
          <p:cNvSpPr txBox="1"/>
          <p:nvPr/>
        </p:nvSpPr>
        <p:spPr>
          <a:xfrm>
            <a:off x="3247136" y="1961935"/>
            <a:ext cx="5752367" cy="3879475"/>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4"/>
          <a:stretch>
            <a:fillRect/>
          </a:stretch>
        </p:blipFill>
        <p:spPr>
          <a:xfrm>
            <a:off x="4015669" y="2136201"/>
            <a:ext cx="4554972" cy="3018785"/>
          </a:xfrm>
          <a:prstGeom prst="rect">
            <a:avLst/>
          </a:prstGeom>
        </p:spPr>
      </p:pic>
      <p:sp>
        <p:nvSpPr>
          <p:cNvPr id="3" name="Oval 2"/>
          <p:cNvSpPr/>
          <p:nvPr/>
        </p:nvSpPr>
        <p:spPr>
          <a:xfrm>
            <a:off x="552174" y="2408471"/>
            <a:ext cx="3435927" cy="10106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Collaborative Leader</a:t>
            </a:r>
          </a:p>
        </p:txBody>
      </p:sp>
      <p:sp>
        <p:nvSpPr>
          <p:cNvPr id="14" name="Oval 13"/>
          <p:cNvSpPr/>
          <p:nvPr/>
        </p:nvSpPr>
        <p:spPr>
          <a:xfrm>
            <a:off x="8615868" y="2340886"/>
            <a:ext cx="3435927" cy="10106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Agency Policies &amp; Procedures</a:t>
            </a:r>
          </a:p>
        </p:txBody>
      </p:sp>
      <p:sp>
        <p:nvSpPr>
          <p:cNvPr id="15" name="Oval 14"/>
          <p:cNvSpPr/>
          <p:nvPr/>
        </p:nvSpPr>
        <p:spPr>
          <a:xfrm>
            <a:off x="538390" y="3950043"/>
            <a:ext cx="3435927" cy="10106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Technology</a:t>
            </a:r>
          </a:p>
        </p:txBody>
      </p:sp>
      <p:sp>
        <p:nvSpPr>
          <p:cNvPr id="16" name="Oval 15"/>
          <p:cNvSpPr/>
          <p:nvPr/>
        </p:nvSpPr>
        <p:spPr>
          <a:xfrm>
            <a:off x="8720904" y="3867982"/>
            <a:ext cx="3435927" cy="11374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Team Development</a:t>
            </a:r>
          </a:p>
        </p:txBody>
      </p:sp>
    </p:spTree>
    <p:extLst>
      <p:ext uri="{BB962C8B-B14F-4D97-AF65-F5344CB8AC3E}">
        <p14:creationId xmlns:p14="http://schemas.microsoft.com/office/powerpoint/2010/main" val="252151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1265570" y="1674536"/>
            <a:ext cx="9715500" cy="461665"/>
          </a:xfrm>
          <a:prstGeom prst="rect">
            <a:avLst/>
          </a:prstGeom>
          <a:noFill/>
        </p:spPr>
        <p:txBody>
          <a:bodyPr wrap="square" rtlCol="0">
            <a:spAutoFit/>
          </a:bodyPr>
          <a:lstStyle/>
          <a:p>
            <a:pPr lvl="0">
              <a:spcAft>
                <a:spcPts val="1200"/>
              </a:spcAft>
            </a:pPr>
            <a:r>
              <a:rPr lang="en-US" dirty="0"/>
              <a:t> </a:t>
            </a:r>
          </a:p>
        </p:txBody>
      </p:sp>
      <p:sp>
        <p:nvSpPr>
          <p:cNvPr id="8" name="TextBox 7"/>
          <p:cNvSpPr txBox="1"/>
          <p:nvPr/>
        </p:nvSpPr>
        <p:spPr>
          <a:xfrm>
            <a:off x="291280" y="1428551"/>
            <a:ext cx="9022894" cy="523220"/>
          </a:xfrm>
          <a:prstGeom prst="rect">
            <a:avLst/>
          </a:prstGeom>
          <a:noFill/>
        </p:spPr>
        <p:txBody>
          <a:bodyPr wrap="square" rtlCol="0">
            <a:spAutoFit/>
          </a:bodyPr>
          <a:lstStyle/>
          <a:p>
            <a:r>
              <a:rPr lang="en-US" sz="2800" i="1" dirty="0"/>
              <a:t>Benefits and Risks of a Technology-Driven Approach</a:t>
            </a:r>
          </a:p>
        </p:txBody>
      </p:sp>
      <p:sp>
        <p:nvSpPr>
          <p:cNvPr id="4" name="TextBox 3"/>
          <p:cNvSpPr txBox="1"/>
          <p:nvPr/>
        </p:nvSpPr>
        <p:spPr>
          <a:xfrm>
            <a:off x="2925494" y="2110969"/>
            <a:ext cx="5752367" cy="3879475"/>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4">
            <a:duotone>
              <a:prstClr val="black"/>
              <a:schemeClr val="accent1">
                <a:tint val="45000"/>
                <a:satMod val="400000"/>
              </a:schemeClr>
            </a:duotone>
          </a:blip>
          <a:stretch>
            <a:fillRect/>
          </a:stretch>
        </p:blipFill>
        <p:spPr>
          <a:xfrm>
            <a:off x="3846100" y="2178872"/>
            <a:ext cx="3755032" cy="3546419"/>
          </a:xfrm>
          <a:prstGeom prst="rect">
            <a:avLst/>
          </a:prstGeom>
        </p:spPr>
      </p:pic>
      <p:sp>
        <p:nvSpPr>
          <p:cNvPr id="3" name="Oval 2"/>
          <p:cNvSpPr/>
          <p:nvPr/>
        </p:nvSpPr>
        <p:spPr>
          <a:xfrm>
            <a:off x="139577" y="2288341"/>
            <a:ext cx="2731688" cy="997910"/>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1800" dirty="0">
                <a:solidFill>
                  <a:schemeClr val="tx1"/>
                </a:solidFill>
                <a:effectLst>
                  <a:outerShdw blurRad="38100" dist="38100" dir="2700000" algn="tl">
                    <a:srgbClr val="000000">
                      <a:alpha val="43137"/>
                    </a:srgbClr>
                  </a:outerShdw>
                </a:effectLst>
              </a:rPr>
              <a:t>Remote</a:t>
            </a:r>
          </a:p>
          <a:p>
            <a:pPr algn="ctr"/>
            <a:r>
              <a:rPr lang="en-US" sz="1800" dirty="0">
                <a:solidFill>
                  <a:schemeClr val="tx1"/>
                </a:solidFill>
                <a:effectLst>
                  <a:outerShdw blurRad="38100" dist="38100" dir="2700000" algn="tl">
                    <a:srgbClr val="000000">
                      <a:alpha val="43137"/>
                    </a:srgbClr>
                  </a:outerShdw>
                </a:effectLst>
              </a:rPr>
              <a:t>Communication</a:t>
            </a:r>
            <a:br>
              <a:rPr lang="en-US" dirty="0"/>
            </a:br>
            <a:endParaRPr lang="en-US" dirty="0"/>
          </a:p>
        </p:txBody>
      </p:sp>
      <p:sp>
        <p:nvSpPr>
          <p:cNvPr id="9" name="Oval 8"/>
          <p:cNvSpPr/>
          <p:nvPr/>
        </p:nvSpPr>
        <p:spPr>
          <a:xfrm>
            <a:off x="1265570" y="3464943"/>
            <a:ext cx="2321692" cy="1171529"/>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outerShdw blurRad="38100" dist="38100" dir="2700000" algn="tl">
                    <a:srgbClr val="000000">
                      <a:alpha val="43137"/>
                    </a:srgbClr>
                  </a:outerShdw>
                </a:effectLst>
              </a:rPr>
              <a:t>Efficiencies</a:t>
            </a:r>
            <a:br>
              <a:rPr lang="en-US" sz="18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(Time/Travel)</a:t>
            </a:r>
          </a:p>
        </p:txBody>
      </p:sp>
      <p:sp>
        <p:nvSpPr>
          <p:cNvPr id="12" name="Oval 11"/>
          <p:cNvSpPr/>
          <p:nvPr/>
        </p:nvSpPr>
        <p:spPr>
          <a:xfrm>
            <a:off x="7889821" y="2189538"/>
            <a:ext cx="2848707" cy="1126586"/>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outerShdw blurRad="38100" dist="38100" dir="2700000" algn="tl">
                    <a:srgbClr val="000000">
                      <a:alpha val="43137"/>
                    </a:srgbClr>
                  </a:outerShdw>
                </a:effectLst>
              </a:rPr>
              <a:t>Security Breaches</a:t>
            </a:r>
          </a:p>
        </p:txBody>
      </p:sp>
      <p:sp>
        <p:nvSpPr>
          <p:cNvPr id="13" name="Oval 12"/>
          <p:cNvSpPr/>
          <p:nvPr/>
        </p:nvSpPr>
        <p:spPr>
          <a:xfrm>
            <a:off x="9052787" y="3436366"/>
            <a:ext cx="2810967" cy="1108401"/>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outerShdw blurRad="38100" dist="38100" dir="2700000" algn="tl">
                    <a:srgbClr val="000000">
                      <a:alpha val="43137"/>
                    </a:srgbClr>
                  </a:outerShdw>
                </a:effectLst>
              </a:rPr>
              <a:t>Webcam Misuse</a:t>
            </a:r>
          </a:p>
        </p:txBody>
      </p:sp>
      <p:sp>
        <p:nvSpPr>
          <p:cNvPr id="14" name="Oval 13"/>
          <p:cNvSpPr/>
          <p:nvPr/>
        </p:nvSpPr>
        <p:spPr>
          <a:xfrm>
            <a:off x="129903" y="4769588"/>
            <a:ext cx="2566406" cy="1060282"/>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outerShdw blurRad="38100" dist="38100" dir="2700000" algn="tl">
                    <a:srgbClr val="000000">
                      <a:alpha val="43137"/>
                    </a:srgbClr>
                  </a:outerShdw>
                </a:effectLst>
              </a:rPr>
              <a:t>Instant File Sharing</a:t>
            </a:r>
          </a:p>
        </p:txBody>
      </p:sp>
      <p:sp>
        <p:nvSpPr>
          <p:cNvPr id="15" name="Oval 14"/>
          <p:cNvSpPr/>
          <p:nvPr/>
        </p:nvSpPr>
        <p:spPr>
          <a:xfrm>
            <a:off x="7987291" y="4784650"/>
            <a:ext cx="2993780" cy="1060282"/>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outerShdw blurRad="38100" dist="38100" dir="2700000" algn="tl">
                    <a:srgbClr val="000000">
                      <a:alpha val="43137"/>
                    </a:srgbClr>
                  </a:outerShdw>
                </a:effectLst>
              </a:rPr>
              <a:t>Threats of </a:t>
            </a:r>
          </a:p>
          <a:p>
            <a:pPr algn="ctr"/>
            <a:r>
              <a:rPr lang="en-US" sz="1800" dirty="0">
                <a:solidFill>
                  <a:schemeClr val="tx1"/>
                </a:solidFill>
                <a:effectLst>
                  <a:outerShdw blurRad="38100" dist="38100" dir="2700000" algn="tl">
                    <a:srgbClr val="000000">
                      <a:alpha val="43137"/>
                    </a:srgbClr>
                  </a:outerShdw>
                </a:effectLst>
              </a:rPr>
              <a:t>Identity Theft</a:t>
            </a:r>
          </a:p>
        </p:txBody>
      </p:sp>
    </p:spTree>
    <p:extLst>
      <p:ext uri="{BB962C8B-B14F-4D97-AF65-F5344CB8AC3E}">
        <p14:creationId xmlns:p14="http://schemas.microsoft.com/office/powerpoint/2010/main" val="121681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1265570" y="1674536"/>
            <a:ext cx="9715500" cy="461665"/>
          </a:xfrm>
          <a:prstGeom prst="rect">
            <a:avLst/>
          </a:prstGeom>
          <a:noFill/>
        </p:spPr>
        <p:txBody>
          <a:bodyPr wrap="square" rtlCol="0">
            <a:spAutoFit/>
          </a:bodyPr>
          <a:lstStyle/>
          <a:p>
            <a:pPr lvl="0">
              <a:spcAft>
                <a:spcPts val="1200"/>
              </a:spcAft>
            </a:pPr>
            <a:r>
              <a:rPr lang="en-US" dirty="0"/>
              <a:t> </a:t>
            </a:r>
          </a:p>
        </p:txBody>
      </p:sp>
      <p:pic>
        <p:nvPicPr>
          <p:cNvPr id="2" name="Picture 1"/>
          <p:cNvPicPr>
            <a:picLocks noChangeAspect="1"/>
          </p:cNvPicPr>
          <p:nvPr/>
        </p:nvPicPr>
        <p:blipFill>
          <a:blip r:embed="rId4"/>
          <a:stretch>
            <a:fillRect/>
          </a:stretch>
        </p:blipFill>
        <p:spPr>
          <a:xfrm>
            <a:off x="140982" y="1905368"/>
            <a:ext cx="4454464" cy="3279843"/>
          </a:xfrm>
          <a:prstGeom prst="rect">
            <a:avLst/>
          </a:prstGeom>
        </p:spPr>
      </p:pic>
      <p:sp>
        <p:nvSpPr>
          <p:cNvPr id="3" name="TextBox 2"/>
          <p:cNvSpPr txBox="1"/>
          <p:nvPr/>
        </p:nvSpPr>
        <p:spPr>
          <a:xfrm>
            <a:off x="867506" y="1528342"/>
            <a:ext cx="3727940" cy="523220"/>
          </a:xfrm>
          <a:prstGeom prst="rect">
            <a:avLst/>
          </a:prstGeom>
          <a:noFill/>
        </p:spPr>
        <p:txBody>
          <a:bodyPr wrap="square" rtlCol="0">
            <a:spAutoFit/>
          </a:bodyPr>
          <a:lstStyle/>
          <a:p>
            <a:r>
              <a:rPr lang="en-US" sz="2800" i="1" dirty="0"/>
              <a:t>Common Devices</a:t>
            </a:r>
          </a:p>
        </p:txBody>
      </p:sp>
      <p:sp>
        <p:nvSpPr>
          <p:cNvPr id="15" name="TextBox 14"/>
          <p:cNvSpPr txBox="1"/>
          <p:nvPr/>
        </p:nvSpPr>
        <p:spPr>
          <a:xfrm>
            <a:off x="5212275" y="1674536"/>
            <a:ext cx="6166859" cy="47089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t>Work, communicate, bank, shop from anywhere</a:t>
            </a:r>
          </a:p>
          <a:p>
            <a:pPr marL="342900" indent="-342900">
              <a:spcAft>
                <a:spcPts val="1200"/>
              </a:spcAft>
              <a:buFont typeface="Arial" panose="020B0604020202020204" pitchFamily="34" charset="0"/>
              <a:buChar char="•"/>
            </a:pPr>
            <a:r>
              <a:rPr lang="en-US" dirty="0"/>
              <a:t>Save time and travel</a:t>
            </a:r>
          </a:p>
          <a:p>
            <a:pPr marL="342900" indent="-342900">
              <a:spcAft>
                <a:spcPts val="1200"/>
              </a:spcAft>
              <a:buFont typeface="Arial" panose="020B0604020202020204" pitchFamily="34" charset="0"/>
              <a:buChar char="•"/>
            </a:pPr>
            <a:r>
              <a:rPr lang="en-US" dirty="0"/>
              <a:t>Instant access to information</a:t>
            </a:r>
          </a:p>
          <a:p>
            <a:pPr marL="342900" lvl="0" indent="-342900">
              <a:spcAft>
                <a:spcPts val="1200"/>
              </a:spcAft>
              <a:buFont typeface="Arial" panose="020B0604020202020204" pitchFamily="34" charset="0"/>
              <a:buChar char="•"/>
            </a:pPr>
            <a:r>
              <a:rPr lang="en-US" dirty="0"/>
              <a:t>Automatic back-up of reports</a:t>
            </a:r>
          </a:p>
          <a:p>
            <a:pPr marL="342900" lvl="0" indent="-342900">
              <a:spcAft>
                <a:spcPts val="1200"/>
              </a:spcAft>
              <a:buFont typeface="Arial" panose="020B0604020202020204" pitchFamily="34" charset="0"/>
              <a:buChar char="•"/>
            </a:pPr>
            <a:r>
              <a:rPr lang="en-US" dirty="0"/>
              <a:t>Apps that enable report-writing on tablets, smartphones</a:t>
            </a:r>
          </a:p>
          <a:p>
            <a:pPr marL="342900" lvl="0" indent="-342900">
              <a:spcAft>
                <a:spcPts val="1200"/>
              </a:spcAft>
              <a:buFont typeface="Arial" panose="020B0604020202020204" pitchFamily="34" charset="0"/>
              <a:buChar char="•"/>
            </a:pPr>
            <a:r>
              <a:rPr lang="en-US" dirty="0"/>
              <a:t>Instant note-taking to improve accuracy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6589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1265570" y="1674536"/>
            <a:ext cx="9715500" cy="461665"/>
          </a:xfrm>
          <a:prstGeom prst="rect">
            <a:avLst/>
          </a:prstGeom>
          <a:noFill/>
        </p:spPr>
        <p:txBody>
          <a:bodyPr wrap="square" rtlCol="0">
            <a:spAutoFit/>
          </a:bodyPr>
          <a:lstStyle/>
          <a:p>
            <a:pPr lvl="0">
              <a:spcAft>
                <a:spcPts val="1200"/>
              </a:spcAft>
            </a:pPr>
            <a:r>
              <a:rPr lang="en-US" dirty="0"/>
              <a:t> </a:t>
            </a:r>
          </a:p>
        </p:txBody>
      </p:sp>
      <p:pic>
        <p:nvPicPr>
          <p:cNvPr id="4" name="Picture 3"/>
          <p:cNvPicPr>
            <a:picLocks noChangeAspect="1"/>
          </p:cNvPicPr>
          <p:nvPr/>
        </p:nvPicPr>
        <p:blipFill>
          <a:blip r:embed="rId4"/>
          <a:stretch>
            <a:fillRect/>
          </a:stretch>
        </p:blipFill>
        <p:spPr>
          <a:xfrm>
            <a:off x="961294" y="2053817"/>
            <a:ext cx="5322275" cy="2955884"/>
          </a:xfrm>
          <a:prstGeom prst="rect">
            <a:avLst/>
          </a:prstGeom>
        </p:spPr>
      </p:pic>
      <p:sp>
        <p:nvSpPr>
          <p:cNvPr id="5" name="TextBox 4"/>
          <p:cNvSpPr txBox="1"/>
          <p:nvPr/>
        </p:nvSpPr>
        <p:spPr>
          <a:xfrm>
            <a:off x="609600" y="1412926"/>
            <a:ext cx="6529754" cy="523220"/>
          </a:xfrm>
          <a:prstGeom prst="rect">
            <a:avLst/>
          </a:prstGeom>
          <a:noFill/>
        </p:spPr>
        <p:txBody>
          <a:bodyPr wrap="square" rtlCol="0">
            <a:spAutoFit/>
          </a:bodyPr>
          <a:lstStyle/>
          <a:p>
            <a:r>
              <a:rPr lang="en-US" sz="2800" i="1" dirty="0"/>
              <a:t>Video Conferencing Software</a:t>
            </a:r>
          </a:p>
        </p:txBody>
      </p:sp>
      <p:sp>
        <p:nvSpPr>
          <p:cNvPr id="8" name="TextBox 7"/>
          <p:cNvSpPr txBox="1"/>
          <p:nvPr/>
        </p:nvSpPr>
        <p:spPr>
          <a:xfrm>
            <a:off x="6939539" y="1561989"/>
            <a:ext cx="4407877" cy="3939540"/>
          </a:xfrm>
          <a:prstGeom prst="rect">
            <a:avLst/>
          </a:prstGeom>
          <a:solidFill>
            <a:schemeClr val="bg1"/>
          </a:solidFill>
        </p:spPr>
        <p:txBody>
          <a:bodyPr wrap="square" rtlCol="0">
            <a:spAutoFit/>
          </a:bodyPr>
          <a:lstStyle/>
          <a:p>
            <a:pPr algn="ctr"/>
            <a:r>
              <a:rPr lang="en-US" i="1" dirty="0"/>
              <a:t>Skype, Zoom, FaceTime</a:t>
            </a:r>
          </a:p>
          <a:p>
            <a:pPr algn="ctr"/>
            <a:endParaRPr lang="en-US" i="1" dirty="0"/>
          </a:p>
          <a:p>
            <a:r>
              <a:rPr lang="en-US" dirty="0"/>
              <a:t>Allows users to see, not just hear</a:t>
            </a:r>
          </a:p>
          <a:p>
            <a:endParaRPr lang="en-US" dirty="0"/>
          </a:p>
          <a:p>
            <a:pPr>
              <a:spcAft>
                <a:spcPts val="600"/>
              </a:spcAft>
            </a:pPr>
            <a:r>
              <a:rPr lang="en-US" dirty="0"/>
              <a:t>Can be helpful during intake and assessment:</a:t>
            </a:r>
          </a:p>
          <a:p>
            <a:pPr marL="342900" indent="-342900">
              <a:spcAft>
                <a:spcPts val="600"/>
              </a:spcAft>
              <a:buFont typeface="Arial" panose="020B0604020202020204" pitchFamily="34" charset="0"/>
              <a:buChar char="•"/>
            </a:pPr>
            <a:r>
              <a:rPr lang="en-US" dirty="0"/>
              <a:t> building rapport</a:t>
            </a:r>
          </a:p>
          <a:p>
            <a:pPr marL="342900" indent="-342900">
              <a:spcAft>
                <a:spcPts val="600"/>
              </a:spcAft>
              <a:buFont typeface="Arial" panose="020B0604020202020204" pitchFamily="34" charset="0"/>
              <a:buChar char="•"/>
            </a:pPr>
            <a:r>
              <a:rPr lang="en-US" dirty="0"/>
              <a:t>assessing a person’s condition and environment</a:t>
            </a:r>
          </a:p>
        </p:txBody>
      </p:sp>
    </p:spTree>
    <p:extLst>
      <p:ext uri="{BB962C8B-B14F-4D97-AF65-F5344CB8AC3E}">
        <p14:creationId xmlns:p14="http://schemas.microsoft.com/office/powerpoint/2010/main" val="103034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2" name="TextBox 1"/>
          <p:cNvSpPr txBox="1"/>
          <p:nvPr/>
        </p:nvSpPr>
        <p:spPr>
          <a:xfrm>
            <a:off x="5580185" y="1905368"/>
            <a:ext cx="5791200" cy="3944447"/>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0521" y="1861140"/>
            <a:ext cx="5152218" cy="3434812"/>
          </a:xfrm>
          <a:prstGeom prst="rect">
            <a:avLst/>
          </a:prstGeom>
        </p:spPr>
      </p:pic>
      <p:sp>
        <p:nvSpPr>
          <p:cNvPr id="6" name="Rectangle 5"/>
          <p:cNvSpPr/>
          <p:nvPr/>
        </p:nvSpPr>
        <p:spPr>
          <a:xfrm>
            <a:off x="293649" y="2281682"/>
            <a:ext cx="6096000" cy="2862322"/>
          </a:xfrm>
          <a:prstGeom prst="rect">
            <a:avLst/>
          </a:prstGeom>
        </p:spPr>
        <p:txBody>
          <a:bodyPr>
            <a:spAutoFit/>
          </a:bodyPr>
          <a:lstStyle/>
          <a:p>
            <a:pPr marL="342900" marR="0" lvl="0" indent="-342900">
              <a:lnSpc>
                <a:spcPct val="150000"/>
              </a:lnSpc>
              <a:spcBef>
                <a:spcPts val="0"/>
              </a:spcBef>
              <a:spcAft>
                <a:spcPts val="0"/>
              </a:spcAft>
              <a:buFont typeface="Symbol" panose="05050102010706020507" pitchFamily="18" charset="2"/>
              <a:buChar char=""/>
              <a:tabLst>
                <a:tab pos="228600" algn="l"/>
                <a:tab pos="457200" algn="l"/>
              </a:tabLst>
            </a:pPr>
            <a:r>
              <a:rPr lang="en-US" dirty="0">
                <a:latin typeface="Verdana" panose="020B0604030504040204" pitchFamily="34" charset="0"/>
                <a:ea typeface="Calibri" panose="020F0502020204030204" pitchFamily="34" charset="0"/>
                <a:cs typeface="Times New Roman" panose="02020603050405020304" pitchFamily="18" charset="0"/>
              </a:rPr>
              <a:t>Security and privacy breaches </a:t>
            </a:r>
            <a:endParaRPr lang="en-US" dirty="0">
              <a:latin typeface="Verdana" panose="020B0604030504040204" pitchFamily="34" charset="0"/>
              <a:ea typeface="Arial" panose="020B060402020202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457200" algn="l"/>
              </a:tabLst>
            </a:pPr>
            <a:r>
              <a:rPr lang="en-US" dirty="0">
                <a:latin typeface="Verdana" panose="020B0604030504040204" pitchFamily="34" charset="0"/>
                <a:ea typeface="Calibri" panose="020F0502020204030204" pitchFamily="34" charset="0"/>
                <a:cs typeface="Times New Roman" panose="02020603050405020304" pitchFamily="18" charset="0"/>
              </a:rPr>
              <a:t>Malware, hackers, identity thieves</a:t>
            </a:r>
            <a:endParaRPr lang="en-US" dirty="0">
              <a:latin typeface="Verdana" panose="020B0604030504040204" pitchFamily="34" charset="0"/>
              <a:ea typeface="Arial" panose="020B060402020202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457200" algn="l"/>
              </a:tabLst>
            </a:pPr>
            <a:r>
              <a:rPr lang="en-US" dirty="0">
                <a:latin typeface="Verdana" panose="020B0604030504040204" pitchFamily="34" charset="0"/>
                <a:ea typeface="Calibri" panose="020F0502020204030204" pitchFamily="34" charset="0"/>
                <a:cs typeface="Times New Roman" panose="02020603050405020304" pitchFamily="18" charset="0"/>
              </a:rPr>
              <a:t>Webcams that can be used to spy on users </a:t>
            </a:r>
            <a:endParaRPr lang="en-US" dirty="0">
              <a:latin typeface="Verdana" panose="020B0604030504040204" pitchFamily="34" charset="0"/>
              <a:ea typeface="Arial" panose="020B060402020202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228600" algn="l"/>
                <a:tab pos="457200" algn="l"/>
              </a:tabLst>
            </a:pPr>
            <a:r>
              <a:rPr lang="en-US" dirty="0">
                <a:latin typeface="Verdana" panose="020B0604030504040204" pitchFamily="34" charset="0"/>
                <a:ea typeface="Calibri" panose="020F0502020204030204" pitchFamily="34" charset="0"/>
                <a:cs typeface="Times New Roman" panose="02020603050405020304" pitchFamily="18" charset="0"/>
              </a:rPr>
              <a:t>Unsecured Wi-Fi in public places </a:t>
            </a:r>
            <a:endParaRPr lang="en-US" dirty="0">
              <a:latin typeface="Verdana" panose="020B0604030504040204" pitchFamily="34" charset="0"/>
              <a:ea typeface="Arial" panose="020B0604020202020204" pitchFamily="34" charset="0"/>
              <a:cs typeface="Times New Roman" panose="02020603050405020304" pitchFamily="18" charset="0"/>
            </a:endParaRPr>
          </a:p>
        </p:txBody>
      </p:sp>
      <p:sp>
        <p:nvSpPr>
          <p:cNvPr id="9" name="TextBox 8"/>
          <p:cNvSpPr txBox="1"/>
          <p:nvPr/>
        </p:nvSpPr>
        <p:spPr>
          <a:xfrm>
            <a:off x="451836" y="1758462"/>
            <a:ext cx="5017477" cy="523220"/>
          </a:xfrm>
          <a:prstGeom prst="rect">
            <a:avLst/>
          </a:prstGeom>
          <a:noFill/>
        </p:spPr>
        <p:txBody>
          <a:bodyPr wrap="square" rtlCol="0">
            <a:spAutoFit/>
          </a:bodyPr>
          <a:lstStyle/>
          <a:p>
            <a:r>
              <a:rPr lang="en-US" sz="2800" i="1" dirty="0"/>
              <a:t>Associated Risks</a:t>
            </a:r>
          </a:p>
        </p:txBody>
      </p:sp>
    </p:spTree>
    <p:extLst>
      <p:ext uri="{BB962C8B-B14F-4D97-AF65-F5344CB8AC3E}">
        <p14:creationId xmlns:p14="http://schemas.microsoft.com/office/powerpoint/2010/main" val="251295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718983" y="1349918"/>
            <a:ext cx="9715500" cy="461665"/>
          </a:xfrm>
          <a:prstGeom prst="rect">
            <a:avLst/>
          </a:prstGeom>
          <a:noFill/>
        </p:spPr>
        <p:txBody>
          <a:bodyPr wrap="square" rtlCol="0">
            <a:spAutoFit/>
          </a:bodyPr>
          <a:lstStyle/>
          <a:p>
            <a:pPr lvl="0">
              <a:spcAft>
                <a:spcPts val="1200"/>
              </a:spcAft>
            </a:pPr>
            <a:r>
              <a:rPr lang="en-US" dirty="0"/>
              <a:t> </a:t>
            </a:r>
          </a:p>
        </p:txBody>
      </p:sp>
      <p:pic>
        <p:nvPicPr>
          <p:cNvPr id="2" name="Picture 1"/>
          <p:cNvPicPr>
            <a:picLocks noChangeAspect="1"/>
          </p:cNvPicPr>
          <p:nvPr/>
        </p:nvPicPr>
        <p:blipFill>
          <a:blip r:embed="rId4"/>
          <a:stretch>
            <a:fillRect/>
          </a:stretch>
        </p:blipFill>
        <p:spPr>
          <a:xfrm>
            <a:off x="765875" y="2107178"/>
            <a:ext cx="5348896" cy="3699236"/>
          </a:xfrm>
          <a:prstGeom prst="rect">
            <a:avLst/>
          </a:prstGeom>
        </p:spPr>
      </p:pic>
      <p:sp>
        <p:nvSpPr>
          <p:cNvPr id="3" name="TextBox 2"/>
          <p:cNvSpPr txBox="1"/>
          <p:nvPr/>
        </p:nvSpPr>
        <p:spPr>
          <a:xfrm>
            <a:off x="765875" y="668215"/>
            <a:ext cx="1191879" cy="762000"/>
          </a:xfrm>
          <a:prstGeom prst="rect">
            <a:avLst/>
          </a:prstGeom>
          <a:noFill/>
        </p:spPr>
        <p:txBody>
          <a:bodyPr wrap="square" rtlCol="0">
            <a:spAutoFit/>
          </a:bodyPr>
          <a:lstStyle/>
          <a:p>
            <a:endParaRPr lang="en-US" dirty="0"/>
          </a:p>
        </p:txBody>
      </p:sp>
      <p:sp>
        <p:nvSpPr>
          <p:cNvPr id="9" name="TextBox 8"/>
          <p:cNvSpPr txBox="1"/>
          <p:nvPr/>
        </p:nvSpPr>
        <p:spPr>
          <a:xfrm>
            <a:off x="6150740" y="2087053"/>
            <a:ext cx="5275385" cy="3739485"/>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dirty="0"/>
              <a:t>Avoid using unsecured </a:t>
            </a:r>
            <a:r>
              <a:rPr lang="en-US" dirty="0" err="1"/>
              <a:t>WiFi</a:t>
            </a:r>
            <a:r>
              <a:rPr lang="en-US" dirty="0"/>
              <a:t> connections in public places.</a:t>
            </a:r>
          </a:p>
          <a:p>
            <a:pPr marL="342900" indent="-342900">
              <a:spcAft>
                <a:spcPts val="1800"/>
              </a:spcAft>
              <a:buFont typeface="Arial" panose="020B0604020202020204" pitchFamily="34" charset="0"/>
              <a:buChar char="•"/>
            </a:pPr>
            <a:r>
              <a:rPr lang="en-US" dirty="0"/>
              <a:t>Configure firewalls and review your network settings.</a:t>
            </a:r>
          </a:p>
          <a:p>
            <a:pPr marL="342900" indent="-342900">
              <a:spcAft>
                <a:spcPts val="1800"/>
              </a:spcAft>
              <a:buFont typeface="Arial" panose="020B0604020202020204" pitchFamily="34" charset="0"/>
              <a:buChar char="•"/>
            </a:pPr>
            <a:r>
              <a:rPr lang="en-US" dirty="0"/>
              <a:t>Use a video software tool with strong encryption. </a:t>
            </a:r>
          </a:p>
          <a:p>
            <a:pPr marL="342900" indent="-342900">
              <a:spcAft>
                <a:spcPts val="1800"/>
              </a:spcAft>
              <a:buFont typeface="Arial" panose="020B0604020202020204" pitchFamily="34" charset="0"/>
              <a:buChar char="•"/>
            </a:pPr>
            <a:r>
              <a:rPr lang="en-US" dirty="0"/>
              <a:t>Communicate with your IT department about any questions</a:t>
            </a:r>
          </a:p>
        </p:txBody>
      </p:sp>
      <p:sp>
        <p:nvSpPr>
          <p:cNvPr id="10" name="TextBox 9"/>
          <p:cNvSpPr txBox="1"/>
          <p:nvPr/>
        </p:nvSpPr>
        <p:spPr>
          <a:xfrm>
            <a:off x="718983" y="1479952"/>
            <a:ext cx="7666892" cy="523220"/>
          </a:xfrm>
          <a:prstGeom prst="rect">
            <a:avLst/>
          </a:prstGeom>
          <a:noFill/>
        </p:spPr>
        <p:txBody>
          <a:bodyPr wrap="square" rtlCol="0">
            <a:spAutoFit/>
          </a:bodyPr>
          <a:lstStyle/>
          <a:p>
            <a:r>
              <a:rPr lang="en-US" sz="2800" i="1" dirty="0"/>
              <a:t>Ways to Manage Risks</a:t>
            </a:r>
          </a:p>
        </p:txBody>
      </p:sp>
    </p:spTree>
    <p:extLst>
      <p:ext uri="{BB962C8B-B14F-4D97-AF65-F5344CB8AC3E}">
        <p14:creationId xmlns:p14="http://schemas.microsoft.com/office/powerpoint/2010/main" val="3207246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554860" y="1478260"/>
            <a:ext cx="9715500" cy="461665"/>
          </a:xfrm>
          <a:prstGeom prst="rect">
            <a:avLst/>
          </a:prstGeom>
          <a:noFill/>
        </p:spPr>
        <p:txBody>
          <a:bodyPr wrap="square" rtlCol="0">
            <a:spAutoFit/>
          </a:bodyPr>
          <a:lstStyle/>
          <a:p>
            <a:pPr lvl="0">
              <a:spcAft>
                <a:spcPts val="1200"/>
              </a:spcAft>
            </a:pPr>
            <a:r>
              <a:rPr lang="en-US" dirty="0"/>
              <a:t> </a:t>
            </a:r>
          </a:p>
        </p:txBody>
      </p:sp>
      <p:sp>
        <p:nvSpPr>
          <p:cNvPr id="3" name="TextBox 2"/>
          <p:cNvSpPr txBox="1"/>
          <p:nvPr/>
        </p:nvSpPr>
        <p:spPr>
          <a:xfrm>
            <a:off x="765875" y="668215"/>
            <a:ext cx="1191879" cy="762000"/>
          </a:xfrm>
          <a:prstGeom prst="rect">
            <a:avLst/>
          </a:prstGeom>
          <a:noFill/>
        </p:spPr>
        <p:txBody>
          <a:bodyPr wrap="square" rtlCol="0">
            <a:spAutoFit/>
          </a:bodyPr>
          <a:lstStyle/>
          <a:p>
            <a:endParaRPr lang="en-US" dirty="0"/>
          </a:p>
        </p:txBody>
      </p:sp>
      <p:sp>
        <p:nvSpPr>
          <p:cNvPr id="9" name="TextBox 8"/>
          <p:cNvSpPr txBox="1"/>
          <p:nvPr/>
        </p:nvSpPr>
        <p:spPr>
          <a:xfrm>
            <a:off x="411133" y="1851825"/>
            <a:ext cx="5275385" cy="3724096"/>
          </a:xfrm>
          <a:prstGeom prst="rect">
            <a:avLst/>
          </a:prstGeom>
          <a:noFill/>
        </p:spPr>
        <p:txBody>
          <a:bodyPr wrap="square" rtlCol="0">
            <a:spAutoFit/>
          </a:bodyPr>
          <a:lstStyle/>
          <a:p>
            <a:pPr marL="342900" lvl="0" indent="-342900">
              <a:spcAft>
                <a:spcPts val="1200"/>
              </a:spcAft>
              <a:buFont typeface="Arial" panose="020B0604020202020204" pitchFamily="34" charset="0"/>
              <a:buChar char="•"/>
            </a:pPr>
            <a:r>
              <a:rPr lang="en-US" dirty="0"/>
              <a:t>Be familiar with security and privacy settings of the video software tool being used. </a:t>
            </a:r>
          </a:p>
          <a:p>
            <a:pPr marL="342900" lvl="0" indent="-342900">
              <a:spcAft>
                <a:spcPts val="1200"/>
              </a:spcAft>
              <a:buFont typeface="Arial" panose="020B0604020202020204" pitchFamily="34" charset="0"/>
              <a:buChar char="•"/>
            </a:pPr>
            <a:r>
              <a:rPr lang="en-US" dirty="0"/>
              <a:t>Be aware of what a webcam is exposing in the background; blur it if necessary and turn it off when the call is completed. </a:t>
            </a:r>
          </a:p>
          <a:p>
            <a:pPr marL="342900" lvl="0" indent="-342900">
              <a:spcAft>
                <a:spcPts val="1200"/>
              </a:spcAft>
              <a:buFont typeface="Arial" panose="020B0604020202020204" pitchFamily="34" charset="0"/>
              <a:buChar char="•"/>
            </a:pPr>
            <a:r>
              <a:rPr lang="en-US" dirty="0"/>
              <a:t>Set permissions to control who can be on the video call.</a:t>
            </a:r>
          </a:p>
        </p:txBody>
      </p:sp>
      <p:sp>
        <p:nvSpPr>
          <p:cNvPr id="10" name="TextBox 9"/>
          <p:cNvSpPr txBox="1"/>
          <p:nvPr/>
        </p:nvSpPr>
        <p:spPr>
          <a:xfrm>
            <a:off x="660368" y="1280560"/>
            <a:ext cx="7666892" cy="523220"/>
          </a:xfrm>
          <a:prstGeom prst="rect">
            <a:avLst/>
          </a:prstGeom>
          <a:noFill/>
        </p:spPr>
        <p:txBody>
          <a:bodyPr wrap="square" rtlCol="0">
            <a:spAutoFit/>
          </a:bodyPr>
          <a:lstStyle/>
          <a:p>
            <a:r>
              <a:rPr lang="en-US" sz="2800" i="1" dirty="0"/>
              <a:t>Ways to Manage Risks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8203" y="1941617"/>
            <a:ext cx="5638266" cy="3758844"/>
          </a:xfrm>
          <a:prstGeom prst="rect">
            <a:avLst/>
          </a:prstGeom>
        </p:spPr>
      </p:pic>
    </p:spTree>
    <p:extLst>
      <p:ext uri="{BB962C8B-B14F-4D97-AF65-F5344CB8AC3E}">
        <p14:creationId xmlns:p14="http://schemas.microsoft.com/office/powerpoint/2010/main" val="350272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a:t>Virtual Housekeeping</a:t>
            </a:r>
          </a:p>
        </p:txBody>
      </p:sp>
      <p:sp>
        <p:nvSpPr>
          <p:cNvPr id="11" name="Text Placeholder 10"/>
          <p:cNvSpPr>
            <a:spLocks noGrp="1"/>
          </p:cNvSpPr>
          <p:nvPr>
            <p:ph type="body" sz="quarter" idx="10"/>
          </p:nvPr>
        </p:nvSpPr>
        <p:spPr>
          <a:xfrm>
            <a:off x="533400" y="989012"/>
            <a:ext cx="10515600" cy="381000"/>
          </a:xfrm>
        </p:spPr>
        <p:txBody>
          <a:bodyPr/>
          <a:lstStyle/>
          <a:p>
            <a:pPr algn="ctr"/>
            <a:r>
              <a:rPr lang="en-US" dirty="0"/>
              <a:t>Using Technology Features </a:t>
            </a:r>
          </a:p>
        </p:txBody>
      </p:sp>
      <p:graphicFrame>
        <p:nvGraphicFramePr>
          <p:cNvPr id="12" name="Content Placeholder 2"/>
          <p:cNvGraphicFramePr>
            <a:graphicFrameLocks/>
          </p:cNvGraphicFramePr>
          <p:nvPr>
            <p:extLst>
              <p:ext uri="{D42A27DB-BD31-4B8C-83A1-F6EECF244321}">
                <p14:modId xmlns:p14="http://schemas.microsoft.com/office/powerpoint/2010/main" val="7245953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72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2073" y="1754504"/>
            <a:ext cx="5018219" cy="1308056"/>
          </a:xfrm>
          <a:prstGeom prst="rect">
            <a:avLst/>
          </a:prstGeom>
        </p:spPr>
      </p:pic>
      <p:sp>
        <p:nvSpPr>
          <p:cNvPr id="5" name="TextBox 4"/>
          <p:cNvSpPr txBox="1"/>
          <p:nvPr/>
        </p:nvSpPr>
        <p:spPr>
          <a:xfrm>
            <a:off x="763286" y="3114700"/>
            <a:ext cx="10634596" cy="3139321"/>
          </a:xfrm>
          <a:prstGeom prst="rect">
            <a:avLst/>
          </a:prstGeom>
          <a:noFill/>
        </p:spPr>
        <p:txBody>
          <a:bodyPr wrap="square" rtlCol="0">
            <a:spAutoFit/>
          </a:bodyPr>
          <a:lstStyle/>
          <a:p>
            <a:pPr marL="342900" lvl="0" indent="-342900">
              <a:spcAft>
                <a:spcPts val="1200"/>
              </a:spcAft>
              <a:buFont typeface="Arial" panose="020B0604020202020204" pitchFamily="34" charset="0"/>
              <a:buChar char="•"/>
            </a:pPr>
            <a:r>
              <a:rPr lang="en-US" dirty="0"/>
              <a:t>Use a VPN (virtual private network) to mask IP address, location, and search history. </a:t>
            </a:r>
          </a:p>
          <a:p>
            <a:pPr marL="342900" lvl="0" indent="-342900">
              <a:spcAft>
                <a:spcPts val="1200"/>
              </a:spcAft>
              <a:buFont typeface="Arial" panose="020B0604020202020204" pitchFamily="34" charset="0"/>
              <a:buChar char="•"/>
            </a:pPr>
            <a:r>
              <a:rPr lang="en-US" dirty="0"/>
              <a:t>Be careful about what is shared.  Organize documents ahead of time to avoid mistakenly sharing confidential information. </a:t>
            </a:r>
          </a:p>
          <a:p>
            <a:pPr marL="342900" lvl="0" indent="-342900">
              <a:spcAft>
                <a:spcPts val="1200"/>
              </a:spcAft>
              <a:buFont typeface="Arial" panose="020B0604020202020204" pitchFamily="34" charset="0"/>
              <a:buChar char="•"/>
            </a:pPr>
            <a:r>
              <a:rPr lang="en-US" dirty="0"/>
              <a:t>Re-set passwords for devices at regular intervals.</a:t>
            </a:r>
          </a:p>
          <a:p>
            <a:pPr marL="342900" lvl="0" indent="-342900">
              <a:spcAft>
                <a:spcPts val="1200"/>
              </a:spcAft>
              <a:buFont typeface="Arial" panose="020B0604020202020204" pitchFamily="34" charset="0"/>
              <a:buChar char="•"/>
            </a:pPr>
            <a:r>
              <a:rPr lang="en-US" dirty="0"/>
              <a:t>Update programs regularly to ensure they have the latest patches to protect against malware and other threats.</a:t>
            </a:r>
          </a:p>
        </p:txBody>
      </p:sp>
      <p:sp>
        <p:nvSpPr>
          <p:cNvPr id="6" name="TextBox 5"/>
          <p:cNvSpPr txBox="1"/>
          <p:nvPr/>
        </p:nvSpPr>
        <p:spPr>
          <a:xfrm>
            <a:off x="533400" y="1229720"/>
            <a:ext cx="7666892" cy="523220"/>
          </a:xfrm>
          <a:prstGeom prst="rect">
            <a:avLst/>
          </a:prstGeom>
          <a:noFill/>
        </p:spPr>
        <p:txBody>
          <a:bodyPr wrap="square" rtlCol="0">
            <a:spAutoFit/>
          </a:bodyPr>
          <a:lstStyle/>
          <a:p>
            <a:r>
              <a:rPr lang="en-US" sz="2800" i="1" dirty="0"/>
              <a:t>Ways to Manage Risks</a:t>
            </a:r>
          </a:p>
        </p:txBody>
      </p:sp>
    </p:spTree>
    <p:extLst>
      <p:ext uri="{BB962C8B-B14F-4D97-AF65-F5344CB8AC3E}">
        <p14:creationId xmlns:p14="http://schemas.microsoft.com/office/powerpoint/2010/main" val="217259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533400" y="1220462"/>
            <a:ext cx="10515600" cy="381000"/>
          </a:xfrm>
        </p:spPr>
        <p:txBody>
          <a:bodyPr/>
          <a:lstStyle/>
          <a:p>
            <a:r>
              <a:rPr lang="en-US" i="1" dirty="0">
                <a:solidFill>
                  <a:schemeClr val="tx1"/>
                </a:solidFill>
              </a:rPr>
              <a:t>Agencies Need To Provide Staff With </a:t>
            </a:r>
          </a:p>
        </p:txBody>
      </p:sp>
      <p:pic>
        <p:nvPicPr>
          <p:cNvPr id="6" name="Picture 5"/>
          <p:cNvPicPr>
            <a:picLocks noChangeAspect="1"/>
          </p:cNvPicPr>
          <p:nvPr/>
        </p:nvPicPr>
        <p:blipFill>
          <a:blip r:embed="rId2"/>
          <a:stretch>
            <a:fillRect/>
          </a:stretch>
        </p:blipFill>
        <p:spPr>
          <a:xfrm>
            <a:off x="663879" y="1601462"/>
            <a:ext cx="9819841" cy="4644379"/>
          </a:xfrm>
          <a:prstGeom prst="rect">
            <a:avLst/>
          </a:prstGeom>
        </p:spPr>
      </p:pic>
      <p:sp>
        <p:nvSpPr>
          <p:cNvPr id="7" name="TextBox 6"/>
          <p:cNvSpPr txBox="1"/>
          <p:nvPr/>
        </p:nvSpPr>
        <p:spPr>
          <a:xfrm>
            <a:off x="4378337" y="2087102"/>
            <a:ext cx="6895087" cy="4262705"/>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dirty="0"/>
              <a:t>Policies for remote working and data privacy </a:t>
            </a:r>
          </a:p>
          <a:p>
            <a:pPr marL="342900" lvl="0" indent="-342900">
              <a:spcAft>
                <a:spcPts val="600"/>
              </a:spcAft>
              <a:buFont typeface="Arial" panose="020B0604020202020204" pitchFamily="34" charset="0"/>
              <a:buChar char="•"/>
            </a:pPr>
            <a:r>
              <a:rPr lang="en-US" dirty="0"/>
              <a:t>Clear expectations on the appropriate use of technologies</a:t>
            </a:r>
          </a:p>
          <a:p>
            <a:pPr marL="952485" lvl="1" indent="-342900">
              <a:spcAft>
                <a:spcPts val="600"/>
              </a:spcAft>
              <a:buFont typeface="Wingdings" panose="05000000000000000000" pitchFamily="2" charset="2"/>
              <a:buChar char="Ø"/>
            </a:pPr>
            <a:r>
              <a:rPr lang="en-US" dirty="0"/>
              <a:t>Agency-issued vs. personal devices</a:t>
            </a:r>
          </a:p>
          <a:p>
            <a:pPr marL="952485" lvl="1" indent="-342900">
              <a:spcAft>
                <a:spcPts val="1800"/>
              </a:spcAft>
              <a:buFont typeface="Wingdings" panose="05000000000000000000" pitchFamily="2" charset="2"/>
              <a:buChar char="Ø"/>
            </a:pPr>
            <a:r>
              <a:rPr lang="en-US" dirty="0"/>
              <a:t>What may be monitored or reviewed</a:t>
            </a:r>
          </a:p>
          <a:p>
            <a:pPr marL="342900" indent="-342900">
              <a:spcAft>
                <a:spcPts val="1800"/>
              </a:spcAft>
              <a:buFont typeface="Arial" panose="020B0604020202020204" pitchFamily="34" charset="0"/>
              <a:buChar char="•"/>
            </a:pPr>
            <a:r>
              <a:rPr lang="en-US" dirty="0"/>
              <a:t>Secure file transfer platforms that are able to collect and preserve data remotely</a:t>
            </a:r>
          </a:p>
          <a:p>
            <a:pPr marL="952485" lvl="1" indent="-342900">
              <a:buFont typeface="Arial" panose="020B0604020202020204" pitchFamily="34" charset="0"/>
              <a:buChar char="•"/>
            </a:pPr>
            <a:endParaRPr lang="en-US" dirty="0"/>
          </a:p>
          <a:p>
            <a:pPr lvl="1"/>
            <a:endParaRPr lang="en-US" dirty="0"/>
          </a:p>
        </p:txBody>
      </p:sp>
    </p:spTree>
    <p:extLst>
      <p:ext uri="{BB962C8B-B14F-4D97-AF65-F5344CB8AC3E}">
        <p14:creationId xmlns:p14="http://schemas.microsoft.com/office/powerpoint/2010/main" val="85329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1347632" y="2026456"/>
            <a:ext cx="9715500" cy="461665"/>
          </a:xfrm>
          <a:prstGeom prst="rect">
            <a:avLst/>
          </a:prstGeom>
          <a:noFill/>
        </p:spPr>
        <p:txBody>
          <a:bodyPr wrap="square" rtlCol="0">
            <a:spAutoFit/>
          </a:bodyPr>
          <a:lstStyle/>
          <a:p>
            <a:pPr lvl="0">
              <a:spcAft>
                <a:spcPts val="1200"/>
              </a:spcAft>
            </a:pPr>
            <a:r>
              <a:rPr lang="en-US" dirty="0"/>
              <a:t> </a:t>
            </a:r>
          </a:p>
        </p:txBody>
      </p:sp>
      <p:sp>
        <p:nvSpPr>
          <p:cNvPr id="8" name="TextBox 7"/>
          <p:cNvSpPr txBox="1"/>
          <p:nvPr/>
        </p:nvSpPr>
        <p:spPr>
          <a:xfrm>
            <a:off x="754293" y="1714203"/>
            <a:ext cx="9022894" cy="523220"/>
          </a:xfrm>
          <a:prstGeom prst="rect">
            <a:avLst/>
          </a:prstGeom>
          <a:noFill/>
        </p:spPr>
        <p:txBody>
          <a:bodyPr wrap="square" rtlCol="0">
            <a:spAutoFit/>
          </a:bodyPr>
          <a:lstStyle/>
          <a:p>
            <a:r>
              <a:rPr lang="en-US" sz="2800" i="1" dirty="0"/>
              <a:t>Role of the APS Supervisor</a:t>
            </a:r>
          </a:p>
        </p:txBody>
      </p:sp>
      <p:pic>
        <p:nvPicPr>
          <p:cNvPr id="2" name="Picture 1"/>
          <p:cNvPicPr>
            <a:picLocks noChangeAspect="1"/>
          </p:cNvPicPr>
          <p:nvPr/>
        </p:nvPicPr>
        <p:blipFill>
          <a:blip r:embed="rId4"/>
          <a:stretch>
            <a:fillRect/>
          </a:stretch>
        </p:blipFill>
        <p:spPr>
          <a:xfrm>
            <a:off x="3391751" y="2503540"/>
            <a:ext cx="4967036" cy="3291879"/>
          </a:xfrm>
          <a:prstGeom prst="rect">
            <a:avLst/>
          </a:prstGeom>
        </p:spPr>
      </p:pic>
      <p:sp>
        <p:nvSpPr>
          <p:cNvPr id="5" name="Rectangle: Rounded Corners 4"/>
          <p:cNvSpPr/>
          <p:nvPr/>
        </p:nvSpPr>
        <p:spPr>
          <a:xfrm>
            <a:off x="765875" y="2676558"/>
            <a:ext cx="2414954" cy="118891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Expectation of</a:t>
            </a:r>
          </a:p>
          <a:p>
            <a:pPr algn="ctr"/>
            <a:r>
              <a:rPr lang="en-US" dirty="0">
                <a:solidFill>
                  <a:schemeClr val="tx1"/>
                </a:solidFill>
              </a:rPr>
              <a:t>Collaboration </a:t>
            </a:r>
          </a:p>
        </p:txBody>
      </p:sp>
      <p:sp>
        <p:nvSpPr>
          <p:cNvPr id="12" name="Rectangle: Rounded Corners 11"/>
          <p:cNvSpPr/>
          <p:nvPr/>
        </p:nvSpPr>
        <p:spPr>
          <a:xfrm>
            <a:off x="765875" y="4333958"/>
            <a:ext cx="2414954" cy="109885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Ensuring Adequate  Training</a:t>
            </a:r>
          </a:p>
        </p:txBody>
      </p:sp>
      <p:sp>
        <p:nvSpPr>
          <p:cNvPr id="13" name="Rectangle: Rounded Corners 12"/>
          <p:cNvSpPr/>
          <p:nvPr/>
        </p:nvSpPr>
        <p:spPr>
          <a:xfrm>
            <a:off x="8569709" y="4333958"/>
            <a:ext cx="2414954" cy="902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Providing Feedback</a:t>
            </a:r>
          </a:p>
        </p:txBody>
      </p:sp>
      <p:sp>
        <p:nvSpPr>
          <p:cNvPr id="18" name="Rectangle: Rounded Corners 17"/>
          <p:cNvSpPr/>
          <p:nvPr/>
        </p:nvSpPr>
        <p:spPr>
          <a:xfrm>
            <a:off x="8569709" y="2676558"/>
            <a:ext cx="2414954" cy="107064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Monitoring Performance</a:t>
            </a:r>
          </a:p>
        </p:txBody>
      </p:sp>
    </p:spTree>
    <p:extLst>
      <p:ext uri="{BB962C8B-B14F-4D97-AF65-F5344CB8AC3E}">
        <p14:creationId xmlns:p14="http://schemas.microsoft.com/office/powerpoint/2010/main" val="796521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172635" y="1100425"/>
            <a:ext cx="1237129" cy="1425329"/>
          </a:xfrm>
          <a:prstGeom prst="rect">
            <a:avLst/>
          </a:prstGeom>
        </p:spPr>
      </p:pic>
      <p:sp>
        <p:nvSpPr>
          <p:cNvPr id="3" name="TextBox 2"/>
          <p:cNvSpPr txBox="1"/>
          <p:nvPr/>
        </p:nvSpPr>
        <p:spPr>
          <a:xfrm>
            <a:off x="2965939" y="3620394"/>
            <a:ext cx="11524129" cy="3847207"/>
          </a:xfrm>
          <a:prstGeom prst="rect">
            <a:avLst/>
          </a:prstGeom>
          <a:noFill/>
        </p:spPr>
        <p:txBody>
          <a:bodyPr wrap="square" rtlCol="0">
            <a:spAutoFit/>
          </a:bodyPr>
          <a:lstStyle/>
          <a:p>
            <a:pPr algn="ctr"/>
            <a:endParaRPr lang="en-US" dirty="0"/>
          </a:p>
          <a:p>
            <a:pPr>
              <a:spcAft>
                <a:spcPts val="1800"/>
              </a:spcAft>
            </a:pPr>
            <a:r>
              <a:rPr lang="en-US" sz="2200" dirty="0"/>
              <a:t>Group 1 – Setting an Expectation of Collaboration</a:t>
            </a:r>
          </a:p>
          <a:p>
            <a:pPr>
              <a:spcAft>
                <a:spcPts val="1800"/>
              </a:spcAft>
            </a:pPr>
            <a:r>
              <a:rPr lang="en-US" sz="2200" dirty="0"/>
              <a:t>Group 2 – Ensuring Adequate Training </a:t>
            </a:r>
          </a:p>
          <a:p>
            <a:pPr>
              <a:spcAft>
                <a:spcPts val="1800"/>
              </a:spcAft>
            </a:pPr>
            <a:r>
              <a:rPr lang="en-US" sz="2200" dirty="0"/>
              <a:t>Group 3 – Monitoring Performance</a:t>
            </a:r>
          </a:p>
          <a:p>
            <a:pPr>
              <a:spcAft>
                <a:spcPts val="1800"/>
              </a:spcAft>
            </a:pPr>
            <a:r>
              <a:rPr lang="en-US" sz="2200" dirty="0"/>
              <a:t>Group 4 – Providing Feedback</a:t>
            </a:r>
          </a:p>
          <a:p>
            <a:endParaRPr lang="en-US" dirty="0"/>
          </a:p>
          <a:p>
            <a:pPr algn="ctr"/>
            <a:endParaRPr lang="en-US" dirty="0"/>
          </a:p>
          <a:p>
            <a:pPr algn="ctr"/>
            <a:endParaRPr lang="en-US" dirty="0"/>
          </a:p>
        </p:txBody>
      </p:sp>
      <p:sp>
        <p:nvSpPr>
          <p:cNvPr id="4" name="TextBox 3"/>
          <p:cNvSpPr txBox="1"/>
          <p:nvPr/>
        </p:nvSpPr>
        <p:spPr>
          <a:xfrm>
            <a:off x="762000" y="2577939"/>
            <a:ext cx="10668000" cy="1200329"/>
          </a:xfrm>
          <a:prstGeom prst="rect">
            <a:avLst/>
          </a:prstGeom>
          <a:noFill/>
        </p:spPr>
        <p:txBody>
          <a:bodyPr wrap="square" rtlCol="0">
            <a:spAutoFit/>
          </a:bodyPr>
          <a:lstStyle/>
          <a:p>
            <a:r>
              <a:rPr lang="en-US" dirty="0"/>
              <a:t>In your small group, discuss and list strategies you have taken - or could take – with your staff for your assigned topic.  After 10 minutes, each small group will share their strategies with the full group. </a:t>
            </a:r>
          </a:p>
        </p:txBody>
      </p:sp>
    </p:spTree>
    <p:extLst>
      <p:ext uri="{BB962C8B-B14F-4D97-AF65-F5344CB8AC3E}">
        <p14:creationId xmlns:p14="http://schemas.microsoft.com/office/powerpoint/2010/main" val="4033513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Investigations-Report Out</a:t>
            </a:r>
          </a:p>
        </p:txBody>
      </p:sp>
      <p:sp>
        <p:nvSpPr>
          <p:cNvPr id="8" name="TextBox 7"/>
          <p:cNvSpPr txBox="1"/>
          <p:nvPr/>
        </p:nvSpPr>
        <p:spPr>
          <a:xfrm>
            <a:off x="765875" y="1386495"/>
            <a:ext cx="9022894" cy="523220"/>
          </a:xfrm>
          <a:prstGeom prst="rect">
            <a:avLst/>
          </a:prstGeom>
          <a:noFill/>
        </p:spPr>
        <p:txBody>
          <a:bodyPr wrap="square" rtlCol="0">
            <a:spAutoFit/>
          </a:bodyPr>
          <a:lstStyle/>
          <a:p>
            <a:r>
              <a:rPr lang="en-US" sz="2800" i="1" dirty="0"/>
              <a:t>Role of the APS Supervisor</a:t>
            </a:r>
          </a:p>
        </p:txBody>
      </p:sp>
      <p:sp>
        <p:nvSpPr>
          <p:cNvPr id="5" name="Rectangle: Rounded Corners 4"/>
          <p:cNvSpPr/>
          <p:nvPr/>
        </p:nvSpPr>
        <p:spPr>
          <a:xfrm>
            <a:off x="2366076" y="2827734"/>
            <a:ext cx="6473123" cy="902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Group 1:  Setting an Expectation of Collaboration</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768" y="4072909"/>
            <a:ext cx="1168971" cy="1168971"/>
          </a:xfrm>
          <a:prstGeom prst="rect">
            <a:avLst/>
          </a:prstGeom>
        </p:spPr>
      </p:pic>
    </p:spTree>
    <p:extLst>
      <p:ext uri="{BB962C8B-B14F-4D97-AF65-F5344CB8AC3E}">
        <p14:creationId xmlns:p14="http://schemas.microsoft.com/office/powerpoint/2010/main" val="328006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8" name="TextBox 7"/>
          <p:cNvSpPr txBox="1"/>
          <p:nvPr/>
        </p:nvSpPr>
        <p:spPr>
          <a:xfrm>
            <a:off x="765875" y="1386495"/>
            <a:ext cx="9022894" cy="523220"/>
          </a:xfrm>
          <a:prstGeom prst="rect">
            <a:avLst/>
          </a:prstGeom>
          <a:noFill/>
        </p:spPr>
        <p:txBody>
          <a:bodyPr wrap="square" rtlCol="0">
            <a:spAutoFit/>
          </a:bodyPr>
          <a:lstStyle/>
          <a:p>
            <a:r>
              <a:rPr lang="en-US" sz="2800" i="1" dirty="0"/>
              <a:t>Role of the APS Supervisor</a:t>
            </a:r>
          </a:p>
        </p:txBody>
      </p:sp>
      <p:sp>
        <p:nvSpPr>
          <p:cNvPr id="5" name="Rectangle: Rounded Corners 4"/>
          <p:cNvSpPr/>
          <p:nvPr/>
        </p:nvSpPr>
        <p:spPr>
          <a:xfrm>
            <a:off x="2541922" y="2202252"/>
            <a:ext cx="6473123" cy="902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Setting an Expectation of Collaboration</a:t>
            </a:r>
          </a:p>
        </p:txBody>
      </p:sp>
      <p:sp>
        <p:nvSpPr>
          <p:cNvPr id="2" name="TextBox 1"/>
          <p:cNvSpPr txBox="1"/>
          <p:nvPr/>
        </p:nvSpPr>
        <p:spPr>
          <a:xfrm>
            <a:off x="1219200" y="3465576"/>
            <a:ext cx="10308460" cy="196977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a:t>Ensure MDT participation</a:t>
            </a:r>
          </a:p>
          <a:p>
            <a:pPr marL="342900" indent="-342900">
              <a:spcAft>
                <a:spcPts val="600"/>
              </a:spcAft>
              <a:buFont typeface="Arial" panose="020B0604020202020204" pitchFamily="34" charset="0"/>
              <a:buChar char="•"/>
            </a:pPr>
            <a:r>
              <a:rPr lang="en-US" sz="2800" dirty="0"/>
              <a:t>Team discussion of existing relationships with community partners</a:t>
            </a:r>
          </a:p>
          <a:p>
            <a:pPr marL="342900" indent="-342900">
              <a:spcAft>
                <a:spcPts val="600"/>
              </a:spcAft>
              <a:buFont typeface="Arial" panose="020B0604020202020204" pitchFamily="34" charset="0"/>
              <a:buChar char="•"/>
            </a:pPr>
            <a:r>
              <a:rPr lang="en-US" sz="2800" dirty="0"/>
              <a:t>Coaching and mentoring during case consultations</a:t>
            </a:r>
          </a:p>
        </p:txBody>
      </p:sp>
    </p:spTree>
    <p:extLst>
      <p:ext uri="{BB962C8B-B14F-4D97-AF65-F5344CB8AC3E}">
        <p14:creationId xmlns:p14="http://schemas.microsoft.com/office/powerpoint/2010/main" val="3833520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Investigations-Report Out</a:t>
            </a:r>
          </a:p>
        </p:txBody>
      </p:sp>
      <p:sp>
        <p:nvSpPr>
          <p:cNvPr id="8" name="TextBox 7"/>
          <p:cNvSpPr txBox="1"/>
          <p:nvPr/>
        </p:nvSpPr>
        <p:spPr>
          <a:xfrm>
            <a:off x="765875" y="1386495"/>
            <a:ext cx="9022894" cy="523220"/>
          </a:xfrm>
          <a:prstGeom prst="rect">
            <a:avLst/>
          </a:prstGeom>
          <a:noFill/>
        </p:spPr>
        <p:txBody>
          <a:bodyPr wrap="square" rtlCol="0">
            <a:spAutoFit/>
          </a:bodyPr>
          <a:lstStyle/>
          <a:p>
            <a:r>
              <a:rPr lang="en-US" sz="2800" i="1" dirty="0"/>
              <a:t>Role of the APS Supervisor</a:t>
            </a:r>
          </a:p>
        </p:txBody>
      </p:sp>
      <p:sp>
        <p:nvSpPr>
          <p:cNvPr id="5" name="Rectangle: Rounded Corners 4"/>
          <p:cNvSpPr/>
          <p:nvPr/>
        </p:nvSpPr>
        <p:spPr>
          <a:xfrm>
            <a:off x="2495029" y="2600836"/>
            <a:ext cx="6473123" cy="902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Group 2:  Ensuring Adequate Training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322" y="3943955"/>
            <a:ext cx="1168971" cy="1168971"/>
          </a:xfrm>
          <a:prstGeom prst="rect">
            <a:avLst/>
          </a:prstGeom>
        </p:spPr>
      </p:pic>
    </p:spTree>
    <p:extLst>
      <p:ext uri="{BB962C8B-B14F-4D97-AF65-F5344CB8AC3E}">
        <p14:creationId xmlns:p14="http://schemas.microsoft.com/office/powerpoint/2010/main" val="254326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8" name="TextBox 7"/>
          <p:cNvSpPr txBox="1"/>
          <p:nvPr/>
        </p:nvSpPr>
        <p:spPr>
          <a:xfrm>
            <a:off x="765875" y="1291947"/>
            <a:ext cx="9022894" cy="523220"/>
          </a:xfrm>
          <a:prstGeom prst="rect">
            <a:avLst/>
          </a:prstGeom>
          <a:noFill/>
        </p:spPr>
        <p:txBody>
          <a:bodyPr wrap="square" rtlCol="0">
            <a:spAutoFit/>
          </a:bodyPr>
          <a:lstStyle/>
          <a:p>
            <a:r>
              <a:rPr lang="en-US" sz="2800" i="1" dirty="0"/>
              <a:t>Role of the APS Supervisor</a:t>
            </a:r>
          </a:p>
        </p:txBody>
      </p:sp>
      <p:sp>
        <p:nvSpPr>
          <p:cNvPr id="5" name="Rectangle: Rounded Corners 4"/>
          <p:cNvSpPr/>
          <p:nvPr/>
        </p:nvSpPr>
        <p:spPr>
          <a:xfrm>
            <a:off x="2518476" y="1815167"/>
            <a:ext cx="6473123" cy="902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Ensuring Adequate Training</a:t>
            </a:r>
          </a:p>
        </p:txBody>
      </p:sp>
      <p:sp>
        <p:nvSpPr>
          <p:cNvPr id="2" name="TextBox 1"/>
          <p:cNvSpPr txBox="1"/>
          <p:nvPr/>
        </p:nvSpPr>
        <p:spPr>
          <a:xfrm>
            <a:off x="1395046" y="2858520"/>
            <a:ext cx="10144337" cy="306237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a:t>Present agency policies and procedures </a:t>
            </a:r>
          </a:p>
          <a:p>
            <a:pPr marL="342900" indent="-342900">
              <a:spcAft>
                <a:spcPts val="600"/>
              </a:spcAft>
              <a:buFont typeface="Arial" panose="020B0604020202020204" pitchFamily="34" charset="0"/>
              <a:buChar char="•"/>
            </a:pPr>
            <a:r>
              <a:rPr lang="en-US" sz="2800" dirty="0"/>
              <a:t>Invite IT to help with training</a:t>
            </a:r>
          </a:p>
          <a:p>
            <a:pPr marL="342900" indent="-342900">
              <a:spcAft>
                <a:spcPts val="600"/>
              </a:spcAft>
              <a:buFont typeface="Arial" panose="020B0604020202020204" pitchFamily="34" charset="0"/>
              <a:buChar char="•"/>
            </a:pPr>
            <a:r>
              <a:rPr lang="en-US" sz="2800" dirty="0"/>
              <a:t>Match training with levels of experience</a:t>
            </a:r>
          </a:p>
          <a:p>
            <a:pPr marL="342900" indent="-342900">
              <a:spcAft>
                <a:spcPts val="600"/>
              </a:spcAft>
              <a:buFont typeface="Arial" panose="020B0604020202020204" pitchFamily="34" charset="0"/>
              <a:buChar char="•"/>
            </a:pPr>
            <a:r>
              <a:rPr lang="en-US" sz="2800" dirty="0"/>
              <a:t>Use coaching and mentoring during case consultations</a:t>
            </a:r>
          </a:p>
          <a:p>
            <a:pPr marL="342900" indent="-342900">
              <a:spcAft>
                <a:spcPts val="600"/>
              </a:spcAft>
              <a:buFont typeface="Arial" panose="020B0604020202020204" pitchFamily="34" charset="0"/>
              <a:buChar char="•"/>
            </a:pPr>
            <a:r>
              <a:rPr lang="en-US" sz="2800" dirty="0"/>
              <a:t>Have team meetings to share challenges / solutions</a:t>
            </a:r>
          </a:p>
          <a:p>
            <a:pPr marL="342900" indent="-342900">
              <a:spcAft>
                <a:spcPts val="600"/>
              </a:spcAft>
              <a:buFont typeface="Arial" panose="020B0604020202020204" pitchFamily="34" charset="0"/>
              <a:buChar char="•"/>
            </a:pPr>
            <a:r>
              <a:rPr lang="en-US" sz="2800" dirty="0"/>
              <a:t>Use “Investigator Checklists” as needed</a:t>
            </a:r>
          </a:p>
        </p:txBody>
      </p:sp>
    </p:spTree>
    <p:extLst>
      <p:ext uri="{BB962C8B-B14F-4D97-AF65-F5344CB8AC3E}">
        <p14:creationId xmlns:p14="http://schemas.microsoft.com/office/powerpoint/2010/main" val="95091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Investigations-Report Out</a:t>
            </a:r>
          </a:p>
        </p:txBody>
      </p:sp>
      <p:sp>
        <p:nvSpPr>
          <p:cNvPr id="8" name="TextBox 7"/>
          <p:cNvSpPr txBox="1"/>
          <p:nvPr/>
        </p:nvSpPr>
        <p:spPr>
          <a:xfrm>
            <a:off x="765875" y="1386495"/>
            <a:ext cx="9022894" cy="523220"/>
          </a:xfrm>
          <a:prstGeom prst="rect">
            <a:avLst/>
          </a:prstGeom>
          <a:noFill/>
        </p:spPr>
        <p:txBody>
          <a:bodyPr wrap="square" rtlCol="0">
            <a:spAutoFit/>
          </a:bodyPr>
          <a:lstStyle/>
          <a:p>
            <a:r>
              <a:rPr lang="en-US" sz="2800" i="1" dirty="0"/>
              <a:t>Role of the APS Supervisor</a:t>
            </a:r>
          </a:p>
        </p:txBody>
      </p:sp>
      <p:sp>
        <p:nvSpPr>
          <p:cNvPr id="5" name="Rectangle: Rounded Corners 4"/>
          <p:cNvSpPr/>
          <p:nvPr/>
        </p:nvSpPr>
        <p:spPr>
          <a:xfrm>
            <a:off x="2521135" y="2440872"/>
            <a:ext cx="6473123" cy="902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Group 3:  Monitoring Performance</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212" y="3686047"/>
            <a:ext cx="1168971" cy="1168971"/>
          </a:xfrm>
          <a:prstGeom prst="rect">
            <a:avLst/>
          </a:prstGeom>
        </p:spPr>
      </p:pic>
    </p:spTree>
    <p:extLst>
      <p:ext uri="{BB962C8B-B14F-4D97-AF65-F5344CB8AC3E}">
        <p14:creationId xmlns:p14="http://schemas.microsoft.com/office/powerpoint/2010/main" val="2231832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8" name="TextBox 7"/>
          <p:cNvSpPr txBox="1"/>
          <p:nvPr/>
        </p:nvSpPr>
        <p:spPr>
          <a:xfrm>
            <a:off x="765875" y="1291947"/>
            <a:ext cx="9022894" cy="523220"/>
          </a:xfrm>
          <a:prstGeom prst="rect">
            <a:avLst/>
          </a:prstGeom>
          <a:noFill/>
        </p:spPr>
        <p:txBody>
          <a:bodyPr wrap="square" rtlCol="0">
            <a:spAutoFit/>
          </a:bodyPr>
          <a:lstStyle/>
          <a:p>
            <a:r>
              <a:rPr lang="en-US" sz="2800" i="1" dirty="0"/>
              <a:t>Role of the APS Supervisor</a:t>
            </a:r>
          </a:p>
        </p:txBody>
      </p:sp>
      <p:sp>
        <p:nvSpPr>
          <p:cNvPr id="5" name="Rectangle: Rounded Corners 4"/>
          <p:cNvSpPr/>
          <p:nvPr/>
        </p:nvSpPr>
        <p:spPr>
          <a:xfrm>
            <a:off x="2530199" y="1965800"/>
            <a:ext cx="6473123" cy="902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Monitoring Performance</a:t>
            </a:r>
          </a:p>
        </p:txBody>
      </p:sp>
      <p:sp>
        <p:nvSpPr>
          <p:cNvPr id="2" name="TextBox 1"/>
          <p:cNvSpPr txBox="1"/>
          <p:nvPr/>
        </p:nvSpPr>
        <p:spPr>
          <a:xfrm>
            <a:off x="1852245" y="3175042"/>
            <a:ext cx="7303477" cy="306237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t>One-on-one case consultation</a:t>
            </a:r>
          </a:p>
          <a:p>
            <a:pPr marL="457200" indent="-457200">
              <a:spcAft>
                <a:spcPts val="600"/>
              </a:spcAft>
              <a:buFont typeface="Arial" panose="020B0604020202020204" pitchFamily="34" charset="0"/>
              <a:buChar char="•"/>
            </a:pPr>
            <a:r>
              <a:rPr lang="en-US" sz="2800" dirty="0"/>
              <a:t>Direct observation </a:t>
            </a:r>
          </a:p>
          <a:p>
            <a:pPr marL="457200" indent="-457200">
              <a:spcAft>
                <a:spcPts val="600"/>
              </a:spcAft>
              <a:buFont typeface="Arial" panose="020B0604020202020204" pitchFamily="34" charset="0"/>
              <a:buChar char="•"/>
            </a:pPr>
            <a:r>
              <a:rPr lang="en-US" sz="2800" dirty="0"/>
              <a:t>Review of documentation</a:t>
            </a:r>
          </a:p>
          <a:p>
            <a:pPr marL="342900" indent="-342900">
              <a:spcAft>
                <a:spcPts val="600"/>
              </a:spcAft>
              <a:buFont typeface="Arial" panose="020B0604020202020204" pitchFamily="34" charset="0"/>
              <a:buChar char="•"/>
            </a:pPr>
            <a:r>
              <a:rPr lang="en-US" sz="2800" dirty="0"/>
              <a:t> Feedback from investigator</a:t>
            </a:r>
          </a:p>
          <a:p>
            <a:pPr marL="342900" indent="-342900">
              <a:spcAft>
                <a:spcPts val="600"/>
              </a:spcAft>
              <a:buFont typeface="Arial" panose="020B0604020202020204" pitchFamily="34" charset="0"/>
              <a:buChar char="•"/>
            </a:pPr>
            <a:endParaRPr lang="en-US" sz="2800" dirty="0"/>
          </a:p>
          <a:p>
            <a:pPr>
              <a:spcAft>
                <a:spcPts val="600"/>
              </a:spcAft>
            </a:pPr>
            <a:endParaRPr lang="en-US" sz="2800" dirty="0"/>
          </a:p>
        </p:txBody>
      </p:sp>
    </p:spTree>
    <p:extLst>
      <p:ext uri="{BB962C8B-B14F-4D97-AF65-F5344CB8AC3E}">
        <p14:creationId xmlns:p14="http://schemas.microsoft.com/office/powerpoint/2010/main" val="73931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53" y="644094"/>
            <a:ext cx="10515600" cy="549275"/>
          </a:xfrm>
        </p:spPr>
        <p:txBody>
          <a:bodyPr/>
          <a:lstStyle/>
          <a:p>
            <a:pPr algn="ctr"/>
            <a:r>
              <a:rPr lang="en-US" b="1" dirty="0"/>
              <a:t>Supervising Virtual Investigations</a:t>
            </a:r>
            <a:endParaRPr lang="en-US" dirty="0"/>
          </a:p>
        </p:txBody>
      </p:sp>
      <p:sp>
        <p:nvSpPr>
          <p:cNvPr id="4" name="TextBox 3"/>
          <p:cNvSpPr txBox="1"/>
          <p:nvPr/>
        </p:nvSpPr>
        <p:spPr>
          <a:xfrm>
            <a:off x="2417735" y="2014780"/>
            <a:ext cx="6974237" cy="1938992"/>
          </a:xfrm>
          <a:prstGeom prst="rect">
            <a:avLst/>
          </a:prstGeom>
          <a:solidFill>
            <a:schemeClr val="accent3">
              <a:lumMod val="20000"/>
              <a:lumOff val="80000"/>
            </a:schemeClr>
          </a:solidFill>
          <a:ln>
            <a:solidFill>
              <a:schemeClr val="accent3">
                <a:lumMod val="60000"/>
                <a:lumOff val="40000"/>
              </a:schemeClr>
            </a:solidFill>
          </a:ln>
          <a:effectLst>
            <a:outerShdw blurRad="50800" dist="38100" dir="18900000" algn="bl" rotWithShape="0">
              <a:prstClr val="black">
                <a:alpha val="40000"/>
              </a:prstClr>
            </a:outerShdw>
          </a:effectLst>
        </p:spPr>
        <p:txBody>
          <a:bodyPr wrap="square" rtlCol="0">
            <a:spAutoFit/>
          </a:bodyPr>
          <a:lstStyle/>
          <a:p>
            <a:pPr algn="ctr"/>
            <a:endParaRPr lang="en-US" sz="3200" dirty="0"/>
          </a:p>
          <a:p>
            <a:pPr algn="ctr"/>
            <a:r>
              <a:rPr lang="en-US" sz="2800" dirty="0"/>
              <a:t>Facilitator Name</a:t>
            </a:r>
          </a:p>
          <a:p>
            <a:pPr algn="ctr"/>
            <a:r>
              <a:rPr lang="en-US" sz="2800" dirty="0"/>
              <a:t>Organization</a:t>
            </a:r>
          </a:p>
          <a:p>
            <a:pPr algn="ctr"/>
            <a:endParaRPr lang="en-US" sz="3200" dirty="0"/>
          </a:p>
        </p:txBody>
      </p:sp>
    </p:spTree>
    <p:extLst>
      <p:ext uri="{BB962C8B-B14F-4D97-AF65-F5344CB8AC3E}">
        <p14:creationId xmlns:p14="http://schemas.microsoft.com/office/powerpoint/2010/main" val="321917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Investigations-Report Out</a:t>
            </a:r>
          </a:p>
        </p:txBody>
      </p:sp>
      <p:sp>
        <p:nvSpPr>
          <p:cNvPr id="8" name="TextBox 7"/>
          <p:cNvSpPr txBox="1"/>
          <p:nvPr/>
        </p:nvSpPr>
        <p:spPr>
          <a:xfrm>
            <a:off x="765875" y="1386495"/>
            <a:ext cx="9022894" cy="523220"/>
          </a:xfrm>
          <a:prstGeom prst="rect">
            <a:avLst/>
          </a:prstGeom>
          <a:noFill/>
        </p:spPr>
        <p:txBody>
          <a:bodyPr wrap="square" rtlCol="0">
            <a:spAutoFit/>
          </a:bodyPr>
          <a:lstStyle/>
          <a:p>
            <a:r>
              <a:rPr lang="en-US" sz="2800" i="1" dirty="0"/>
              <a:t>Role of the APS Supervisor</a:t>
            </a:r>
          </a:p>
        </p:txBody>
      </p:sp>
      <p:sp>
        <p:nvSpPr>
          <p:cNvPr id="5" name="Rectangle: Rounded Corners 4"/>
          <p:cNvSpPr/>
          <p:nvPr/>
        </p:nvSpPr>
        <p:spPr>
          <a:xfrm>
            <a:off x="2521135" y="2381712"/>
            <a:ext cx="6473123" cy="902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Group 4: Providing Feedback</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212" y="3756385"/>
            <a:ext cx="1168971" cy="1168971"/>
          </a:xfrm>
          <a:prstGeom prst="rect">
            <a:avLst/>
          </a:prstGeom>
        </p:spPr>
      </p:pic>
    </p:spTree>
    <p:extLst>
      <p:ext uri="{BB962C8B-B14F-4D97-AF65-F5344CB8AC3E}">
        <p14:creationId xmlns:p14="http://schemas.microsoft.com/office/powerpoint/2010/main" val="4205988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8" name="TextBox 7"/>
          <p:cNvSpPr txBox="1"/>
          <p:nvPr/>
        </p:nvSpPr>
        <p:spPr>
          <a:xfrm>
            <a:off x="765875" y="1291947"/>
            <a:ext cx="9022894" cy="523220"/>
          </a:xfrm>
          <a:prstGeom prst="rect">
            <a:avLst/>
          </a:prstGeom>
          <a:noFill/>
        </p:spPr>
        <p:txBody>
          <a:bodyPr wrap="square" rtlCol="0">
            <a:spAutoFit/>
          </a:bodyPr>
          <a:lstStyle/>
          <a:p>
            <a:r>
              <a:rPr lang="en-US" sz="2800" i="1" dirty="0"/>
              <a:t>Role of the APS Supervisor</a:t>
            </a:r>
          </a:p>
        </p:txBody>
      </p:sp>
      <p:sp>
        <p:nvSpPr>
          <p:cNvPr id="5" name="Rectangle: Rounded Corners 4"/>
          <p:cNvSpPr/>
          <p:nvPr/>
        </p:nvSpPr>
        <p:spPr>
          <a:xfrm>
            <a:off x="2530199" y="1965800"/>
            <a:ext cx="6473123" cy="90267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Providing Feedback</a:t>
            </a:r>
          </a:p>
        </p:txBody>
      </p:sp>
      <p:sp>
        <p:nvSpPr>
          <p:cNvPr id="2" name="TextBox 1"/>
          <p:cNvSpPr txBox="1"/>
          <p:nvPr/>
        </p:nvSpPr>
        <p:spPr>
          <a:xfrm>
            <a:off x="1860044" y="3139873"/>
            <a:ext cx="7303477" cy="523220"/>
          </a:xfrm>
          <a:prstGeom prst="rect">
            <a:avLst/>
          </a:prstGeom>
          <a:noFill/>
        </p:spPr>
        <p:txBody>
          <a:bodyPr wrap="square" rtlCol="0">
            <a:spAutoFit/>
          </a:bodyPr>
          <a:lstStyle/>
          <a:p>
            <a:pPr marL="342900" indent="-342900">
              <a:spcAft>
                <a:spcPts val="600"/>
              </a:spcAft>
              <a:buFont typeface="Arial" panose="020B0604020202020204" pitchFamily="34" charset="0"/>
              <a:buChar char="•"/>
            </a:pPr>
            <a:endParaRPr lang="en-US" sz="2800" dirty="0"/>
          </a:p>
        </p:txBody>
      </p:sp>
      <p:sp>
        <p:nvSpPr>
          <p:cNvPr id="6" name="TextBox 5"/>
          <p:cNvSpPr txBox="1"/>
          <p:nvPr/>
        </p:nvSpPr>
        <p:spPr>
          <a:xfrm>
            <a:off x="1722298" y="3044497"/>
            <a:ext cx="8088924" cy="349326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a:t>Shows care for well-being and professional development</a:t>
            </a:r>
          </a:p>
          <a:p>
            <a:pPr marL="342900" indent="-342900">
              <a:spcAft>
                <a:spcPts val="600"/>
              </a:spcAft>
              <a:buFont typeface="Arial" panose="020B0604020202020204" pitchFamily="34" charset="0"/>
              <a:buChar char="•"/>
            </a:pPr>
            <a:r>
              <a:rPr lang="en-US" sz="2800" dirty="0"/>
              <a:t>Use observations to offer constructive feedback</a:t>
            </a:r>
          </a:p>
          <a:p>
            <a:pPr marL="342900" indent="-342900">
              <a:spcAft>
                <a:spcPts val="600"/>
              </a:spcAft>
              <a:buFont typeface="Arial" panose="020B0604020202020204" pitchFamily="34" charset="0"/>
              <a:buChar char="•"/>
            </a:pPr>
            <a:r>
              <a:rPr lang="en-US" sz="2800" dirty="0"/>
              <a:t>Make it factual and concrete</a:t>
            </a:r>
          </a:p>
          <a:p>
            <a:pPr marL="342900" indent="-342900">
              <a:spcAft>
                <a:spcPts val="600"/>
              </a:spcAft>
              <a:buFont typeface="Arial" panose="020B0604020202020204" pitchFamily="34" charset="0"/>
              <a:buChar char="•"/>
            </a:pPr>
            <a:r>
              <a:rPr lang="en-US" sz="2800" dirty="0"/>
              <a:t>Acknowledge positives as well as challenges</a:t>
            </a:r>
          </a:p>
          <a:p>
            <a:pPr>
              <a:spcAft>
                <a:spcPts val="600"/>
              </a:spcAft>
            </a:pPr>
            <a:endParaRPr lang="en-US" sz="2800" dirty="0"/>
          </a:p>
          <a:p>
            <a:pPr>
              <a:spcAft>
                <a:spcPts val="600"/>
              </a:spcAft>
            </a:pPr>
            <a:endParaRPr lang="en-US" sz="2800" dirty="0"/>
          </a:p>
        </p:txBody>
      </p:sp>
    </p:spTree>
    <p:extLst>
      <p:ext uri="{BB962C8B-B14F-4D97-AF65-F5344CB8AC3E}">
        <p14:creationId xmlns:p14="http://schemas.microsoft.com/office/powerpoint/2010/main" val="13447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Supervising Virtual Investigations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499" y="1388532"/>
            <a:ext cx="6375401" cy="4250267"/>
          </a:xfrm>
          <a:prstGeom prst="rect">
            <a:avLst/>
          </a:prstGeom>
        </p:spPr>
      </p:pic>
    </p:spTree>
    <p:extLst>
      <p:ext uri="{BB962C8B-B14F-4D97-AF65-F5344CB8AC3E}">
        <p14:creationId xmlns:p14="http://schemas.microsoft.com/office/powerpoint/2010/main" val="3440714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9386"/>
            <a:ext cx="10515600" cy="549275"/>
          </a:xfrm>
        </p:spPr>
        <p:txBody>
          <a:bodyPr/>
          <a:lstStyle/>
          <a:p>
            <a:pPr algn="ctr"/>
            <a:r>
              <a:rPr lang="en-US" dirty="0"/>
              <a:t>Supervising Virtual Investigations</a:t>
            </a:r>
          </a:p>
        </p:txBody>
      </p:sp>
      <p:sp>
        <p:nvSpPr>
          <p:cNvPr id="3" name="Text Placeholder 2"/>
          <p:cNvSpPr>
            <a:spLocks noGrp="1"/>
          </p:cNvSpPr>
          <p:nvPr>
            <p:ph type="body" sz="quarter" idx="10"/>
          </p:nvPr>
        </p:nvSpPr>
        <p:spPr>
          <a:xfrm>
            <a:off x="533400" y="1248255"/>
            <a:ext cx="10515600" cy="381000"/>
          </a:xfrm>
        </p:spPr>
        <p:txBody>
          <a:bodyPr/>
          <a:lstStyle/>
          <a:p>
            <a:pPr algn="ctr"/>
            <a:r>
              <a:rPr lang="en-US" dirty="0">
                <a:solidFill>
                  <a:schemeClr val="tx1"/>
                </a:solidFill>
              </a:rPr>
              <a:t>Investigator Checklists for Using Technology</a:t>
            </a:r>
          </a:p>
        </p:txBody>
      </p:sp>
      <p:pic>
        <p:nvPicPr>
          <p:cNvPr id="4" name="Picture 3"/>
          <p:cNvPicPr>
            <a:picLocks noChangeAspect="1"/>
          </p:cNvPicPr>
          <p:nvPr/>
        </p:nvPicPr>
        <p:blipFill>
          <a:blip r:embed="rId2"/>
          <a:stretch>
            <a:fillRect/>
          </a:stretch>
        </p:blipFill>
        <p:spPr>
          <a:xfrm>
            <a:off x="2039879" y="2306203"/>
            <a:ext cx="2593164" cy="1714232"/>
          </a:xfrm>
          <a:prstGeom prst="rect">
            <a:avLst/>
          </a:prstGeom>
        </p:spPr>
      </p:pic>
      <p:pic>
        <p:nvPicPr>
          <p:cNvPr id="5" name="Picture 4"/>
          <p:cNvPicPr>
            <a:picLocks noChangeAspect="1"/>
          </p:cNvPicPr>
          <p:nvPr/>
        </p:nvPicPr>
        <p:blipFill>
          <a:blip r:embed="rId3"/>
          <a:stretch>
            <a:fillRect/>
          </a:stretch>
        </p:blipFill>
        <p:spPr>
          <a:xfrm>
            <a:off x="6378242" y="4669500"/>
            <a:ext cx="3087308" cy="1477583"/>
          </a:xfrm>
          <a:prstGeom prst="rect">
            <a:avLst/>
          </a:prstGeom>
        </p:spPr>
      </p:pic>
      <p:pic>
        <p:nvPicPr>
          <p:cNvPr id="7" name="Picture 6"/>
          <p:cNvPicPr>
            <a:picLocks noChangeAspect="1"/>
          </p:cNvPicPr>
          <p:nvPr/>
        </p:nvPicPr>
        <p:blipFill>
          <a:blip r:embed="rId4"/>
          <a:stretch>
            <a:fillRect/>
          </a:stretch>
        </p:blipFill>
        <p:spPr>
          <a:xfrm>
            <a:off x="2098098" y="4615174"/>
            <a:ext cx="2343150" cy="16192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368" y="2306203"/>
            <a:ext cx="2583217" cy="1722144"/>
          </a:xfrm>
          <a:prstGeom prst="rect">
            <a:avLst/>
          </a:prstGeom>
        </p:spPr>
      </p:pic>
      <p:sp>
        <p:nvSpPr>
          <p:cNvPr id="9" name="TextBox 8"/>
          <p:cNvSpPr txBox="1"/>
          <p:nvPr/>
        </p:nvSpPr>
        <p:spPr>
          <a:xfrm>
            <a:off x="1874542" y="1864317"/>
            <a:ext cx="2874517" cy="400110"/>
          </a:xfrm>
          <a:prstGeom prst="rect">
            <a:avLst/>
          </a:prstGeom>
          <a:noFill/>
        </p:spPr>
        <p:txBody>
          <a:bodyPr wrap="square" rtlCol="0">
            <a:spAutoFit/>
          </a:bodyPr>
          <a:lstStyle/>
          <a:p>
            <a:r>
              <a:rPr lang="en-US" sz="2000" dirty="0"/>
              <a:t>Promoting Engagement</a:t>
            </a:r>
          </a:p>
        </p:txBody>
      </p:sp>
      <p:sp>
        <p:nvSpPr>
          <p:cNvPr id="10" name="TextBox 9"/>
          <p:cNvSpPr txBox="1"/>
          <p:nvPr/>
        </p:nvSpPr>
        <p:spPr>
          <a:xfrm>
            <a:off x="2078692" y="4201151"/>
            <a:ext cx="2381963" cy="400110"/>
          </a:xfrm>
          <a:prstGeom prst="rect">
            <a:avLst/>
          </a:prstGeom>
          <a:noFill/>
        </p:spPr>
        <p:txBody>
          <a:bodyPr wrap="square" rtlCol="0">
            <a:spAutoFit/>
          </a:bodyPr>
          <a:lstStyle/>
          <a:p>
            <a:r>
              <a:rPr lang="en-US" sz="2000" dirty="0"/>
              <a:t>Promoting Privacy</a:t>
            </a:r>
          </a:p>
        </p:txBody>
      </p:sp>
      <p:sp>
        <p:nvSpPr>
          <p:cNvPr id="11" name="TextBox 10"/>
          <p:cNvSpPr txBox="1"/>
          <p:nvPr/>
        </p:nvSpPr>
        <p:spPr>
          <a:xfrm>
            <a:off x="6683042" y="1870298"/>
            <a:ext cx="2488543" cy="400110"/>
          </a:xfrm>
          <a:prstGeom prst="rect">
            <a:avLst/>
          </a:prstGeom>
          <a:noFill/>
        </p:spPr>
        <p:txBody>
          <a:bodyPr wrap="square" rtlCol="0">
            <a:spAutoFit/>
          </a:bodyPr>
          <a:lstStyle/>
          <a:p>
            <a:r>
              <a:rPr lang="en-US" sz="2000" dirty="0"/>
              <a:t>Promoting Safety</a:t>
            </a:r>
          </a:p>
        </p:txBody>
      </p:sp>
      <p:sp>
        <p:nvSpPr>
          <p:cNvPr id="12" name="TextBox 11"/>
          <p:cNvSpPr txBox="1"/>
          <p:nvPr/>
        </p:nvSpPr>
        <p:spPr>
          <a:xfrm>
            <a:off x="5971628" y="4215064"/>
            <a:ext cx="3816696" cy="400110"/>
          </a:xfrm>
          <a:prstGeom prst="rect">
            <a:avLst/>
          </a:prstGeom>
          <a:noFill/>
        </p:spPr>
        <p:txBody>
          <a:bodyPr wrap="square" rtlCol="0">
            <a:spAutoFit/>
          </a:bodyPr>
          <a:lstStyle/>
          <a:p>
            <a:r>
              <a:rPr lang="en-US" sz="2000" dirty="0"/>
              <a:t>Documenting Using Technology </a:t>
            </a:r>
          </a:p>
        </p:txBody>
      </p:sp>
    </p:spTree>
    <p:extLst>
      <p:ext uri="{BB962C8B-B14F-4D97-AF65-F5344CB8AC3E}">
        <p14:creationId xmlns:p14="http://schemas.microsoft.com/office/powerpoint/2010/main" val="4202008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19" y="443116"/>
            <a:ext cx="10515600" cy="549275"/>
          </a:xfrm>
        </p:spPr>
        <p:txBody>
          <a:bodyPr/>
          <a:lstStyle/>
          <a:p>
            <a:pPr algn="ctr"/>
            <a:r>
              <a:rPr lang="en-US" sz="2800" dirty="0"/>
              <a:t>Supervising Virtual Investigations</a:t>
            </a:r>
          </a:p>
        </p:txBody>
      </p:sp>
      <p:sp>
        <p:nvSpPr>
          <p:cNvPr id="3" name="TextBox 2"/>
          <p:cNvSpPr txBox="1"/>
          <p:nvPr/>
        </p:nvSpPr>
        <p:spPr>
          <a:xfrm>
            <a:off x="2411144" y="1841147"/>
            <a:ext cx="7506579" cy="3046988"/>
          </a:xfrm>
          <a:prstGeom prst="rect">
            <a:avLst/>
          </a:prstGeom>
          <a:solidFill>
            <a:schemeClr val="bg1">
              <a:lumMod val="85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689275" y="2494904"/>
            <a:ext cx="1249182" cy="1434671"/>
          </a:xfrm>
          <a:prstGeom prst="rect">
            <a:avLst/>
          </a:prstGeom>
        </p:spPr>
      </p:pic>
      <p:sp>
        <p:nvSpPr>
          <p:cNvPr id="4" name="TextBox 3"/>
          <p:cNvSpPr txBox="1"/>
          <p:nvPr/>
        </p:nvSpPr>
        <p:spPr>
          <a:xfrm>
            <a:off x="3703995" y="2377674"/>
            <a:ext cx="7225754" cy="2400657"/>
          </a:xfrm>
          <a:prstGeom prst="rect">
            <a:avLst/>
          </a:prstGeom>
          <a:noFill/>
        </p:spPr>
        <p:txBody>
          <a:bodyPr wrap="square" rtlCol="0">
            <a:spAutoFit/>
          </a:bodyPr>
          <a:lstStyle/>
          <a:p>
            <a:pPr>
              <a:spcAft>
                <a:spcPts val="600"/>
              </a:spcAft>
            </a:pPr>
            <a:r>
              <a:rPr lang="en-US" dirty="0"/>
              <a:t>     Page 19:</a:t>
            </a:r>
          </a:p>
          <a:p>
            <a:pPr>
              <a:spcAft>
                <a:spcPts val="600"/>
              </a:spcAft>
            </a:pPr>
            <a:endParaRPr lang="en-US" sz="800" dirty="0"/>
          </a:p>
          <a:p>
            <a:pPr>
              <a:spcAft>
                <a:spcPts val="1200"/>
              </a:spcAft>
            </a:pPr>
            <a:r>
              <a:rPr lang="en-US" sz="2200" dirty="0"/>
              <a:t>               Investigator Checklist #1:</a:t>
            </a:r>
          </a:p>
          <a:p>
            <a:pPr>
              <a:spcAft>
                <a:spcPts val="1200"/>
              </a:spcAft>
            </a:pPr>
            <a:r>
              <a:rPr lang="en-US" sz="2200" dirty="0"/>
              <a:t>                </a:t>
            </a:r>
            <a:r>
              <a:rPr lang="en-US" sz="2200" b="1" i="1" dirty="0"/>
              <a:t>Promoting Effective Engagement</a:t>
            </a:r>
            <a:endParaRPr lang="en-US" sz="1800" b="1" i="1" dirty="0"/>
          </a:p>
          <a:p>
            <a:endParaRPr lang="en-US" sz="2200" i="1" dirty="0"/>
          </a:p>
          <a:p>
            <a:endParaRPr lang="en-US" sz="2200" i="1" dirty="0"/>
          </a:p>
        </p:txBody>
      </p:sp>
    </p:spTree>
    <p:extLst>
      <p:ext uri="{BB962C8B-B14F-4D97-AF65-F5344CB8AC3E}">
        <p14:creationId xmlns:p14="http://schemas.microsoft.com/office/powerpoint/2010/main" val="1324858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142" y="443116"/>
            <a:ext cx="10515600" cy="549275"/>
          </a:xfrm>
        </p:spPr>
        <p:txBody>
          <a:bodyPr/>
          <a:lstStyle/>
          <a:p>
            <a:pPr algn="ctr"/>
            <a:r>
              <a:rPr lang="en-US" sz="2800" dirty="0"/>
              <a:t>Supervising Virtual Investigations</a:t>
            </a:r>
          </a:p>
        </p:txBody>
      </p:sp>
      <p:sp>
        <p:nvSpPr>
          <p:cNvPr id="3" name="TextBox 2"/>
          <p:cNvSpPr txBox="1"/>
          <p:nvPr/>
        </p:nvSpPr>
        <p:spPr>
          <a:xfrm>
            <a:off x="2411144" y="1841147"/>
            <a:ext cx="7506579" cy="3046988"/>
          </a:xfrm>
          <a:prstGeom prst="rect">
            <a:avLst/>
          </a:prstGeom>
          <a:solidFill>
            <a:schemeClr val="bg1">
              <a:lumMod val="85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689275" y="2494904"/>
            <a:ext cx="1249182" cy="1434671"/>
          </a:xfrm>
          <a:prstGeom prst="rect">
            <a:avLst/>
          </a:prstGeom>
        </p:spPr>
      </p:pic>
      <p:sp>
        <p:nvSpPr>
          <p:cNvPr id="4" name="TextBox 3"/>
          <p:cNvSpPr txBox="1"/>
          <p:nvPr/>
        </p:nvSpPr>
        <p:spPr>
          <a:xfrm>
            <a:off x="3703995" y="2377674"/>
            <a:ext cx="5733082" cy="2400657"/>
          </a:xfrm>
          <a:prstGeom prst="rect">
            <a:avLst/>
          </a:prstGeom>
          <a:noFill/>
        </p:spPr>
        <p:txBody>
          <a:bodyPr wrap="square" rtlCol="0">
            <a:spAutoFit/>
          </a:bodyPr>
          <a:lstStyle/>
          <a:p>
            <a:pPr>
              <a:spcAft>
                <a:spcPts val="600"/>
              </a:spcAft>
            </a:pPr>
            <a:r>
              <a:rPr lang="en-US" dirty="0"/>
              <a:t>     Page 21:</a:t>
            </a:r>
          </a:p>
          <a:p>
            <a:pPr>
              <a:spcAft>
                <a:spcPts val="600"/>
              </a:spcAft>
            </a:pPr>
            <a:endParaRPr lang="en-US" sz="800" dirty="0"/>
          </a:p>
          <a:p>
            <a:pPr>
              <a:spcAft>
                <a:spcPts val="1200"/>
              </a:spcAft>
            </a:pPr>
            <a:r>
              <a:rPr lang="en-US" sz="2200" dirty="0"/>
              <a:t>               Investigator Checklist #2:</a:t>
            </a:r>
          </a:p>
          <a:p>
            <a:pPr>
              <a:spcAft>
                <a:spcPts val="1200"/>
              </a:spcAft>
            </a:pPr>
            <a:r>
              <a:rPr lang="en-US" sz="2200" dirty="0"/>
              <a:t>                </a:t>
            </a:r>
            <a:r>
              <a:rPr lang="en-US" sz="2200" b="1" i="1" dirty="0"/>
              <a:t>Promoting Privacy</a:t>
            </a:r>
            <a:endParaRPr lang="en-US" sz="1800" b="1" i="1" dirty="0"/>
          </a:p>
          <a:p>
            <a:endParaRPr lang="en-US" sz="2200" i="1" dirty="0"/>
          </a:p>
          <a:p>
            <a:endParaRPr lang="en-US" sz="2200" i="1" dirty="0"/>
          </a:p>
        </p:txBody>
      </p:sp>
    </p:spTree>
    <p:extLst>
      <p:ext uri="{BB962C8B-B14F-4D97-AF65-F5344CB8AC3E}">
        <p14:creationId xmlns:p14="http://schemas.microsoft.com/office/powerpoint/2010/main" val="1635164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96" y="333312"/>
            <a:ext cx="10515600" cy="549275"/>
          </a:xfrm>
        </p:spPr>
        <p:txBody>
          <a:bodyPr/>
          <a:lstStyle/>
          <a:p>
            <a:pPr algn="ctr"/>
            <a:r>
              <a:rPr lang="en-US" sz="2800" dirty="0"/>
              <a:t>Supervising Virtual Investigations</a:t>
            </a:r>
          </a:p>
        </p:txBody>
      </p:sp>
      <p:sp>
        <p:nvSpPr>
          <p:cNvPr id="3" name="TextBox 2"/>
          <p:cNvSpPr txBox="1"/>
          <p:nvPr/>
        </p:nvSpPr>
        <p:spPr>
          <a:xfrm>
            <a:off x="2411144" y="1841147"/>
            <a:ext cx="7506579" cy="3046988"/>
          </a:xfrm>
          <a:prstGeom prst="rect">
            <a:avLst/>
          </a:prstGeom>
          <a:solidFill>
            <a:schemeClr val="bg1">
              <a:lumMod val="85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689275" y="2494904"/>
            <a:ext cx="1249182" cy="1434671"/>
          </a:xfrm>
          <a:prstGeom prst="rect">
            <a:avLst/>
          </a:prstGeom>
        </p:spPr>
      </p:pic>
      <p:sp>
        <p:nvSpPr>
          <p:cNvPr id="4" name="TextBox 3"/>
          <p:cNvSpPr txBox="1"/>
          <p:nvPr/>
        </p:nvSpPr>
        <p:spPr>
          <a:xfrm>
            <a:off x="3703995" y="2377674"/>
            <a:ext cx="5733082" cy="2400657"/>
          </a:xfrm>
          <a:prstGeom prst="rect">
            <a:avLst/>
          </a:prstGeom>
          <a:noFill/>
        </p:spPr>
        <p:txBody>
          <a:bodyPr wrap="square" rtlCol="0">
            <a:spAutoFit/>
          </a:bodyPr>
          <a:lstStyle/>
          <a:p>
            <a:pPr>
              <a:spcAft>
                <a:spcPts val="600"/>
              </a:spcAft>
            </a:pPr>
            <a:r>
              <a:rPr lang="en-US" dirty="0"/>
              <a:t>     Page 22:</a:t>
            </a:r>
          </a:p>
          <a:p>
            <a:pPr>
              <a:spcAft>
                <a:spcPts val="600"/>
              </a:spcAft>
            </a:pPr>
            <a:endParaRPr lang="en-US" sz="800" dirty="0"/>
          </a:p>
          <a:p>
            <a:pPr>
              <a:spcAft>
                <a:spcPts val="1200"/>
              </a:spcAft>
            </a:pPr>
            <a:r>
              <a:rPr lang="en-US" sz="2200" dirty="0"/>
              <a:t>               Investigator Checklist #3:</a:t>
            </a:r>
          </a:p>
          <a:p>
            <a:pPr>
              <a:spcAft>
                <a:spcPts val="1200"/>
              </a:spcAft>
            </a:pPr>
            <a:r>
              <a:rPr lang="en-US" sz="2200" dirty="0"/>
              <a:t>                    </a:t>
            </a:r>
            <a:r>
              <a:rPr lang="en-US" sz="2200" b="1" i="1" dirty="0"/>
              <a:t>Promoting Safety</a:t>
            </a:r>
            <a:endParaRPr lang="en-US" sz="1800" b="1" i="1" dirty="0"/>
          </a:p>
          <a:p>
            <a:endParaRPr lang="en-US" sz="2200" i="1" dirty="0"/>
          </a:p>
          <a:p>
            <a:endParaRPr lang="en-US" sz="2200" i="1" dirty="0"/>
          </a:p>
        </p:txBody>
      </p:sp>
    </p:spTree>
    <p:extLst>
      <p:ext uri="{BB962C8B-B14F-4D97-AF65-F5344CB8AC3E}">
        <p14:creationId xmlns:p14="http://schemas.microsoft.com/office/powerpoint/2010/main" val="518448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19" y="419670"/>
            <a:ext cx="10515600" cy="549275"/>
          </a:xfrm>
        </p:spPr>
        <p:txBody>
          <a:bodyPr/>
          <a:lstStyle/>
          <a:p>
            <a:pPr algn="ctr"/>
            <a:r>
              <a:rPr lang="en-US" sz="2800" dirty="0"/>
              <a:t>Supervising Virtual Investigations</a:t>
            </a:r>
          </a:p>
        </p:txBody>
      </p:sp>
      <p:sp>
        <p:nvSpPr>
          <p:cNvPr id="3" name="TextBox 2"/>
          <p:cNvSpPr txBox="1"/>
          <p:nvPr/>
        </p:nvSpPr>
        <p:spPr>
          <a:xfrm>
            <a:off x="2411144" y="1841147"/>
            <a:ext cx="7506579" cy="3046988"/>
          </a:xfrm>
          <a:prstGeom prst="rect">
            <a:avLst/>
          </a:prstGeom>
          <a:solidFill>
            <a:schemeClr val="bg1">
              <a:lumMod val="85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689275" y="2494904"/>
            <a:ext cx="1249182" cy="1434671"/>
          </a:xfrm>
          <a:prstGeom prst="rect">
            <a:avLst/>
          </a:prstGeom>
        </p:spPr>
      </p:pic>
      <p:sp>
        <p:nvSpPr>
          <p:cNvPr id="4" name="TextBox 3"/>
          <p:cNvSpPr txBox="1"/>
          <p:nvPr/>
        </p:nvSpPr>
        <p:spPr>
          <a:xfrm>
            <a:off x="3539871" y="2401120"/>
            <a:ext cx="6119943" cy="2400657"/>
          </a:xfrm>
          <a:prstGeom prst="rect">
            <a:avLst/>
          </a:prstGeom>
          <a:noFill/>
        </p:spPr>
        <p:txBody>
          <a:bodyPr wrap="square" rtlCol="0">
            <a:spAutoFit/>
          </a:bodyPr>
          <a:lstStyle/>
          <a:p>
            <a:pPr>
              <a:spcAft>
                <a:spcPts val="600"/>
              </a:spcAft>
            </a:pPr>
            <a:r>
              <a:rPr lang="en-US" dirty="0"/>
              <a:t>     Page 24:</a:t>
            </a:r>
          </a:p>
          <a:p>
            <a:pPr>
              <a:spcAft>
                <a:spcPts val="600"/>
              </a:spcAft>
            </a:pPr>
            <a:endParaRPr lang="en-US" sz="800" dirty="0"/>
          </a:p>
          <a:p>
            <a:pPr>
              <a:spcAft>
                <a:spcPts val="1200"/>
              </a:spcAft>
            </a:pPr>
            <a:r>
              <a:rPr lang="en-US" sz="2200" dirty="0"/>
              <a:t>               Investigator Checklist #4:</a:t>
            </a:r>
          </a:p>
          <a:p>
            <a:pPr>
              <a:spcAft>
                <a:spcPts val="1200"/>
              </a:spcAft>
            </a:pPr>
            <a:r>
              <a:rPr lang="en-US" sz="2200" dirty="0"/>
              <a:t>           </a:t>
            </a:r>
            <a:r>
              <a:rPr lang="en-US" sz="2200" b="1" i="1" dirty="0"/>
              <a:t>Documenting Using Technology</a:t>
            </a:r>
            <a:endParaRPr lang="en-US" sz="1800" b="1" i="1" dirty="0"/>
          </a:p>
          <a:p>
            <a:endParaRPr lang="en-US" sz="2200" i="1" dirty="0"/>
          </a:p>
          <a:p>
            <a:endParaRPr lang="en-US" sz="2200" i="1" dirty="0"/>
          </a:p>
        </p:txBody>
      </p:sp>
    </p:spTree>
    <p:extLst>
      <p:ext uri="{BB962C8B-B14F-4D97-AF65-F5344CB8AC3E}">
        <p14:creationId xmlns:p14="http://schemas.microsoft.com/office/powerpoint/2010/main" val="1735651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6" name="TextBox 5"/>
          <p:cNvSpPr txBox="1"/>
          <p:nvPr/>
        </p:nvSpPr>
        <p:spPr>
          <a:xfrm>
            <a:off x="2930769" y="1678882"/>
            <a:ext cx="8628184" cy="3657600"/>
          </a:xfrm>
          <a:prstGeom prst="rect">
            <a:avLst/>
          </a:prstGeom>
          <a:noFill/>
        </p:spPr>
        <p:txBody>
          <a:bodyPr wrap="square" rtlCol="0">
            <a:spAutoFit/>
          </a:bodyPr>
          <a:lstStyle/>
          <a:p>
            <a:endParaRPr lang="en-US" dirty="0"/>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1361060" y="2487992"/>
            <a:ext cx="1309165" cy="1300630"/>
          </a:xfrm>
          <a:prstGeom prst="rect">
            <a:avLst/>
          </a:prstGeom>
        </p:spPr>
      </p:pic>
      <p:sp>
        <p:nvSpPr>
          <p:cNvPr id="12" name="TextBox 11"/>
          <p:cNvSpPr txBox="1"/>
          <p:nvPr/>
        </p:nvSpPr>
        <p:spPr>
          <a:xfrm>
            <a:off x="3300463" y="1983382"/>
            <a:ext cx="7748537" cy="2708434"/>
          </a:xfrm>
          <a:prstGeom prst="rect">
            <a:avLst/>
          </a:prstGeom>
          <a:noFill/>
        </p:spPr>
        <p:txBody>
          <a:bodyPr wrap="square" rtlCol="0">
            <a:spAutoFit/>
          </a:bodyPr>
          <a:lstStyle/>
          <a:p>
            <a:r>
              <a:rPr lang="en-US" dirty="0"/>
              <a:t>Page 27:</a:t>
            </a:r>
            <a:br>
              <a:rPr lang="en-US" dirty="0"/>
            </a:br>
            <a:endParaRPr lang="en-US" sz="800" dirty="0"/>
          </a:p>
          <a:p>
            <a:r>
              <a:rPr lang="en-US" i="1" dirty="0"/>
              <a:t>      </a:t>
            </a:r>
            <a:r>
              <a:rPr lang="en-US" sz="2000" i="1" dirty="0"/>
              <a:t>Tips for Conducting a Virtual Investigation</a:t>
            </a:r>
          </a:p>
          <a:p>
            <a:endParaRPr lang="en-US" i="1" dirty="0"/>
          </a:p>
          <a:p>
            <a:endParaRPr lang="en-US" sz="800" i="1" dirty="0"/>
          </a:p>
          <a:p>
            <a:pPr>
              <a:spcAft>
                <a:spcPts val="600"/>
              </a:spcAft>
            </a:pPr>
            <a:r>
              <a:rPr lang="en-US" dirty="0"/>
              <a:t>Page 38</a:t>
            </a:r>
            <a:r>
              <a:rPr lang="en-US" i="1" dirty="0"/>
              <a:t>:</a:t>
            </a:r>
          </a:p>
          <a:p>
            <a:pPr>
              <a:spcAft>
                <a:spcPts val="600"/>
              </a:spcAft>
            </a:pPr>
            <a:r>
              <a:rPr lang="en-US" i="1" dirty="0"/>
              <a:t>      </a:t>
            </a:r>
            <a:r>
              <a:rPr lang="en-US" sz="2000" dirty="0"/>
              <a:t>Link to </a:t>
            </a:r>
            <a:r>
              <a:rPr lang="en-US" sz="2000" i="1" dirty="0"/>
              <a:t>Tips from the Field to Streamline Your Investigation</a:t>
            </a:r>
          </a:p>
          <a:p>
            <a:r>
              <a:rPr lang="en-US" sz="2000" dirty="0"/>
              <a:t>       Links to Articles on Video Conferencing Techniques</a:t>
            </a:r>
          </a:p>
        </p:txBody>
      </p:sp>
    </p:spTree>
    <p:extLst>
      <p:ext uri="{BB962C8B-B14F-4D97-AF65-F5344CB8AC3E}">
        <p14:creationId xmlns:p14="http://schemas.microsoft.com/office/powerpoint/2010/main" val="151376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172635" y="968873"/>
            <a:ext cx="1237129" cy="1425329"/>
          </a:xfrm>
          <a:prstGeom prst="rect">
            <a:avLst/>
          </a:prstGeom>
        </p:spPr>
      </p:pic>
      <p:sp>
        <p:nvSpPr>
          <p:cNvPr id="4" name="TextBox 3"/>
          <p:cNvSpPr txBox="1"/>
          <p:nvPr/>
        </p:nvSpPr>
        <p:spPr>
          <a:xfrm>
            <a:off x="1438836" y="2483179"/>
            <a:ext cx="9184341" cy="830997"/>
          </a:xfrm>
          <a:prstGeom prst="rect">
            <a:avLst/>
          </a:prstGeom>
          <a:noFill/>
        </p:spPr>
        <p:txBody>
          <a:bodyPr wrap="square" rtlCol="0">
            <a:spAutoFit/>
          </a:bodyPr>
          <a:lstStyle/>
          <a:p>
            <a:pPr algn="ctr"/>
            <a:r>
              <a:rPr lang="en-US" i="1" dirty="0"/>
              <a:t>Conducting A Virtual Investigation Tip Sheet</a:t>
            </a:r>
            <a:br>
              <a:rPr lang="en-US" i="1" dirty="0"/>
            </a:br>
            <a:r>
              <a:rPr lang="en-US" i="1" dirty="0"/>
              <a:t> </a:t>
            </a:r>
          </a:p>
        </p:txBody>
      </p:sp>
      <p:sp>
        <p:nvSpPr>
          <p:cNvPr id="7" name="TextBox 6"/>
          <p:cNvSpPr txBox="1"/>
          <p:nvPr/>
        </p:nvSpPr>
        <p:spPr>
          <a:xfrm>
            <a:off x="1438836" y="3006957"/>
            <a:ext cx="9426388" cy="3000821"/>
          </a:xfrm>
          <a:prstGeom prst="rect">
            <a:avLst/>
          </a:prstGeom>
          <a:noFill/>
        </p:spPr>
        <p:txBody>
          <a:bodyPr wrap="square" rtlCol="0">
            <a:spAutoFit/>
          </a:bodyPr>
          <a:lstStyle/>
          <a:p>
            <a:pPr marL="457200" indent="-457200">
              <a:spcAft>
                <a:spcPts val="1800"/>
              </a:spcAft>
              <a:buAutoNum type="arabicPeriod"/>
            </a:pPr>
            <a:r>
              <a:rPr lang="en-US" dirty="0"/>
              <a:t>Break into small groups with assigned spokesperson.</a:t>
            </a:r>
          </a:p>
          <a:p>
            <a:pPr marL="457200" indent="-457200">
              <a:spcAft>
                <a:spcPts val="1800"/>
              </a:spcAft>
              <a:buAutoNum type="arabicPeriod"/>
            </a:pPr>
            <a:r>
              <a:rPr lang="en-US" dirty="0"/>
              <a:t>Each small group is assigned sections of the tip sheet to review. </a:t>
            </a:r>
          </a:p>
          <a:p>
            <a:pPr marL="457200" indent="-457200">
              <a:spcAft>
                <a:spcPts val="1800"/>
              </a:spcAft>
              <a:buAutoNum type="arabicPeriod"/>
            </a:pPr>
            <a:r>
              <a:rPr lang="en-US" dirty="0"/>
              <a:t>Review assigned sections and discuss how they could translate into supervisory actions to support staff (ex. develop a role-playing scenario.)</a:t>
            </a:r>
          </a:p>
          <a:p>
            <a:pPr marL="457200" indent="-457200">
              <a:spcAft>
                <a:spcPts val="1800"/>
              </a:spcAft>
              <a:buAutoNum type="arabicPeriod"/>
            </a:pPr>
            <a:r>
              <a:rPr lang="en-US" dirty="0"/>
              <a:t>Report ideas to full group.</a:t>
            </a:r>
          </a:p>
        </p:txBody>
      </p:sp>
    </p:spTree>
    <p:extLst>
      <p:ext uri="{BB962C8B-B14F-4D97-AF65-F5344CB8AC3E}">
        <p14:creationId xmlns:p14="http://schemas.microsoft.com/office/powerpoint/2010/main" val="236700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2" name="TextBox 1"/>
          <p:cNvSpPr txBox="1"/>
          <p:nvPr/>
        </p:nvSpPr>
        <p:spPr>
          <a:xfrm>
            <a:off x="1068770" y="1115878"/>
            <a:ext cx="9909810" cy="4560570"/>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9115" y="1630863"/>
            <a:ext cx="6929120" cy="3897630"/>
          </a:xfrm>
          <a:prstGeom prst="rect">
            <a:avLst/>
          </a:prstGeom>
        </p:spPr>
      </p:pic>
    </p:spTree>
    <p:extLst>
      <p:ext uri="{BB962C8B-B14F-4D97-AF65-F5344CB8AC3E}">
        <p14:creationId xmlns:p14="http://schemas.microsoft.com/office/powerpoint/2010/main" val="4061705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172635" y="1100425"/>
            <a:ext cx="1237129" cy="1425329"/>
          </a:xfrm>
          <a:prstGeom prst="rect">
            <a:avLst/>
          </a:prstGeom>
        </p:spPr>
      </p:pic>
      <p:sp>
        <p:nvSpPr>
          <p:cNvPr id="3" name="TextBox 2"/>
          <p:cNvSpPr txBox="1"/>
          <p:nvPr/>
        </p:nvSpPr>
        <p:spPr>
          <a:xfrm>
            <a:off x="667871" y="2711780"/>
            <a:ext cx="11524129" cy="4708981"/>
          </a:xfrm>
          <a:prstGeom prst="rect">
            <a:avLst/>
          </a:prstGeom>
          <a:noFill/>
        </p:spPr>
        <p:txBody>
          <a:bodyPr wrap="square" rtlCol="0">
            <a:spAutoFit/>
          </a:bodyPr>
          <a:lstStyle/>
          <a:p>
            <a:pPr algn="ctr"/>
            <a:r>
              <a:rPr lang="en-US" i="1" dirty="0"/>
              <a:t>Refer to Activity Worksheet on Page 26 of Participant Guide</a:t>
            </a:r>
          </a:p>
          <a:p>
            <a:pPr algn="ctr"/>
            <a:endParaRPr lang="en-US" dirty="0"/>
          </a:p>
          <a:p>
            <a:pPr>
              <a:spcAft>
                <a:spcPts val="1800"/>
              </a:spcAft>
            </a:pPr>
            <a:r>
              <a:rPr lang="en-US" sz="2200" dirty="0"/>
              <a:t>Group 1 – Building Relationships with Community Partners and Screening (Pg. 28)</a:t>
            </a:r>
          </a:p>
          <a:p>
            <a:pPr>
              <a:spcAft>
                <a:spcPts val="1800"/>
              </a:spcAft>
            </a:pPr>
            <a:r>
              <a:rPr lang="en-US" sz="2200" dirty="0"/>
              <a:t>Group 2 – Preparing to Interview the Alleged Victim (Pg. 29, 30)</a:t>
            </a:r>
          </a:p>
          <a:p>
            <a:pPr>
              <a:spcAft>
                <a:spcPts val="1800"/>
              </a:spcAft>
            </a:pPr>
            <a:r>
              <a:rPr lang="en-US" sz="2200" dirty="0"/>
              <a:t>Group 3 – Interviewing the Alleged Victim  by Phone or Videoconference (Pg.30 - 32 )</a:t>
            </a:r>
          </a:p>
          <a:p>
            <a:pPr>
              <a:spcAft>
                <a:spcPts val="1800"/>
              </a:spcAft>
            </a:pPr>
            <a:r>
              <a:rPr lang="en-US" sz="2200" dirty="0"/>
              <a:t>Group 4 – Assessing Decisional Capacity and the Environment, Collecting</a:t>
            </a:r>
            <a:br>
              <a:rPr lang="en-US" sz="2200" dirty="0"/>
            </a:br>
            <a:r>
              <a:rPr lang="en-US" sz="2200" dirty="0"/>
              <a:t>                 Evidence  (Pg. 33-34)</a:t>
            </a:r>
          </a:p>
          <a:p>
            <a:endParaRPr lang="en-US" dirty="0"/>
          </a:p>
          <a:p>
            <a:pPr algn="ctr"/>
            <a:endParaRPr lang="en-US" dirty="0"/>
          </a:p>
          <a:p>
            <a:pPr algn="ctr"/>
            <a:endParaRPr lang="en-US" dirty="0"/>
          </a:p>
        </p:txBody>
      </p:sp>
    </p:spTree>
    <p:extLst>
      <p:ext uri="{BB962C8B-B14F-4D97-AF65-F5344CB8AC3E}">
        <p14:creationId xmlns:p14="http://schemas.microsoft.com/office/powerpoint/2010/main" val="3320939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4" name="TextBox 3"/>
          <p:cNvSpPr txBox="1"/>
          <p:nvPr/>
        </p:nvSpPr>
        <p:spPr>
          <a:xfrm>
            <a:off x="1146449" y="1595625"/>
            <a:ext cx="10098741" cy="3770263"/>
          </a:xfrm>
          <a:prstGeom prst="rect">
            <a:avLst/>
          </a:prstGeom>
          <a:noFill/>
        </p:spPr>
        <p:txBody>
          <a:bodyPr wrap="square" rtlCol="0">
            <a:spAutoFit/>
          </a:bodyPr>
          <a:lstStyle/>
          <a:p>
            <a:pPr marL="342900" indent="-342900">
              <a:buFont typeface="Arial" panose="020B0604020202020204" pitchFamily="34" charset="0"/>
              <a:buChar char="•"/>
            </a:pPr>
            <a:r>
              <a:rPr lang="en-US" dirty="0"/>
              <a:t>Impact of the global pandemic on APS practice and on the role of the APS supervisor</a:t>
            </a:r>
          </a:p>
          <a:p>
            <a:endParaRPr lang="en-US" sz="800" dirty="0"/>
          </a:p>
          <a:p>
            <a:pPr marL="342900" indent="-342900">
              <a:spcAft>
                <a:spcPts val="600"/>
              </a:spcAft>
              <a:buFont typeface="Arial" panose="020B0604020202020204" pitchFamily="34" charset="0"/>
              <a:buChar char="•"/>
            </a:pPr>
            <a:r>
              <a:rPr lang="en-US" dirty="0"/>
              <a:t>Benefits of using a technology-driven approach, the associated risks and ways to manage those risks.</a:t>
            </a:r>
          </a:p>
          <a:p>
            <a:pPr marL="342900" indent="-342900">
              <a:spcAft>
                <a:spcPts val="600"/>
              </a:spcAft>
              <a:buFont typeface="Arial" panose="020B0604020202020204" pitchFamily="34" charset="0"/>
              <a:buChar char="•"/>
            </a:pPr>
            <a:r>
              <a:rPr lang="en-US" dirty="0"/>
              <a:t>Supervisory tasks to support investigators conducting virtual investigations</a:t>
            </a:r>
          </a:p>
          <a:p>
            <a:pPr marL="342900" indent="-342900">
              <a:spcAft>
                <a:spcPts val="600"/>
              </a:spcAft>
              <a:buFont typeface="Arial" panose="020B0604020202020204" pitchFamily="34" charset="0"/>
              <a:buChar char="•"/>
            </a:pPr>
            <a:r>
              <a:rPr lang="en-US" dirty="0"/>
              <a:t>Review of tools to support  training and safe practices when using technology in investigations.</a:t>
            </a:r>
          </a:p>
          <a:p>
            <a:endParaRPr lang="en-US" dirty="0"/>
          </a:p>
        </p:txBody>
      </p:sp>
      <p:sp>
        <p:nvSpPr>
          <p:cNvPr id="5" name="TextBox 4"/>
          <p:cNvSpPr txBox="1"/>
          <p:nvPr/>
        </p:nvSpPr>
        <p:spPr>
          <a:xfrm>
            <a:off x="533400" y="1042754"/>
            <a:ext cx="7212106" cy="523220"/>
          </a:xfrm>
          <a:prstGeom prst="rect">
            <a:avLst/>
          </a:prstGeom>
          <a:noFill/>
        </p:spPr>
        <p:txBody>
          <a:bodyPr wrap="square" rtlCol="0">
            <a:spAutoFit/>
          </a:bodyPr>
          <a:lstStyle/>
          <a:p>
            <a:r>
              <a:rPr lang="en-US" sz="2800" i="1" dirty="0"/>
              <a:t>Summary of Topics Covered</a:t>
            </a:r>
          </a:p>
        </p:txBody>
      </p:sp>
    </p:spTree>
    <p:extLst>
      <p:ext uri="{BB962C8B-B14F-4D97-AF65-F5344CB8AC3E}">
        <p14:creationId xmlns:p14="http://schemas.microsoft.com/office/powerpoint/2010/main" val="1098044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89" y="365125"/>
            <a:ext cx="10515600" cy="549275"/>
          </a:xfrm>
        </p:spPr>
        <p:txBody>
          <a:bodyPr/>
          <a:lstStyle/>
          <a:p>
            <a:pPr algn="ctr"/>
            <a:r>
              <a:rPr lang="en-US" dirty="0"/>
              <a:t>Supervising Virtual Investigations</a:t>
            </a:r>
          </a:p>
        </p:txBody>
      </p:sp>
      <p:pic>
        <p:nvPicPr>
          <p:cNvPr id="5" name="Picture 4"/>
          <p:cNvPicPr>
            <a:picLocks noChangeAspect="1"/>
          </p:cNvPicPr>
          <p:nvPr/>
        </p:nvPicPr>
        <p:blipFill>
          <a:blip r:embed="rId2"/>
          <a:stretch>
            <a:fillRect/>
          </a:stretch>
        </p:blipFill>
        <p:spPr>
          <a:xfrm>
            <a:off x="2046237" y="1544873"/>
            <a:ext cx="3798752" cy="2946400"/>
          </a:xfrm>
          <a:prstGeom prst="rect">
            <a:avLst/>
          </a:prstGeom>
        </p:spPr>
      </p:pic>
      <p:sp>
        <p:nvSpPr>
          <p:cNvPr id="6" name="TextBox 5"/>
          <p:cNvSpPr txBox="1"/>
          <p:nvPr/>
        </p:nvSpPr>
        <p:spPr>
          <a:xfrm>
            <a:off x="6163795" y="2331783"/>
            <a:ext cx="4495800" cy="1200329"/>
          </a:xfrm>
          <a:prstGeom prst="rect">
            <a:avLst/>
          </a:prstGeom>
          <a:noFill/>
        </p:spPr>
        <p:txBody>
          <a:bodyPr wrap="square" rtlCol="0">
            <a:spAutoFit/>
          </a:bodyPr>
          <a:lstStyle/>
          <a:p>
            <a:pPr algn="ctr"/>
            <a:r>
              <a:rPr lang="en-US" sz="3600" dirty="0"/>
              <a:t>Thank you for participating!</a:t>
            </a:r>
          </a:p>
        </p:txBody>
      </p:sp>
    </p:spTree>
    <p:extLst>
      <p:ext uri="{BB962C8B-B14F-4D97-AF65-F5344CB8AC3E}">
        <p14:creationId xmlns:p14="http://schemas.microsoft.com/office/powerpoint/2010/main" val="3269818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741677" y="1980059"/>
            <a:ext cx="7247947" cy="3877985"/>
          </a:xfrm>
          <a:prstGeom prst="rect">
            <a:avLst/>
          </a:prstGeom>
          <a:noFill/>
        </p:spPr>
        <p:txBody>
          <a:bodyPr wrap="square" rtlCol="0">
            <a:spAutoFit/>
          </a:bodyPr>
          <a:lstStyle/>
          <a:p>
            <a:pPr marL="342900" lvl="0" indent="-342900">
              <a:spcAft>
                <a:spcPts val="1800"/>
              </a:spcAft>
              <a:buFont typeface="Arial" panose="020B0604020202020204" pitchFamily="34" charset="0"/>
              <a:buChar char="•"/>
            </a:pPr>
            <a:r>
              <a:rPr lang="en-US" dirty="0"/>
              <a:t>Set an expectation with staff of engagement and collaboration with community partners.</a:t>
            </a:r>
          </a:p>
          <a:p>
            <a:pPr marL="342900" lvl="0" indent="-342900">
              <a:spcAft>
                <a:spcPts val="1800"/>
              </a:spcAft>
              <a:buFont typeface="Arial" panose="020B0604020202020204" pitchFamily="34" charset="0"/>
              <a:buChar char="•"/>
            </a:pPr>
            <a:r>
              <a:rPr lang="en-US" dirty="0"/>
              <a:t>Ensure that staff receives adequate training on agency policies covering the use of technology, agency equipment and decisions to utilize virtual approaches in delivering services.</a:t>
            </a:r>
          </a:p>
          <a:p>
            <a:pPr marL="952485" lvl="1" indent="-342900">
              <a:spcAft>
                <a:spcPts val="1800"/>
              </a:spcAft>
              <a:buFont typeface="Arial" panose="020B0604020202020204" pitchFamily="34" charset="0"/>
              <a:buChar char="•"/>
            </a:pPr>
            <a:r>
              <a:rPr lang="en-US" dirty="0"/>
              <a:t>Ensure that staff understands and uses effective practices that promote engagement, safety, privacy and documentation. </a:t>
            </a:r>
          </a:p>
        </p:txBody>
      </p:sp>
      <p:sp>
        <p:nvSpPr>
          <p:cNvPr id="8" name="TextBox 7"/>
          <p:cNvSpPr txBox="1"/>
          <p:nvPr/>
        </p:nvSpPr>
        <p:spPr>
          <a:xfrm>
            <a:off x="509208" y="1426693"/>
            <a:ext cx="8103870" cy="523220"/>
          </a:xfrm>
          <a:prstGeom prst="rect">
            <a:avLst/>
          </a:prstGeom>
          <a:noFill/>
        </p:spPr>
        <p:txBody>
          <a:bodyPr wrap="square" rtlCol="0">
            <a:spAutoFit/>
          </a:bodyPr>
          <a:lstStyle/>
          <a:p>
            <a:r>
              <a:rPr lang="en-US" sz="2800" i="1" dirty="0"/>
              <a:t>Role of the APS Supervisor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9624" y="1980059"/>
            <a:ext cx="3805808" cy="2537205"/>
          </a:xfrm>
          <a:prstGeom prst="rect">
            <a:avLst/>
          </a:prstGeom>
        </p:spPr>
      </p:pic>
    </p:spTree>
    <p:extLst>
      <p:ext uri="{BB962C8B-B14F-4D97-AF65-F5344CB8AC3E}">
        <p14:creationId xmlns:p14="http://schemas.microsoft.com/office/powerpoint/2010/main" val="724499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681344" y="2184263"/>
            <a:ext cx="7163527" cy="3877985"/>
          </a:xfrm>
          <a:prstGeom prst="rect">
            <a:avLst/>
          </a:prstGeom>
          <a:noFill/>
        </p:spPr>
        <p:txBody>
          <a:bodyPr wrap="square" rtlCol="0">
            <a:spAutoFit/>
          </a:bodyPr>
          <a:lstStyle/>
          <a:p>
            <a:pPr marL="342900" lvl="0" indent="-342900">
              <a:spcAft>
                <a:spcPts val="1800"/>
              </a:spcAft>
              <a:buFont typeface="Arial" panose="020B0604020202020204" pitchFamily="34" charset="0"/>
              <a:buChar char="•"/>
            </a:pPr>
            <a:r>
              <a:rPr lang="en-US" dirty="0"/>
              <a:t>Monitor progress of ongoing investigations during virtual, one-on-one meetings with staff and review of case notes.</a:t>
            </a:r>
          </a:p>
          <a:p>
            <a:pPr marL="342900" lvl="0" indent="-342900">
              <a:spcAft>
                <a:spcPts val="1800"/>
              </a:spcAft>
              <a:buFont typeface="Arial" panose="020B0604020202020204" pitchFamily="34" charset="0"/>
              <a:buChar char="•"/>
            </a:pPr>
            <a:r>
              <a:rPr lang="en-US" dirty="0"/>
              <a:t>Utilize coaching and mentoring techniques with staff during case consultations to provide guidance and feedback. </a:t>
            </a:r>
          </a:p>
          <a:p>
            <a:pPr marL="342900" lvl="0" indent="-342900">
              <a:spcAft>
                <a:spcPts val="1800"/>
              </a:spcAft>
              <a:buFont typeface="Arial" panose="020B0604020202020204" pitchFamily="34" charset="0"/>
              <a:buChar char="•"/>
            </a:pPr>
            <a:r>
              <a:rPr lang="en-US" dirty="0"/>
              <a:t>Use team meetings as opportunities to share information, specific challenges and potential solutions. </a:t>
            </a:r>
          </a:p>
        </p:txBody>
      </p:sp>
      <p:sp>
        <p:nvSpPr>
          <p:cNvPr id="8" name="TextBox 7"/>
          <p:cNvSpPr txBox="1"/>
          <p:nvPr/>
        </p:nvSpPr>
        <p:spPr>
          <a:xfrm>
            <a:off x="525194" y="1567504"/>
            <a:ext cx="4808806" cy="523220"/>
          </a:xfrm>
          <a:prstGeom prst="rect">
            <a:avLst/>
          </a:prstGeom>
          <a:noFill/>
        </p:spPr>
        <p:txBody>
          <a:bodyPr wrap="square" rtlCol="0">
            <a:spAutoFit/>
          </a:bodyPr>
          <a:lstStyle/>
          <a:p>
            <a:r>
              <a:rPr lang="en-US" sz="2800" i="1" dirty="0"/>
              <a:t>Role of the APS Supervisor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0770" y="2341418"/>
            <a:ext cx="4122496" cy="2750925"/>
          </a:xfrm>
          <a:prstGeom prst="rect">
            <a:avLst/>
          </a:prstGeom>
        </p:spPr>
      </p:pic>
    </p:spTree>
    <p:extLst>
      <p:ext uri="{BB962C8B-B14F-4D97-AF65-F5344CB8AC3E}">
        <p14:creationId xmlns:p14="http://schemas.microsoft.com/office/powerpoint/2010/main" val="2336552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445718" y="1441537"/>
            <a:ext cx="10515600" cy="381000"/>
          </a:xfrm>
        </p:spPr>
        <p:txBody>
          <a:bodyPr/>
          <a:lstStyle/>
          <a:p>
            <a:r>
              <a:rPr lang="en-US" i="1" dirty="0">
                <a:solidFill>
                  <a:schemeClr val="tx1"/>
                </a:solidFill>
              </a:rPr>
              <a:t>Engaging with Clients – Initial Considerations</a:t>
            </a:r>
          </a:p>
        </p:txBody>
      </p:sp>
      <p:pic>
        <p:nvPicPr>
          <p:cNvPr id="5" name="Picture 4"/>
          <p:cNvPicPr>
            <a:picLocks noChangeAspect="1"/>
          </p:cNvPicPr>
          <p:nvPr/>
        </p:nvPicPr>
        <p:blipFill>
          <a:blip r:embed="rId2"/>
          <a:stretch>
            <a:fillRect/>
          </a:stretch>
        </p:blipFill>
        <p:spPr>
          <a:xfrm>
            <a:off x="533400" y="2104372"/>
            <a:ext cx="4515556" cy="2985043"/>
          </a:xfrm>
          <a:prstGeom prst="rect">
            <a:avLst/>
          </a:prstGeom>
        </p:spPr>
      </p:pic>
      <p:sp>
        <p:nvSpPr>
          <p:cNvPr id="8" name="TextBox 7"/>
          <p:cNvSpPr txBox="1"/>
          <p:nvPr/>
        </p:nvSpPr>
        <p:spPr>
          <a:xfrm>
            <a:off x="5289239" y="2104372"/>
            <a:ext cx="5949863" cy="387798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t>Does client have access to a computer, tablet or a smartphone?</a:t>
            </a:r>
          </a:p>
          <a:p>
            <a:pPr marL="342900" indent="-342900">
              <a:spcAft>
                <a:spcPts val="1200"/>
              </a:spcAft>
              <a:buFont typeface="Arial" panose="020B0604020202020204" pitchFamily="34" charset="0"/>
              <a:buChar char="•"/>
            </a:pPr>
            <a:r>
              <a:rPr lang="en-US" dirty="0"/>
              <a:t>Would client like and feel safe having video chats or conferences?</a:t>
            </a:r>
          </a:p>
          <a:p>
            <a:pPr marL="342900" indent="-342900">
              <a:spcAft>
                <a:spcPts val="1200"/>
              </a:spcAft>
              <a:buFont typeface="Arial" panose="020B0604020202020204" pitchFamily="34" charset="0"/>
              <a:buChar char="•"/>
            </a:pPr>
            <a:r>
              <a:rPr lang="en-US" dirty="0"/>
              <a:t>Does client use e-mail and would they like and feel safe receiving updates or corresponding through e-mail?</a:t>
            </a:r>
          </a:p>
          <a:p>
            <a:r>
              <a:rPr lang="en-US" dirty="0"/>
              <a:t> </a:t>
            </a:r>
          </a:p>
          <a:p>
            <a:endParaRPr lang="en-US" dirty="0"/>
          </a:p>
        </p:txBody>
      </p:sp>
    </p:spTree>
    <p:extLst>
      <p:ext uri="{BB962C8B-B14F-4D97-AF65-F5344CB8AC3E}">
        <p14:creationId xmlns:p14="http://schemas.microsoft.com/office/powerpoint/2010/main" val="2808964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445718" y="1441537"/>
            <a:ext cx="10515600" cy="381000"/>
          </a:xfrm>
        </p:spPr>
        <p:txBody>
          <a:bodyPr/>
          <a:lstStyle/>
          <a:p>
            <a:r>
              <a:rPr lang="en-US" i="1" dirty="0">
                <a:solidFill>
                  <a:schemeClr val="tx1"/>
                </a:solidFill>
              </a:rPr>
              <a:t>Engaging with Clients – Initial Considerations</a:t>
            </a:r>
          </a:p>
        </p:txBody>
      </p:sp>
      <p:pic>
        <p:nvPicPr>
          <p:cNvPr id="5" name="Picture 4"/>
          <p:cNvPicPr>
            <a:picLocks noChangeAspect="1"/>
          </p:cNvPicPr>
          <p:nvPr/>
        </p:nvPicPr>
        <p:blipFill>
          <a:blip r:embed="rId2"/>
          <a:stretch>
            <a:fillRect/>
          </a:stretch>
        </p:blipFill>
        <p:spPr>
          <a:xfrm>
            <a:off x="533400" y="2104372"/>
            <a:ext cx="4515556" cy="2985043"/>
          </a:xfrm>
          <a:prstGeom prst="rect">
            <a:avLst/>
          </a:prstGeom>
        </p:spPr>
      </p:pic>
      <p:sp>
        <p:nvSpPr>
          <p:cNvPr id="8" name="TextBox 7"/>
          <p:cNvSpPr txBox="1"/>
          <p:nvPr/>
        </p:nvSpPr>
        <p:spPr>
          <a:xfrm>
            <a:off x="5386192" y="2104372"/>
            <a:ext cx="5949863" cy="3046988"/>
          </a:xfrm>
          <a:prstGeom prst="rect">
            <a:avLst/>
          </a:prstGeom>
          <a:noFill/>
        </p:spPr>
        <p:txBody>
          <a:bodyPr wrap="square" rtlCol="0">
            <a:spAutoFit/>
          </a:bodyPr>
          <a:lstStyle/>
          <a:p>
            <a:pPr marL="342900" lvl="0" indent="-342900">
              <a:buFont typeface="Arial" panose="020B0604020202020204" pitchFamily="34" charset="0"/>
              <a:buChar char="•"/>
            </a:pPr>
            <a:r>
              <a:rPr lang="en-US" dirty="0"/>
              <a:t>Would written communication with the client (letters or emails) be effective and safe? </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If there is no alternative to a home visit, consider limiting contact by remaining outside the home at the CDC-suggested six-foot social distance. </a:t>
            </a:r>
          </a:p>
        </p:txBody>
      </p:sp>
    </p:spTree>
    <p:extLst>
      <p:ext uri="{BB962C8B-B14F-4D97-AF65-F5344CB8AC3E}">
        <p14:creationId xmlns:p14="http://schemas.microsoft.com/office/powerpoint/2010/main" val="2131542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445718" y="1304724"/>
            <a:ext cx="10515600" cy="381000"/>
          </a:xfrm>
        </p:spPr>
        <p:txBody>
          <a:bodyPr/>
          <a:lstStyle/>
          <a:p>
            <a:r>
              <a:rPr lang="en-US" i="1" dirty="0">
                <a:solidFill>
                  <a:schemeClr val="tx1"/>
                </a:solidFill>
              </a:rPr>
              <a:t>Engaging with Clients – By Phone or Video Conferencing</a:t>
            </a:r>
          </a:p>
        </p:txBody>
      </p:sp>
      <p:sp>
        <p:nvSpPr>
          <p:cNvPr id="9" name="TextBox 8"/>
          <p:cNvSpPr txBox="1"/>
          <p:nvPr/>
        </p:nvSpPr>
        <p:spPr>
          <a:xfrm>
            <a:off x="3156077" y="1806419"/>
            <a:ext cx="8041710" cy="4924425"/>
          </a:xfrm>
          <a:prstGeom prst="rect">
            <a:avLst/>
          </a:prstGeom>
          <a:noFill/>
        </p:spPr>
        <p:txBody>
          <a:bodyPr wrap="square" rtlCol="0">
            <a:spAutoFit/>
          </a:bodyPr>
          <a:lstStyle/>
          <a:p>
            <a:pPr marL="342900" lvl="0" indent="-342900">
              <a:spcAft>
                <a:spcPts val="1200"/>
              </a:spcAft>
              <a:buFont typeface="Arial" panose="020B0604020202020204" pitchFamily="34" charset="0"/>
              <a:buChar char="•"/>
            </a:pPr>
            <a:r>
              <a:rPr lang="en-US" dirty="0"/>
              <a:t>Send directions for using the app ahead of time to help ensure an on-time, glitch-free start. </a:t>
            </a:r>
          </a:p>
          <a:p>
            <a:pPr marL="342900" indent="-342900">
              <a:spcAft>
                <a:spcPts val="1200"/>
              </a:spcAft>
              <a:buFont typeface="Arial" panose="020B0604020202020204" pitchFamily="34" charset="0"/>
              <a:buChar char="•"/>
            </a:pPr>
            <a:r>
              <a:rPr lang="en-US" dirty="0"/>
              <a:t>Recognize that the call may be stressful. Use a trauma-informed approach. </a:t>
            </a:r>
          </a:p>
          <a:p>
            <a:pPr marL="342900" indent="-342900">
              <a:spcAft>
                <a:spcPts val="1200"/>
              </a:spcAft>
              <a:buFont typeface="Arial" panose="020B0604020202020204" pitchFamily="34" charset="0"/>
              <a:buChar char="•"/>
            </a:pPr>
            <a:r>
              <a:rPr lang="en-US" dirty="0"/>
              <a:t>Try to accommodate to interviewee’s schedule and needs (best time of day, etc.)  </a:t>
            </a:r>
          </a:p>
          <a:p>
            <a:pPr marL="342900" lvl="0" indent="-342900">
              <a:spcAft>
                <a:spcPts val="1200"/>
              </a:spcAft>
              <a:buFont typeface="Arial" panose="020B0604020202020204" pitchFamily="34" charset="0"/>
              <a:buChar char="•"/>
            </a:pPr>
            <a:r>
              <a:rPr lang="en-US" dirty="0"/>
              <a:t>Provide reassurance of confidentiality and safety of information</a:t>
            </a:r>
          </a:p>
          <a:p>
            <a:pPr marL="342900" lvl="0" indent="-342900">
              <a:spcAft>
                <a:spcPts val="1200"/>
              </a:spcAft>
              <a:buFont typeface="Arial" panose="020B0604020202020204" pitchFamily="34" charset="0"/>
              <a:buChar char="•"/>
            </a:pPr>
            <a:r>
              <a:rPr lang="en-US" dirty="0"/>
              <a:t>Ease into interviews – build rapport. May take more than one call. </a:t>
            </a:r>
          </a:p>
          <a:p>
            <a:endParaRPr lang="en-US" dirty="0"/>
          </a:p>
        </p:txBody>
      </p:sp>
      <p:pic>
        <p:nvPicPr>
          <p:cNvPr id="4" name="Picture 3"/>
          <p:cNvPicPr>
            <a:picLocks noChangeAspect="1"/>
          </p:cNvPicPr>
          <p:nvPr/>
        </p:nvPicPr>
        <p:blipFill>
          <a:blip r:embed="rId2"/>
          <a:stretch>
            <a:fillRect/>
          </a:stretch>
        </p:blipFill>
        <p:spPr>
          <a:xfrm>
            <a:off x="445718" y="3721296"/>
            <a:ext cx="2320928" cy="2363127"/>
          </a:xfrm>
          <a:prstGeom prst="rect">
            <a:avLst/>
          </a:prstGeom>
        </p:spPr>
      </p:pic>
      <p:pic>
        <p:nvPicPr>
          <p:cNvPr id="5" name="Picture 4"/>
          <p:cNvPicPr>
            <a:picLocks noChangeAspect="1"/>
          </p:cNvPicPr>
          <p:nvPr/>
        </p:nvPicPr>
        <p:blipFill>
          <a:blip r:embed="rId3"/>
          <a:stretch>
            <a:fillRect/>
          </a:stretch>
        </p:blipFill>
        <p:spPr>
          <a:xfrm>
            <a:off x="445718" y="2076048"/>
            <a:ext cx="2320929" cy="1639387"/>
          </a:xfrm>
          <a:prstGeom prst="rect">
            <a:avLst/>
          </a:prstGeom>
        </p:spPr>
      </p:pic>
    </p:spTree>
    <p:extLst>
      <p:ext uri="{BB962C8B-B14F-4D97-AF65-F5344CB8AC3E}">
        <p14:creationId xmlns:p14="http://schemas.microsoft.com/office/powerpoint/2010/main" val="2657938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445718" y="1441537"/>
            <a:ext cx="10515600" cy="381000"/>
          </a:xfrm>
        </p:spPr>
        <p:txBody>
          <a:bodyPr/>
          <a:lstStyle/>
          <a:p>
            <a:r>
              <a:rPr lang="en-US" i="1" dirty="0">
                <a:solidFill>
                  <a:schemeClr val="tx1"/>
                </a:solidFill>
              </a:rPr>
              <a:t>Engaging with Clients – By Phone or Video Conferencing</a:t>
            </a:r>
          </a:p>
        </p:txBody>
      </p:sp>
      <p:pic>
        <p:nvPicPr>
          <p:cNvPr id="6" name="Picture 5"/>
          <p:cNvPicPr>
            <a:picLocks noChangeAspect="1"/>
          </p:cNvPicPr>
          <p:nvPr/>
        </p:nvPicPr>
        <p:blipFill>
          <a:blip r:embed="rId2"/>
          <a:stretch>
            <a:fillRect/>
          </a:stretch>
        </p:blipFill>
        <p:spPr>
          <a:xfrm>
            <a:off x="438628" y="4100023"/>
            <a:ext cx="2603542" cy="1872429"/>
          </a:xfrm>
          <a:prstGeom prst="rect">
            <a:avLst/>
          </a:prstGeom>
        </p:spPr>
      </p:pic>
      <p:pic>
        <p:nvPicPr>
          <p:cNvPr id="7" name="Picture 6"/>
          <p:cNvPicPr>
            <a:picLocks noChangeAspect="1"/>
          </p:cNvPicPr>
          <p:nvPr/>
        </p:nvPicPr>
        <p:blipFill>
          <a:blip r:embed="rId3"/>
          <a:stretch>
            <a:fillRect/>
          </a:stretch>
        </p:blipFill>
        <p:spPr>
          <a:xfrm>
            <a:off x="445718" y="2209573"/>
            <a:ext cx="2596451" cy="1890450"/>
          </a:xfrm>
          <a:prstGeom prst="rect">
            <a:avLst/>
          </a:prstGeom>
        </p:spPr>
      </p:pic>
      <p:sp>
        <p:nvSpPr>
          <p:cNvPr id="9" name="TextBox 8"/>
          <p:cNvSpPr txBox="1"/>
          <p:nvPr/>
        </p:nvSpPr>
        <p:spPr>
          <a:xfrm>
            <a:off x="3369501" y="2209573"/>
            <a:ext cx="8041710" cy="3662541"/>
          </a:xfrm>
          <a:prstGeom prst="rect">
            <a:avLst/>
          </a:prstGeom>
          <a:noFill/>
        </p:spPr>
        <p:txBody>
          <a:bodyPr wrap="square" rtlCol="0">
            <a:spAutoFit/>
          </a:bodyPr>
          <a:lstStyle/>
          <a:p>
            <a:pPr marL="342900" lvl="0" indent="-342900">
              <a:spcAft>
                <a:spcPts val="1200"/>
              </a:spcAft>
              <a:buFont typeface="Arial" panose="020B0604020202020204" pitchFamily="34" charset="0"/>
              <a:buChar char="•"/>
            </a:pPr>
            <a:r>
              <a:rPr lang="en-US" dirty="0"/>
              <a:t>Allow adequate time so the interviewee doesn’t feel rushed.</a:t>
            </a:r>
          </a:p>
          <a:p>
            <a:pPr marL="342900" lvl="0" indent="-342900">
              <a:spcAft>
                <a:spcPts val="1200"/>
              </a:spcAft>
              <a:buFont typeface="Arial" panose="020B0604020202020204" pitchFamily="34" charset="0"/>
              <a:buChar char="•"/>
            </a:pPr>
            <a:r>
              <a:rPr lang="en-US" dirty="0"/>
              <a:t>When using video-conferencing, check to see that the interviewee can see and hear you.</a:t>
            </a:r>
          </a:p>
          <a:p>
            <a:pPr marL="342900" lvl="0" indent="-342900">
              <a:spcAft>
                <a:spcPts val="1200"/>
              </a:spcAft>
              <a:buFont typeface="Arial" panose="020B0604020202020204" pitchFamily="34" charset="0"/>
              <a:buChar char="•"/>
            </a:pPr>
            <a:r>
              <a:rPr lang="en-US" dirty="0"/>
              <a:t>Maintain eye contact to show you are paying attention.</a:t>
            </a:r>
          </a:p>
          <a:p>
            <a:pPr marL="342900" lvl="0" indent="-342900">
              <a:spcAft>
                <a:spcPts val="1200"/>
              </a:spcAft>
              <a:buFont typeface="Arial" panose="020B0604020202020204" pitchFamily="34" charset="0"/>
              <a:buChar char="•"/>
            </a:pPr>
            <a:r>
              <a:rPr lang="en-US" dirty="0"/>
              <a:t>Maintain an interested and neutral facial expression</a:t>
            </a:r>
          </a:p>
          <a:p>
            <a:pPr marL="342900" lvl="0" indent="-342900">
              <a:spcAft>
                <a:spcPts val="1200"/>
              </a:spcAft>
              <a:buFont typeface="Arial" panose="020B0604020202020204" pitchFamily="34" charset="0"/>
              <a:buChar char="•"/>
            </a:pPr>
            <a:r>
              <a:rPr lang="en-US" dirty="0"/>
              <a:t>Watch body language for signs of fatigue and need for a break.</a:t>
            </a:r>
          </a:p>
        </p:txBody>
      </p:sp>
    </p:spTree>
    <p:extLst>
      <p:ext uri="{BB962C8B-B14F-4D97-AF65-F5344CB8AC3E}">
        <p14:creationId xmlns:p14="http://schemas.microsoft.com/office/powerpoint/2010/main" val="2133987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445718" y="1441537"/>
            <a:ext cx="4266959" cy="381000"/>
          </a:xfrm>
        </p:spPr>
        <p:txBody>
          <a:bodyPr/>
          <a:lstStyle/>
          <a:p>
            <a:r>
              <a:rPr lang="en-US" i="1" dirty="0">
                <a:solidFill>
                  <a:schemeClr val="tx1"/>
                </a:solidFill>
              </a:rPr>
              <a:t>Engaging with Collaterals </a:t>
            </a:r>
          </a:p>
        </p:txBody>
      </p:sp>
      <p:pic>
        <p:nvPicPr>
          <p:cNvPr id="5" name="Picture 4"/>
          <p:cNvPicPr>
            <a:picLocks noChangeAspect="1"/>
          </p:cNvPicPr>
          <p:nvPr/>
        </p:nvPicPr>
        <p:blipFill>
          <a:blip r:embed="rId2"/>
          <a:stretch>
            <a:fillRect/>
          </a:stretch>
        </p:blipFill>
        <p:spPr>
          <a:xfrm>
            <a:off x="7791189" y="2029214"/>
            <a:ext cx="3837517" cy="2996919"/>
          </a:xfrm>
          <a:prstGeom prst="rect">
            <a:avLst/>
          </a:prstGeom>
        </p:spPr>
      </p:pic>
      <p:sp>
        <p:nvSpPr>
          <p:cNvPr id="8" name="TextBox 7"/>
          <p:cNvSpPr txBox="1"/>
          <p:nvPr/>
        </p:nvSpPr>
        <p:spPr>
          <a:xfrm>
            <a:off x="626302" y="2029214"/>
            <a:ext cx="6801632" cy="2908489"/>
          </a:xfrm>
          <a:prstGeom prst="rect">
            <a:avLst/>
          </a:prstGeom>
          <a:noFill/>
        </p:spPr>
        <p:txBody>
          <a:bodyPr wrap="square" rtlCol="0">
            <a:spAutoFit/>
          </a:bodyPr>
          <a:lstStyle/>
          <a:p>
            <a:pPr marL="342900" lvl="0" indent="-342900">
              <a:spcAft>
                <a:spcPts val="1800"/>
              </a:spcAft>
              <a:buFont typeface="Arial" panose="020B0604020202020204" pitchFamily="34" charset="0"/>
              <a:buChar char="•"/>
            </a:pPr>
            <a:r>
              <a:rPr lang="en-US" dirty="0"/>
              <a:t>If your agency is part of an MDT, have team discussions about virtual investigations, when they may be needed, and how partners can collaborate effectively.  </a:t>
            </a:r>
          </a:p>
          <a:p>
            <a:pPr marL="342900" lvl="0" indent="-342900">
              <a:spcAft>
                <a:spcPts val="1800"/>
              </a:spcAft>
              <a:buFont typeface="Arial" panose="020B0604020202020204" pitchFamily="34" charset="0"/>
              <a:buChar char="•"/>
            </a:pPr>
            <a:r>
              <a:rPr lang="en-US" dirty="0"/>
              <a:t>Have information-sharing agreements (MOUs) in place to facilitate the transfer of information among partners.</a:t>
            </a:r>
          </a:p>
        </p:txBody>
      </p:sp>
    </p:spTree>
    <p:extLst>
      <p:ext uri="{BB962C8B-B14F-4D97-AF65-F5344CB8AC3E}">
        <p14:creationId xmlns:p14="http://schemas.microsoft.com/office/powerpoint/2010/main" val="266269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2" name="TextBox 1"/>
          <p:cNvSpPr txBox="1"/>
          <p:nvPr/>
        </p:nvSpPr>
        <p:spPr>
          <a:xfrm>
            <a:off x="765875" y="1446733"/>
            <a:ext cx="9063990" cy="523220"/>
          </a:xfrm>
          <a:prstGeom prst="rect">
            <a:avLst/>
          </a:prstGeom>
          <a:noFill/>
        </p:spPr>
        <p:txBody>
          <a:bodyPr wrap="square" rtlCol="0">
            <a:spAutoFit/>
          </a:bodyPr>
          <a:lstStyle/>
          <a:p>
            <a:r>
              <a:rPr lang="en-US" sz="2800" i="1" dirty="0"/>
              <a:t>Training Focus Areas </a:t>
            </a:r>
          </a:p>
        </p:txBody>
      </p:sp>
      <p:sp>
        <p:nvSpPr>
          <p:cNvPr id="4" name="TextBox 3"/>
          <p:cNvSpPr txBox="1"/>
          <p:nvPr/>
        </p:nvSpPr>
        <p:spPr>
          <a:xfrm>
            <a:off x="888094" y="2192690"/>
            <a:ext cx="10764643" cy="3877985"/>
          </a:xfrm>
          <a:prstGeom prst="rect">
            <a:avLst/>
          </a:prstGeom>
          <a:noFill/>
        </p:spPr>
        <p:txBody>
          <a:bodyPr wrap="square" rtlCol="0">
            <a:spAutoFit/>
          </a:bodyPr>
          <a:lstStyle/>
          <a:p>
            <a:pPr marL="457200" indent="-457200">
              <a:spcAft>
                <a:spcPts val="1200"/>
              </a:spcAft>
              <a:buFont typeface="+mj-lt"/>
              <a:buAutoNum type="arabicPeriod"/>
            </a:pPr>
            <a:r>
              <a:rPr lang="en-US" dirty="0"/>
              <a:t>Discuss the impact of using a technology-driven approach on APS practice and on the role of the APS supervisor.</a:t>
            </a:r>
          </a:p>
          <a:p>
            <a:pPr marL="457200" indent="-457200">
              <a:spcAft>
                <a:spcPts val="1200"/>
              </a:spcAft>
              <a:buFont typeface="+mj-lt"/>
              <a:buAutoNum type="arabicPeriod"/>
            </a:pPr>
            <a:r>
              <a:rPr lang="en-US" dirty="0"/>
              <a:t>Define the supervisor’s role in ensuring that investigators use safe and effective technology practices related to engagement, privacy, safety and documentation.</a:t>
            </a:r>
          </a:p>
          <a:p>
            <a:pPr marL="457200" indent="-457200">
              <a:spcAft>
                <a:spcPts val="1200"/>
              </a:spcAft>
              <a:buFont typeface="+mj-lt"/>
              <a:buAutoNum type="arabicPeriod"/>
            </a:pPr>
            <a:r>
              <a:rPr lang="en-US" dirty="0"/>
              <a:t>Review training and coaching tools</a:t>
            </a:r>
            <a:r>
              <a:rPr lang="en-US" i="1" dirty="0"/>
              <a:t>:  Investigator Checklists</a:t>
            </a:r>
            <a:r>
              <a:rPr lang="en-US" dirty="0"/>
              <a:t>, </a:t>
            </a:r>
            <a:r>
              <a:rPr lang="en-US" i="1" dirty="0"/>
              <a:t>Tips for Conducting Virtual Investigations</a:t>
            </a:r>
            <a:r>
              <a:rPr lang="en-US" dirty="0"/>
              <a:t> and </a:t>
            </a:r>
            <a:r>
              <a:rPr lang="en-US" i="1" dirty="0"/>
              <a:t>Streamlining Your Investigations.</a:t>
            </a:r>
            <a:endParaRPr lang="en-US" dirty="0"/>
          </a:p>
          <a:p>
            <a:pPr lvl="1"/>
            <a:endParaRPr lang="en-US" dirty="0"/>
          </a:p>
          <a:p>
            <a:endParaRPr lang="en-US" dirty="0"/>
          </a:p>
        </p:txBody>
      </p:sp>
    </p:spTree>
    <p:extLst>
      <p:ext uri="{BB962C8B-B14F-4D97-AF65-F5344CB8AC3E}">
        <p14:creationId xmlns:p14="http://schemas.microsoft.com/office/powerpoint/2010/main" val="3353278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pic>
        <p:nvPicPr>
          <p:cNvPr id="6" name="Picture 5"/>
          <p:cNvPicPr>
            <a:picLocks noChangeAspect="1"/>
          </p:cNvPicPr>
          <p:nvPr/>
        </p:nvPicPr>
        <p:blipFill>
          <a:blip r:embed="rId2"/>
          <a:stretch>
            <a:fillRect/>
          </a:stretch>
        </p:blipFill>
        <p:spPr>
          <a:xfrm>
            <a:off x="1758762" y="914400"/>
            <a:ext cx="7876557" cy="5325035"/>
          </a:xfrm>
          <a:prstGeom prst="rect">
            <a:avLst/>
          </a:prstGeom>
        </p:spPr>
      </p:pic>
      <p:sp>
        <p:nvSpPr>
          <p:cNvPr id="7" name="TextBox 6"/>
          <p:cNvSpPr txBox="1"/>
          <p:nvPr/>
        </p:nvSpPr>
        <p:spPr>
          <a:xfrm>
            <a:off x="3111564" y="2715336"/>
            <a:ext cx="2111188" cy="646331"/>
          </a:xfrm>
          <a:prstGeom prst="rect">
            <a:avLst/>
          </a:prstGeom>
          <a:solidFill>
            <a:schemeClr val="bg2">
              <a:lumMod val="25000"/>
            </a:schemeClr>
          </a:solidFill>
        </p:spPr>
        <p:txBody>
          <a:bodyPr wrap="square" rtlCol="0">
            <a:spAutoFit/>
          </a:bodyPr>
          <a:lstStyle/>
          <a:p>
            <a:pPr algn="ctr"/>
            <a:r>
              <a:rPr lang="en-US" sz="3600" b="1" dirty="0">
                <a:solidFill>
                  <a:schemeClr val="bg1"/>
                </a:solidFill>
              </a:rPr>
              <a:t>Privacy</a:t>
            </a:r>
            <a:endParaRPr lang="en-US" dirty="0">
              <a:solidFill>
                <a:schemeClr val="bg1"/>
              </a:solidFill>
            </a:endParaRPr>
          </a:p>
        </p:txBody>
      </p:sp>
      <p:sp>
        <p:nvSpPr>
          <p:cNvPr id="11" name="TextBox 10"/>
          <p:cNvSpPr txBox="1"/>
          <p:nvPr/>
        </p:nvSpPr>
        <p:spPr>
          <a:xfrm>
            <a:off x="5697041" y="2688441"/>
            <a:ext cx="2111188" cy="646331"/>
          </a:xfrm>
          <a:prstGeom prst="rect">
            <a:avLst/>
          </a:prstGeom>
          <a:solidFill>
            <a:schemeClr val="bg2">
              <a:lumMod val="25000"/>
            </a:schemeClr>
          </a:solidFill>
        </p:spPr>
        <p:txBody>
          <a:bodyPr wrap="square" rtlCol="0">
            <a:spAutoFit/>
          </a:bodyPr>
          <a:lstStyle/>
          <a:p>
            <a:pPr algn="ctr"/>
            <a:r>
              <a:rPr lang="en-US" sz="3600" b="1" dirty="0">
                <a:solidFill>
                  <a:schemeClr val="bg1"/>
                </a:solidFill>
              </a:rPr>
              <a:t>Safety</a:t>
            </a:r>
            <a:r>
              <a:rPr lang="en-US" b="1" dirty="0">
                <a:solidFill>
                  <a:schemeClr val="bg1"/>
                </a:solidFill>
              </a:rPr>
              <a:t> </a:t>
            </a:r>
          </a:p>
        </p:txBody>
      </p:sp>
      <p:sp>
        <p:nvSpPr>
          <p:cNvPr id="12" name="TextBox 11"/>
          <p:cNvSpPr txBox="1"/>
          <p:nvPr/>
        </p:nvSpPr>
        <p:spPr>
          <a:xfrm>
            <a:off x="3638550" y="3777842"/>
            <a:ext cx="3569074" cy="646331"/>
          </a:xfrm>
          <a:prstGeom prst="rect">
            <a:avLst/>
          </a:prstGeom>
          <a:solidFill>
            <a:schemeClr val="bg2">
              <a:lumMod val="25000"/>
            </a:schemeClr>
          </a:solidFill>
        </p:spPr>
        <p:txBody>
          <a:bodyPr wrap="square" rtlCol="0">
            <a:spAutoFit/>
          </a:bodyPr>
          <a:lstStyle/>
          <a:p>
            <a:pPr algn="ctr"/>
            <a:r>
              <a:rPr lang="en-US" sz="3600" b="1" dirty="0">
                <a:solidFill>
                  <a:schemeClr val="bg1"/>
                </a:solidFill>
              </a:rPr>
              <a:t>Documentation</a:t>
            </a:r>
            <a:endParaRPr lang="en-US" b="1" dirty="0">
              <a:solidFill>
                <a:schemeClr val="bg1"/>
              </a:solidFill>
            </a:endParaRPr>
          </a:p>
        </p:txBody>
      </p:sp>
    </p:spTree>
    <p:extLst>
      <p:ext uri="{BB962C8B-B14F-4D97-AF65-F5344CB8AC3E}">
        <p14:creationId xmlns:p14="http://schemas.microsoft.com/office/powerpoint/2010/main" val="3478266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533400" y="1495326"/>
            <a:ext cx="7473462" cy="381000"/>
          </a:xfrm>
        </p:spPr>
        <p:txBody>
          <a:bodyPr/>
          <a:lstStyle/>
          <a:p>
            <a:r>
              <a:rPr lang="en-US" i="1" dirty="0">
                <a:solidFill>
                  <a:schemeClr val="tx1"/>
                </a:solidFill>
              </a:rPr>
              <a:t>Privacy for the Client During Virtual Interviews</a:t>
            </a:r>
          </a:p>
        </p:txBody>
      </p:sp>
      <p:sp>
        <p:nvSpPr>
          <p:cNvPr id="4" name="TextBox 3"/>
          <p:cNvSpPr txBox="1"/>
          <p:nvPr/>
        </p:nvSpPr>
        <p:spPr>
          <a:xfrm>
            <a:off x="927847" y="2268993"/>
            <a:ext cx="7395882" cy="3046988"/>
          </a:xfrm>
          <a:prstGeom prst="rect">
            <a:avLst/>
          </a:prstGeom>
          <a:noFill/>
        </p:spPr>
        <p:txBody>
          <a:bodyPr wrap="square" rtlCol="0">
            <a:spAutoFit/>
          </a:bodyPr>
          <a:lstStyle/>
          <a:p>
            <a:pPr lvl="0"/>
            <a:endParaRPr lang="en-US" dirty="0"/>
          </a:p>
          <a:p>
            <a:pPr lvl="0"/>
            <a:r>
              <a:rPr lang="en-US" dirty="0"/>
              <a:t>The interviewer should be alone in a quiet room to ensure confidentiality.</a:t>
            </a:r>
          </a:p>
          <a:p>
            <a:pPr lvl="0"/>
            <a:endParaRPr lang="en-US" dirty="0"/>
          </a:p>
          <a:p>
            <a:pPr lvl="0"/>
            <a:endParaRPr lang="en-US" dirty="0"/>
          </a:p>
          <a:p>
            <a:pPr lvl="0"/>
            <a:r>
              <a:rPr lang="en-US" dirty="0"/>
              <a:t>The interviewer should ask the interviewee, “Is anyone in the room with you?” or “Is anyone able to hear you?”    </a:t>
            </a:r>
          </a:p>
        </p:txBody>
      </p:sp>
      <p:sp>
        <p:nvSpPr>
          <p:cNvPr id="6" name="TextBox 5"/>
          <p:cNvSpPr txBox="1"/>
          <p:nvPr/>
        </p:nvSpPr>
        <p:spPr>
          <a:xfrm>
            <a:off x="9103659" y="2689412"/>
            <a:ext cx="2433918" cy="3079377"/>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2"/>
          <a:stretch>
            <a:fillRect/>
          </a:stretch>
        </p:blipFill>
        <p:spPr>
          <a:xfrm>
            <a:off x="8917081" y="3970880"/>
            <a:ext cx="2438400" cy="1609725"/>
          </a:xfrm>
          <a:prstGeom prst="rect">
            <a:avLst/>
          </a:prstGeom>
        </p:spPr>
      </p:pic>
      <p:pic>
        <p:nvPicPr>
          <p:cNvPr id="9" name="Picture 8"/>
          <p:cNvPicPr>
            <a:picLocks noChangeAspect="1"/>
          </p:cNvPicPr>
          <p:nvPr/>
        </p:nvPicPr>
        <p:blipFill>
          <a:blip r:embed="rId3"/>
          <a:stretch>
            <a:fillRect/>
          </a:stretch>
        </p:blipFill>
        <p:spPr>
          <a:xfrm>
            <a:off x="8964706" y="2113978"/>
            <a:ext cx="2343150" cy="1619250"/>
          </a:xfrm>
          <a:prstGeom prst="rect">
            <a:avLst/>
          </a:prstGeom>
        </p:spPr>
      </p:pic>
    </p:spTree>
    <p:extLst>
      <p:ext uri="{BB962C8B-B14F-4D97-AF65-F5344CB8AC3E}">
        <p14:creationId xmlns:p14="http://schemas.microsoft.com/office/powerpoint/2010/main" val="927383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318247" y="1492336"/>
            <a:ext cx="10515600" cy="381000"/>
          </a:xfrm>
        </p:spPr>
        <p:txBody>
          <a:bodyPr/>
          <a:lstStyle/>
          <a:p>
            <a:r>
              <a:rPr lang="en-US" i="1" dirty="0">
                <a:solidFill>
                  <a:schemeClr val="tx1"/>
                </a:solidFill>
              </a:rPr>
              <a:t>Safety Considerations for Investigators</a:t>
            </a:r>
          </a:p>
        </p:txBody>
      </p:sp>
      <p:pic>
        <p:nvPicPr>
          <p:cNvPr id="7" name="Picture 6"/>
          <p:cNvPicPr>
            <a:picLocks noChangeAspect="1"/>
          </p:cNvPicPr>
          <p:nvPr/>
        </p:nvPicPr>
        <p:blipFill>
          <a:blip r:embed="rId2"/>
          <a:stretch>
            <a:fillRect/>
          </a:stretch>
        </p:blipFill>
        <p:spPr>
          <a:xfrm>
            <a:off x="9240931" y="2153483"/>
            <a:ext cx="2238375" cy="2305050"/>
          </a:xfrm>
          <a:prstGeom prst="rect">
            <a:avLst/>
          </a:prstGeom>
        </p:spPr>
      </p:pic>
      <p:sp>
        <p:nvSpPr>
          <p:cNvPr id="9" name="TextBox 8"/>
          <p:cNvSpPr txBox="1"/>
          <p:nvPr/>
        </p:nvSpPr>
        <p:spPr>
          <a:xfrm>
            <a:off x="891708" y="1949824"/>
            <a:ext cx="7772400" cy="4108817"/>
          </a:xfrm>
          <a:prstGeom prst="rect">
            <a:avLst/>
          </a:prstGeom>
          <a:noFill/>
        </p:spPr>
        <p:txBody>
          <a:bodyPr wrap="square" rtlCol="0">
            <a:spAutoFit/>
          </a:bodyPr>
          <a:lstStyle/>
          <a:p>
            <a:pPr marL="342900" lvl="0" indent="-342900">
              <a:spcAft>
                <a:spcPts val="1800"/>
              </a:spcAft>
              <a:buFont typeface="Arial" panose="020B0604020202020204" pitchFamily="34" charset="0"/>
              <a:buChar char="•"/>
            </a:pPr>
            <a:r>
              <a:rPr lang="en-US" dirty="0"/>
              <a:t>Know how your video conferencing platform works. </a:t>
            </a:r>
          </a:p>
          <a:p>
            <a:pPr marL="342900" lvl="0" indent="-342900">
              <a:spcAft>
                <a:spcPts val="1800"/>
              </a:spcAft>
              <a:buFont typeface="Arial" panose="020B0604020202020204" pitchFamily="34" charset="0"/>
              <a:buChar char="•"/>
            </a:pPr>
            <a:r>
              <a:rPr lang="en-US" dirty="0"/>
              <a:t>Before setting up an interview via video conferencing or phone, ask if there is a safe, private place the interviewee can use.  </a:t>
            </a:r>
          </a:p>
          <a:p>
            <a:pPr marL="342900" indent="-342900">
              <a:spcAft>
                <a:spcPts val="1800"/>
              </a:spcAft>
              <a:buFont typeface="Arial" panose="020B0604020202020204" pitchFamily="34" charset="0"/>
              <a:buChar char="•"/>
            </a:pPr>
            <a:r>
              <a:rPr lang="en-US" dirty="0"/>
              <a:t>Have a backup plan if the client indicates they are not alone. </a:t>
            </a:r>
          </a:p>
          <a:p>
            <a:pPr marL="342900" indent="-342900">
              <a:spcAft>
                <a:spcPts val="1800"/>
              </a:spcAft>
              <a:buFont typeface="Arial" panose="020B0604020202020204" pitchFamily="34" charset="0"/>
              <a:buChar char="•"/>
            </a:pPr>
            <a:r>
              <a:rPr lang="en-US" dirty="0"/>
              <a:t>Technology may not always work as intended, so exchange telephone numbers ahead of time in case the interview needs to be conducted by phone.</a:t>
            </a:r>
          </a:p>
        </p:txBody>
      </p:sp>
    </p:spTree>
    <p:extLst>
      <p:ext uri="{BB962C8B-B14F-4D97-AF65-F5344CB8AC3E}">
        <p14:creationId xmlns:p14="http://schemas.microsoft.com/office/powerpoint/2010/main" val="3303450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251012" y="1375106"/>
            <a:ext cx="10515600" cy="381000"/>
          </a:xfrm>
        </p:spPr>
        <p:txBody>
          <a:bodyPr/>
          <a:lstStyle/>
          <a:p>
            <a:r>
              <a:rPr lang="en-US" i="1" dirty="0">
                <a:solidFill>
                  <a:schemeClr val="tx1"/>
                </a:solidFill>
              </a:rPr>
              <a:t>Safety Considerations for Investigators</a:t>
            </a:r>
          </a:p>
        </p:txBody>
      </p:sp>
      <p:pic>
        <p:nvPicPr>
          <p:cNvPr id="7" name="Picture 6"/>
          <p:cNvPicPr>
            <a:picLocks noChangeAspect="1"/>
          </p:cNvPicPr>
          <p:nvPr/>
        </p:nvPicPr>
        <p:blipFill>
          <a:blip r:embed="rId2"/>
          <a:stretch>
            <a:fillRect/>
          </a:stretch>
        </p:blipFill>
        <p:spPr>
          <a:xfrm>
            <a:off x="9482978" y="2292036"/>
            <a:ext cx="2238375" cy="2305050"/>
          </a:xfrm>
          <a:prstGeom prst="rect">
            <a:avLst/>
          </a:prstGeom>
        </p:spPr>
      </p:pic>
      <p:sp>
        <p:nvSpPr>
          <p:cNvPr id="9" name="TextBox 8"/>
          <p:cNvSpPr txBox="1"/>
          <p:nvPr/>
        </p:nvSpPr>
        <p:spPr>
          <a:xfrm>
            <a:off x="846325" y="1790988"/>
            <a:ext cx="8367712" cy="470898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dirty="0"/>
              <a:t>Advise the client/ witness upfront that you do not consent to allow the client/witness to record the interview. </a:t>
            </a:r>
          </a:p>
          <a:p>
            <a:pPr marL="342900" indent="-342900">
              <a:spcAft>
                <a:spcPts val="1800"/>
              </a:spcAft>
              <a:buFont typeface="Arial" panose="020B0604020202020204" pitchFamily="34" charset="0"/>
              <a:buChar char="•"/>
            </a:pPr>
            <a:r>
              <a:rPr lang="en-US" dirty="0"/>
              <a:t>Before starting a videoconference interview, advise the client/witness to clear any sensitive information and to close sensitive applications from their screens.</a:t>
            </a:r>
          </a:p>
          <a:p>
            <a:pPr marL="342900" lvl="0" indent="-342900">
              <a:spcAft>
                <a:spcPts val="1800"/>
              </a:spcAft>
              <a:buFont typeface="Arial" panose="020B0604020202020204" pitchFamily="34" charset="0"/>
              <a:buChar char="•"/>
            </a:pPr>
            <a:r>
              <a:rPr lang="en-US" dirty="0"/>
              <a:t>Avoid conducting investigative interviews in public areas.</a:t>
            </a:r>
          </a:p>
          <a:p>
            <a:pPr marL="342900" lvl="0" indent="-342900">
              <a:spcAft>
                <a:spcPts val="1800"/>
              </a:spcAft>
              <a:buFont typeface="Arial" panose="020B0604020202020204" pitchFamily="34" charset="0"/>
              <a:buChar char="•"/>
            </a:pPr>
            <a:r>
              <a:rPr lang="en-US" dirty="0"/>
              <a:t>Do not use a public </a:t>
            </a:r>
            <a:r>
              <a:rPr lang="en-US" dirty="0" err="1"/>
              <a:t>WiFi</a:t>
            </a:r>
            <a:r>
              <a:rPr lang="en-US" dirty="0"/>
              <a:t> system to conduct interviews or otherwise perform other tasks related to the investigation such as sending emails.</a:t>
            </a:r>
          </a:p>
          <a:p>
            <a:pPr marL="342900" indent="-342900">
              <a:spcAft>
                <a:spcPts val="1800"/>
              </a:spcAft>
              <a:buFont typeface="Arial" panose="020B0604020202020204" pitchFamily="34" charset="0"/>
              <a:buChar char="•"/>
            </a:pPr>
            <a:endParaRPr lang="en-US" dirty="0">
              <a:effectLst/>
            </a:endParaRPr>
          </a:p>
        </p:txBody>
      </p:sp>
    </p:spTree>
    <p:extLst>
      <p:ext uri="{BB962C8B-B14F-4D97-AF65-F5344CB8AC3E}">
        <p14:creationId xmlns:p14="http://schemas.microsoft.com/office/powerpoint/2010/main" val="3049858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251012" y="1375106"/>
            <a:ext cx="10515600" cy="381000"/>
          </a:xfrm>
        </p:spPr>
        <p:txBody>
          <a:bodyPr/>
          <a:lstStyle/>
          <a:p>
            <a:r>
              <a:rPr lang="en-US" i="1" dirty="0">
                <a:solidFill>
                  <a:schemeClr val="tx1"/>
                </a:solidFill>
              </a:rPr>
              <a:t>Safety Considerations for Investigators</a:t>
            </a:r>
          </a:p>
        </p:txBody>
      </p:sp>
      <p:pic>
        <p:nvPicPr>
          <p:cNvPr id="7" name="Picture 6"/>
          <p:cNvPicPr>
            <a:picLocks noChangeAspect="1"/>
          </p:cNvPicPr>
          <p:nvPr/>
        </p:nvPicPr>
        <p:blipFill>
          <a:blip r:embed="rId2"/>
          <a:stretch>
            <a:fillRect/>
          </a:stretch>
        </p:blipFill>
        <p:spPr>
          <a:xfrm>
            <a:off x="9482978" y="2292036"/>
            <a:ext cx="2238375" cy="2305050"/>
          </a:xfrm>
          <a:prstGeom prst="rect">
            <a:avLst/>
          </a:prstGeom>
        </p:spPr>
      </p:pic>
      <p:sp>
        <p:nvSpPr>
          <p:cNvPr id="4" name="TextBox 3"/>
          <p:cNvSpPr txBox="1"/>
          <p:nvPr/>
        </p:nvSpPr>
        <p:spPr>
          <a:xfrm>
            <a:off x="1011331" y="1949340"/>
            <a:ext cx="8471647" cy="4324261"/>
          </a:xfrm>
          <a:prstGeom prst="rect">
            <a:avLst/>
          </a:prstGeom>
          <a:noFill/>
        </p:spPr>
        <p:txBody>
          <a:bodyPr wrap="square" rtlCol="0">
            <a:spAutoFit/>
          </a:bodyPr>
          <a:lstStyle/>
          <a:p>
            <a:pPr lvl="0">
              <a:spcAft>
                <a:spcPts val="1200"/>
              </a:spcAft>
            </a:pPr>
            <a:r>
              <a:rPr lang="en-US" dirty="0"/>
              <a:t>Determine whether the conversation is private:</a:t>
            </a:r>
          </a:p>
          <a:p>
            <a:pPr marL="952485" lvl="1" indent="-342900">
              <a:spcAft>
                <a:spcPts val="600"/>
              </a:spcAft>
              <a:buFont typeface="Courier New" panose="02070309020205020404" pitchFamily="49" charset="0"/>
              <a:buChar char="o"/>
            </a:pPr>
            <a:r>
              <a:rPr lang="en-US" dirty="0"/>
              <a:t>Ask the interviewee, “Is anyone in the room with you?” or “Is anyone able to hear you?” </a:t>
            </a:r>
          </a:p>
          <a:p>
            <a:pPr marL="952485" lvl="1" indent="-342900">
              <a:spcAft>
                <a:spcPts val="1200"/>
              </a:spcAft>
              <a:buFont typeface="Courier New" panose="02070309020205020404" pitchFamily="49" charset="0"/>
              <a:buChar char="o"/>
            </a:pPr>
            <a:r>
              <a:rPr lang="en-US" dirty="0"/>
              <a:t>Listen for background noise and watch for movement behind the client. </a:t>
            </a:r>
          </a:p>
          <a:p>
            <a:pPr marL="952485" lvl="1" indent="-342900">
              <a:spcAft>
                <a:spcPts val="1200"/>
              </a:spcAft>
              <a:buFont typeface="Courier New" panose="02070309020205020404" pitchFamily="49" charset="0"/>
              <a:buChar char="o"/>
            </a:pPr>
            <a:r>
              <a:rPr lang="en-US" dirty="0"/>
              <a:t>Ask the client to show the room to the camera if using video software.    </a:t>
            </a:r>
          </a:p>
          <a:p>
            <a:pPr marL="952485" lvl="1" indent="-342900">
              <a:spcAft>
                <a:spcPts val="1200"/>
              </a:spcAft>
              <a:buFont typeface="Courier New" panose="02070309020205020404" pitchFamily="49" charset="0"/>
              <a:buChar char="o"/>
            </a:pPr>
            <a:r>
              <a:rPr lang="en-US" dirty="0"/>
              <a:t>Ask the interviewee if they are able to use earphones or earbuds to reduce the chance of conversation being overheard from another room.</a:t>
            </a:r>
          </a:p>
        </p:txBody>
      </p:sp>
    </p:spTree>
    <p:extLst>
      <p:ext uri="{BB962C8B-B14F-4D97-AF65-F5344CB8AC3E}">
        <p14:creationId xmlns:p14="http://schemas.microsoft.com/office/powerpoint/2010/main" val="1527073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251012" y="1375106"/>
            <a:ext cx="10515600" cy="381000"/>
          </a:xfrm>
        </p:spPr>
        <p:txBody>
          <a:bodyPr/>
          <a:lstStyle/>
          <a:p>
            <a:r>
              <a:rPr lang="en-US" i="1" dirty="0">
                <a:solidFill>
                  <a:schemeClr val="tx1"/>
                </a:solidFill>
              </a:rPr>
              <a:t>Safety Considerations for Investigators</a:t>
            </a:r>
          </a:p>
        </p:txBody>
      </p:sp>
      <p:pic>
        <p:nvPicPr>
          <p:cNvPr id="7" name="Picture 6"/>
          <p:cNvPicPr>
            <a:picLocks noChangeAspect="1"/>
          </p:cNvPicPr>
          <p:nvPr/>
        </p:nvPicPr>
        <p:blipFill>
          <a:blip r:embed="rId2"/>
          <a:stretch>
            <a:fillRect/>
          </a:stretch>
        </p:blipFill>
        <p:spPr>
          <a:xfrm>
            <a:off x="9482978" y="2292036"/>
            <a:ext cx="2238375" cy="2305050"/>
          </a:xfrm>
          <a:prstGeom prst="rect">
            <a:avLst/>
          </a:prstGeom>
        </p:spPr>
      </p:pic>
      <p:sp>
        <p:nvSpPr>
          <p:cNvPr id="5" name="TextBox 4"/>
          <p:cNvSpPr txBox="1"/>
          <p:nvPr/>
        </p:nvSpPr>
        <p:spPr>
          <a:xfrm>
            <a:off x="1035424" y="1936376"/>
            <a:ext cx="8592670" cy="4339650"/>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dirty="0"/>
              <a:t>Investigator should always be the “host.” </a:t>
            </a:r>
          </a:p>
          <a:p>
            <a:pPr marL="342900" indent="-342900">
              <a:spcAft>
                <a:spcPts val="1800"/>
              </a:spcAft>
              <a:buFont typeface="Arial" panose="020B0604020202020204" pitchFamily="34" charset="0"/>
              <a:buChar char="•"/>
            </a:pPr>
            <a:r>
              <a:rPr lang="en-US" dirty="0"/>
              <a:t>Set a unique password to access the meeting and “lock” the meeting after the allowed participants have joined. </a:t>
            </a:r>
          </a:p>
          <a:p>
            <a:pPr marL="342900" lvl="0" indent="-342900">
              <a:spcAft>
                <a:spcPts val="1800"/>
              </a:spcAft>
              <a:buFont typeface="Arial" panose="020B0604020202020204" pitchFamily="34" charset="0"/>
              <a:buChar char="•"/>
            </a:pPr>
            <a:r>
              <a:rPr lang="en-US" dirty="0"/>
              <a:t>For subsequent meetings or interviews, always use a different link, dial-in number, and password to prevent unauthorized others from accessing the meeting. </a:t>
            </a:r>
          </a:p>
          <a:p>
            <a:pPr marL="342900" lvl="0" indent="-342900">
              <a:spcAft>
                <a:spcPts val="1800"/>
              </a:spcAft>
              <a:buFont typeface="Arial" panose="020B0604020202020204" pitchFamily="34" charset="0"/>
              <a:buChar char="•"/>
            </a:pPr>
            <a:r>
              <a:rPr lang="en-US" dirty="0"/>
              <a:t>Carefully organize any documents you plan to share to avoid any unintended sharing. </a:t>
            </a:r>
          </a:p>
          <a:p>
            <a:endParaRPr lang="en-US" dirty="0"/>
          </a:p>
        </p:txBody>
      </p:sp>
    </p:spTree>
    <p:extLst>
      <p:ext uri="{BB962C8B-B14F-4D97-AF65-F5344CB8AC3E}">
        <p14:creationId xmlns:p14="http://schemas.microsoft.com/office/powerpoint/2010/main" val="718150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Supervising Virtual Investigations</a:t>
            </a:r>
          </a:p>
        </p:txBody>
      </p:sp>
      <p:sp>
        <p:nvSpPr>
          <p:cNvPr id="3" name="Text Placeholder 2"/>
          <p:cNvSpPr>
            <a:spLocks noGrp="1"/>
          </p:cNvSpPr>
          <p:nvPr>
            <p:ph type="body" sz="quarter" idx="10"/>
          </p:nvPr>
        </p:nvSpPr>
        <p:spPr>
          <a:xfrm>
            <a:off x="333762" y="1160259"/>
            <a:ext cx="10515600" cy="381000"/>
          </a:xfrm>
        </p:spPr>
        <p:txBody>
          <a:bodyPr/>
          <a:lstStyle/>
          <a:p>
            <a:r>
              <a:rPr lang="en-US" i="1" dirty="0">
                <a:solidFill>
                  <a:schemeClr val="tx1"/>
                </a:solidFill>
              </a:rPr>
              <a:t>Documentation Practices Using Technology</a:t>
            </a:r>
          </a:p>
        </p:txBody>
      </p:sp>
      <p:pic>
        <p:nvPicPr>
          <p:cNvPr id="4" name="Picture 3"/>
          <p:cNvPicPr>
            <a:picLocks noChangeAspect="1"/>
          </p:cNvPicPr>
          <p:nvPr/>
        </p:nvPicPr>
        <p:blipFill>
          <a:blip r:embed="rId2"/>
          <a:stretch>
            <a:fillRect/>
          </a:stretch>
        </p:blipFill>
        <p:spPr>
          <a:xfrm>
            <a:off x="7611036" y="3737978"/>
            <a:ext cx="4338918" cy="2076603"/>
          </a:xfrm>
          <a:prstGeom prst="rect">
            <a:avLst/>
          </a:prstGeom>
        </p:spPr>
      </p:pic>
      <p:sp>
        <p:nvSpPr>
          <p:cNvPr id="9" name="TextBox 8"/>
          <p:cNvSpPr txBox="1"/>
          <p:nvPr/>
        </p:nvSpPr>
        <p:spPr>
          <a:xfrm>
            <a:off x="439270" y="1671116"/>
            <a:ext cx="11340354" cy="2169825"/>
          </a:xfrm>
          <a:prstGeom prst="rect">
            <a:avLst/>
          </a:prstGeom>
          <a:noFill/>
        </p:spPr>
        <p:txBody>
          <a:bodyPr wrap="square" rtlCol="0">
            <a:spAutoFit/>
          </a:bodyPr>
          <a:lstStyle/>
          <a:p>
            <a:pPr marL="342900" lvl="0" indent="-342900">
              <a:spcAft>
                <a:spcPts val="1200"/>
              </a:spcAft>
              <a:buFont typeface="Arial" panose="020B0604020202020204" pitchFamily="34" charset="0"/>
              <a:buChar char="•"/>
            </a:pPr>
            <a:r>
              <a:rPr lang="en-US" sz="2300" dirty="0"/>
              <a:t>Follow agency policies and procedures regarding documentation.</a:t>
            </a:r>
          </a:p>
          <a:p>
            <a:pPr marL="342900" indent="-342900">
              <a:spcAft>
                <a:spcPts val="1200"/>
              </a:spcAft>
              <a:buFont typeface="Arial" panose="020B0604020202020204" pitchFamily="34" charset="0"/>
              <a:buChar char="•"/>
            </a:pPr>
            <a:r>
              <a:rPr lang="en-US" sz="2300" dirty="0"/>
              <a:t>Using technology to document avoids duplication of handwriting and transcribing notes and improves the accuracy of recall.</a:t>
            </a:r>
          </a:p>
          <a:p>
            <a:pPr marL="342900" indent="-342900">
              <a:spcAft>
                <a:spcPts val="1200"/>
              </a:spcAft>
              <a:buFont typeface="Arial" panose="020B0604020202020204" pitchFamily="34" charset="0"/>
              <a:buChar char="•"/>
            </a:pPr>
            <a:r>
              <a:rPr lang="en-US" sz="2300" dirty="0"/>
              <a:t>Ensure that you have remote connectivity to the agency’s case management system.</a:t>
            </a:r>
          </a:p>
        </p:txBody>
      </p:sp>
      <p:sp>
        <p:nvSpPr>
          <p:cNvPr id="10" name="TextBox 9"/>
          <p:cNvSpPr txBox="1"/>
          <p:nvPr/>
        </p:nvSpPr>
        <p:spPr>
          <a:xfrm>
            <a:off x="439270" y="3840941"/>
            <a:ext cx="7104530" cy="1986891"/>
          </a:xfrm>
          <a:prstGeom prst="rect">
            <a:avLst/>
          </a:prstGeom>
          <a:noFill/>
        </p:spPr>
        <p:txBody>
          <a:bodyPr wrap="square" rtlCol="0">
            <a:spAutoFit/>
          </a:bodyPr>
          <a:lstStyle/>
          <a:p>
            <a:pPr marL="342900" lvl="0" indent="-342900">
              <a:lnSpc>
                <a:spcPts val="3000"/>
              </a:lnSpc>
              <a:buFont typeface="Arial" panose="020B0604020202020204" pitchFamily="34" charset="0"/>
              <a:buChar char="•"/>
            </a:pPr>
            <a:r>
              <a:rPr lang="en-US" sz="2300" dirty="0"/>
              <a:t>Upload evidence into the case record as soon as it is collected.  Entering evidence into data systems in real-time significantly improves the integrity and quality of the information obtained and enables supervisors to effectively monitor and support staff.</a:t>
            </a:r>
          </a:p>
        </p:txBody>
      </p:sp>
    </p:spTree>
    <p:extLst>
      <p:ext uri="{BB962C8B-B14F-4D97-AF65-F5344CB8AC3E}">
        <p14:creationId xmlns:p14="http://schemas.microsoft.com/office/powerpoint/2010/main" val="97880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Supervising Virtual Investigations</a:t>
            </a:r>
          </a:p>
        </p:txBody>
      </p:sp>
      <p:sp>
        <p:nvSpPr>
          <p:cNvPr id="7" name="TextBox 6"/>
          <p:cNvSpPr txBox="1"/>
          <p:nvPr/>
        </p:nvSpPr>
        <p:spPr>
          <a:xfrm>
            <a:off x="1540946" y="4469965"/>
            <a:ext cx="9270253" cy="954107"/>
          </a:xfrm>
          <a:prstGeom prst="rect">
            <a:avLst/>
          </a:prstGeom>
          <a:noFill/>
        </p:spPr>
        <p:txBody>
          <a:bodyPr wrap="square" rtlCol="0">
            <a:spAutoFit/>
          </a:bodyPr>
          <a:lstStyle/>
          <a:p>
            <a:r>
              <a:rPr lang="en-US" sz="2800" i="1" dirty="0"/>
              <a:t>Please use your CHAT to share one or two supervisory challenges you’ve faced as a result of the pandemic.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757" y="2173910"/>
            <a:ext cx="1779112" cy="1779112"/>
          </a:xfrm>
          <a:prstGeom prst="rect">
            <a:avLst/>
          </a:prstGeom>
        </p:spPr>
      </p:pic>
    </p:spTree>
    <p:extLst>
      <p:ext uri="{BB962C8B-B14F-4D97-AF65-F5344CB8AC3E}">
        <p14:creationId xmlns:p14="http://schemas.microsoft.com/office/powerpoint/2010/main" val="230152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1325945" y="2059102"/>
            <a:ext cx="9715500" cy="3662541"/>
          </a:xfrm>
          <a:prstGeom prst="rect">
            <a:avLst/>
          </a:prstGeom>
          <a:noFill/>
        </p:spPr>
        <p:txBody>
          <a:bodyPr wrap="square" rtlCol="0">
            <a:spAutoFit/>
          </a:bodyPr>
          <a:lstStyle/>
          <a:p>
            <a:pPr marL="342900" lvl="0" indent="-342900">
              <a:spcAft>
                <a:spcPts val="1200"/>
              </a:spcAft>
              <a:buFont typeface="Arial" panose="020B0604020202020204" pitchFamily="34" charset="0"/>
              <a:buChar char="•"/>
            </a:pPr>
            <a:r>
              <a:rPr lang="en-US" dirty="0"/>
              <a:t>Getting adequate PPE</a:t>
            </a:r>
          </a:p>
          <a:p>
            <a:pPr marL="342900" lvl="0" indent="-342900">
              <a:spcAft>
                <a:spcPts val="1200"/>
              </a:spcAft>
              <a:buFont typeface="Arial" panose="020B0604020202020204" pitchFamily="34" charset="0"/>
              <a:buChar char="•"/>
            </a:pPr>
            <a:r>
              <a:rPr lang="en-US" dirty="0"/>
              <a:t>Assessing the well-being of clients without being able to conduct face-to-face visits</a:t>
            </a:r>
          </a:p>
          <a:p>
            <a:pPr marL="342900" lvl="0" indent="-342900">
              <a:spcAft>
                <a:spcPts val="1200"/>
              </a:spcAft>
              <a:buFont typeface="Arial" panose="020B0604020202020204" pitchFamily="34" charset="0"/>
              <a:buChar char="•"/>
            </a:pPr>
            <a:r>
              <a:rPr lang="en-US" dirty="0"/>
              <a:t>Responding to emergencies when many agency emergency plans did not anticipate or address a pandemic</a:t>
            </a:r>
          </a:p>
          <a:p>
            <a:pPr marL="342900" lvl="0" indent="-342900">
              <a:spcAft>
                <a:spcPts val="1200"/>
              </a:spcAft>
              <a:buFont typeface="Arial" panose="020B0604020202020204" pitchFamily="34" charset="0"/>
              <a:buChar char="•"/>
            </a:pPr>
            <a:r>
              <a:rPr lang="en-US" dirty="0"/>
              <a:t>Supporting other programs within the community needing APS resources</a:t>
            </a:r>
          </a:p>
          <a:p>
            <a:pPr marL="342900" indent="-342900">
              <a:spcAft>
                <a:spcPts val="1200"/>
              </a:spcAft>
              <a:buFont typeface="Arial" panose="020B0604020202020204" pitchFamily="34" charset="0"/>
              <a:buChar char="•"/>
            </a:pPr>
            <a:r>
              <a:rPr lang="en-US" dirty="0"/>
              <a:t>Having equipment and management processes to work remotely.  </a:t>
            </a:r>
          </a:p>
        </p:txBody>
      </p:sp>
      <p:sp>
        <p:nvSpPr>
          <p:cNvPr id="8" name="TextBox 7"/>
          <p:cNvSpPr txBox="1"/>
          <p:nvPr/>
        </p:nvSpPr>
        <p:spPr>
          <a:xfrm>
            <a:off x="548640" y="1325880"/>
            <a:ext cx="8103870" cy="523220"/>
          </a:xfrm>
          <a:prstGeom prst="rect">
            <a:avLst/>
          </a:prstGeom>
          <a:noFill/>
        </p:spPr>
        <p:txBody>
          <a:bodyPr wrap="square" rtlCol="0">
            <a:spAutoFit/>
          </a:bodyPr>
          <a:lstStyle/>
          <a:p>
            <a:r>
              <a:rPr lang="en-US" sz="2800" i="1" dirty="0"/>
              <a:t>APS Challenges Reported Nationwide</a:t>
            </a:r>
          </a:p>
        </p:txBody>
      </p:sp>
    </p:spTree>
    <p:extLst>
      <p:ext uri="{BB962C8B-B14F-4D97-AF65-F5344CB8AC3E}">
        <p14:creationId xmlns:p14="http://schemas.microsoft.com/office/powerpoint/2010/main" val="212428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857315" y="1304722"/>
            <a:ext cx="10332720" cy="4370427"/>
          </a:xfrm>
          <a:prstGeom prst="rect">
            <a:avLst/>
          </a:prstGeom>
          <a:noFill/>
        </p:spPr>
        <p:txBody>
          <a:bodyPr wrap="square" rtlCol="0">
            <a:spAutoFit/>
          </a:bodyPr>
          <a:lstStyle/>
          <a:p>
            <a:r>
              <a:rPr lang="en-US" i="1" dirty="0"/>
              <a:t>“The interviews of state and local APS staff revealed the ingenuity and dedication of APS staff, at levels that were surprising even to APS administrators. </a:t>
            </a:r>
            <a:endParaRPr lang="en-US" dirty="0"/>
          </a:p>
          <a:p>
            <a:r>
              <a:rPr lang="en-US" sz="1400" i="1" dirty="0"/>
              <a:t> </a:t>
            </a:r>
            <a:endParaRPr lang="en-US" sz="1400" dirty="0"/>
          </a:p>
          <a:p>
            <a:r>
              <a:rPr lang="en-US" i="1" dirty="0"/>
              <a:t>In general, after appropriate training and support, staff were able to conduct investigations, relying upon collaterals for information in ways that they may have not earlier. </a:t>
            </a:r>
          </a:p>
          <a:p>
            <a:endParaRPr lang="en-US" sz="1400" i="1" dirty="0"/>
          </a:p>
          <a:p>
            <a:r>
              <a:rPr lang="en-US" i="1" dirty="0"/>
              <a:t>They learned to use PPE appropriately, even</a:t>
            </a:r>
            <a:r>
              <a:rPr lang="en-US" dirty="0"/>
              <a:t> </a:t>
            </a:r>
            <a:r>
              <a:rPr lang="en-US" i="1" dirty="0"/>
              <a:t>though its use was familiar to many APS staff. Staff were inventive in the ways that they worked cases with partners, upon whom they relied, and more often, upon whom the partners relied heavily.”</a:t>
            </a:r>
            <a:endParaRPr lang="en-US" dirty="0"/>
          </a:p>
        </p:txBody>
      </p:sp>
      <p:sp>
        <p:nvSpPr>
          <p:cNvPr id="9" name="TextBox 8"/>
          <p:cNvSpPr txBox="1"/>
          <p:nvPr/>
        </p:nvSpPr>
        <p:spPr>
          <a:xfrm>
            <a:off x="1485949" y="5602383"/>
            <a:ext cx="9075452" cy="523220"/>
          </a:xfrm>
          <a:prstGeom prst="rect">
            <a:avLst/>
          </a:prstGeom>
          <a:noFill/>
        </p:spPr>
        <p:txBody>
          <a:bodyPr wrap="square" rtlCol="0">
            <a:spAutoFit/>
          </a:bodyPr>
          <a:lstStyle/>
          <a:p>
            <a:pPr algn="ctr"/>
            <a:r>
              <a:rPr lang="en-US" sz="1400" i="1" dirty="0"/>
              <a:t>Adult Protective Services Study on the Impact of Covid-19 – Finding from State Administrator Survey and Interviews with Local APS Staff - Page 30</a:t>
            </a:r>
            <a:r>
              <a:rPr lang="en-US" sz="1400" dirty="0"/>
              <a:t> </a:t>
            </a:r>
          </a:p>
        </p:txBody>
      </p:sp>
    </p:spTree>
    <p:extLst>
      <p:ext uri="{BB962C8B-B14F-4D97-AF65-F5344CB8AC3E}">
        <p14:creationId xmlns:p14="http://schemas.microsoft.com/office/powerpoint/2010/main" val="253460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65875" y="566603"/>
            <a:ext cx="10515600" cy="549275"/>
          </a:xfrm>
        </p:spPr>
        <p:txBody>
          <a:bodyPr/>
          <a:lstStyle/>
          <a:p>
            <a:pPr algn="ctr"/>
            <a:r>
              <a:rPr lang="en-US" dirty="0"/>
              <a:t>Supervising Virtual Investigations</a:t>
            </a:r>
          </a:p>
        </p:txBody>
      </p:sp>
      <p:sp>
        <p:nvSpPr>
          <p:cNvPr id="7" name="TextBox 6"/>
          <p:cNvSpPr txBox="1"/>
          <p:nvPr/>
        </p:nvSpPr>
        <p:spPr>
          <a:xfrm>
            <a:off x="948755" y="1670482"/>
            <a:ext cx="10332720" cy="2677656"/>
          </a:xfrm>
          <a:prstGeom prst="rect">
            <a:avLst/>
          </a:prstGeom>
          <a:noFill/>
        </p:spPr>
        <p:txBody>
          <a:bodyPr wrap="square" rtlCol="0">
            <a:spAutoFit/>
          </a:bodyPr>
          <a:lstStyle/>
          <a:p>
            <a:r>
              <a:rPr lang="en-US" i="1" dirty="0"/>
              <a:t>“The stress and disruption caused by COVID-19 will result in new work arrangements, to which programs will have to adapt technological support and managerial support to care for the needs of both clients and staff.</a:t>
            </a:r>
          </a:p>
          <a:p>
            <a:endParaRPr lang="en-US" i="1" dirty="0"/>
          </a:p>
          <a:p>
            <a:r>
              <a:rPr lang="en-US" i="1" dirty="0"/>
              <a:t>It will provide insights into the efficacy of policy requirements such as face-to-face visits and perhaps, in the long run, suggest alternatives to accomplishing this vital task.”</a:t>
            </a:r>
            <a:endParaRPr lang="en-US" dirty="0"/>
          </a:p>
        </p:txBody>
      </p:sp>
      <p:sp>
        <p:nvSpPr>
          <p:cNvPr id="5" name="TextBox 4"/>
          <p:cNvSpPr txBox="1"/>
          <p:nvPr/>
        </p:nvSpPr>
        <p:spPr>
          <a:xfrm>
            <a:off x="1371649" y="5362353"/>
            <a:ext cx="9075452" cy="523220"/>
          </a:xfrm>
          <a:prstGeom prst="rect">
            <a:avLst/>
          </a:prstGeom>
          <a:noFill/>
        </p:spPr>
        <p:txBody>
          <a:bodyPr wrap="square" rtlCol="0">
            <a:spAutoFit/>
          </a:bodyPr>
          <a:lstStyle/>
          <a:p>
            <a:pPr algn="ctr"/>
            <a:r>
              <a:rPr lang="en-US" sz="1400" i="1" dirty="0"/>
              <a:t>Adult Protective Services Study on the Impact of Covid-19 – Finding from State Administrator Survey and Interviews with Local APS Staff - Page 30</a:t>
            </a:r>
            <a:r>
              <a:rPr lang="en-US" sz="1400" dirty="0"/>
              <a:t> </a:t>
            </a:r>
          </a:p>
        </p:txBody>
      </p:sp>
    </p:spTree>
    <p:extLst>
      <p:ext uri="{BB962C8B-B14F-4D97-AF65-F5344CB8AC3E}">
        <p14:creationId xmlns:p14="http://schemas.microsoft.com/office/powerpoint/2010/main" val="1085782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96991ADF-EE16-4058-8FFA-FE4C9124F4A9}&quot;/&gt;&lt;isInvalidForFieldText val=&quot;0&quot;/&gt;&lt;Image&gt;&lt;filename val=&quot;C:\Users\D045127\AppData\Local\Temp\CP1013685438065Session\CPTrustFolder1013685438065\PPTImport1013685635095\data\asimages\{96991ADF-EE16-4058-8FFA-FE4C9124F4A9}_1.png&quot;/&gt;&lt;left val=&quot;15&quot;/&gt;&lt;top val=&quot;666&quot;/&gt;&lt;width val=&quot;761&quot;/&gt;&lt;height val=&quot;34&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96991ADF-EE16-4058-8FFA-FE4C9124F4A9}&quot;/&gt;&lt;isInvalidForFieldText val=&quot;0&quot;/&gt;&lt;Image&gt;&lt;filename val=&quot;C:\Users\D045127\AppData\Local\Temp\CP1013685438065Session\CPTrustFolder1013685438065\PPTImport1013685635095\data\asimages\{96991ADF-EE16-4058-8FFA-FE4C9124F4A9}_1.png&quot;/&gt;&lt;left val=&quot;15&quot;/&gt;&lt;top val=&quot;666&quot;/&gt;&lt;width val=&quot;761&quot;/&gt;&lt;height val=&quot;34&quot;/&gt;&lt;hasText val=&quot;1&quot;/&gt;&lt;/Image&gt;&lt;/ThreeDShapeInfo&gt;"/>
</p:tagLst>
</file>

<file path=ppt/theme/theme1.xml><?xml version="1.0" encoding="utf-8"?>
<a:theme xmlns:a="http://schemas.openxmlformats.org/drawingml/2006/main" name="Default Theme">
  <a:themeElements>
    <a:clrScheme name="Custom 13">
      <a:dk1>
        <a:sysClr val="windowText" lastClr="000000"/>
      </a:dk1>
      <a:lt1>
        <a:sysClr val="window" lastClr="FFFFFF"/>
      </a:lt1>
      <a:dk2>
        <a:srgbClr val="44546A"/>
      </a:dk2>
      <a:lt2>
        <a:srgbClr val="E7E6E6"/>
      </a:lt2>
      <a:accent1>
        <a:srgbClr val="FF874B"/>
      </a:accent1>
      <a:accent2>
        <a:srgbClr val="002868"/>
      </a:accent2>
      <a:accent3>
        <a:srgbClr val="5B718F"/>
      </a:accent3>
      <a:accent4>
        <a:srgbClr val="FED700"/>
      </a:accent4>
      <a:accent5>
        <a:srgbClr val="CE5C17"/>
      </a:accent5>
      <a:accent6>
        <a:srgbClr val="C2C1C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SS-master" id="{0D950008-7603-43AB-AAAB-83B8F30E883E}" vid="{8A6E5090-A766-415E-ACA6-5002E5D3C742}"/>
    </a:ext>
  </a:extLst>
</a:theme>
</file>

<file path=ppt/theme/theme2.xml><?xml version="1.0" encoding="utf-8"?>
<a:theme xmlns:a="http://schemas.openxmlformats.org/drawingml/2006/main" name="1_Default Theme">
  <a:themeElements>
    <a:clrScheme name="Custom 13">
      <a:dk1>
        <a:sysClr val="windowText" lastClr="000000"/>
      </a:dk1>
      <a:lt1>
        <a:sysClr val="window" lastClr="FFFFFF"/>
      </a:lt1>
      <a:dk2>
        <a:srgbClr val="44546A"/>
      </a:dk2>
      <a:lt2>
        <a:srgbClr val="E7E6E6"/>
      </a:lt2>
      <a:accent1>
        <a:srgbClr val="FF874B"/>
      </a:accent1>
      <a:accent2>
        <a:srgbClr val="002868"/>
      </a:accent2>
      <a:accent3>
        <a:srgbClr val="5B718F"/>
      </a:accent3>
      <a:accent4>
        <a:srgbClr val="FED700"/>
      </a:accent4>
      <a:accent5>
        <a:srgbClr val="CE5C17"/>
      </a:accent5>
      <a:accent6>
        <a:srgbClr val="C2C1C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SS-master" id="{0D950008-7603-43AB-AAAB-83B8F30E883E}" vid="{8A6E5090-A766-415E-ACA6-5002E5D3C74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Theme">
  <a:themeElements>
    <a:clrScheme name="Custom 13">
      <a:dk1>
        <a:sysClr val="windowText" lastClr="000000"/>
      </a:dk1>
      <a:lt1>
        <a:sysClr val="window" lastClr="FFFFFF"/>
      </a:lt1>
      <a:dk2>
        <a:srgbClr val="44546A"/>
      </a:dk2>
      <a:lt2>
        <a:srgbClr val="E7E6E6"/>
      </a:lt2>
      <a:accent1>
        <a:srgbClr val="FF874B"/>
      </a:accent1>
      <a:accent2>
        <a:srgbClr val="002868"/>
      </a:accent2>
      <a:accent3>
        <a:srgbClr val="5B718F"/>
      </a:accent3>
      <a:accent4>
        <a:srgbClr val="FED700"/>
      </a:accent4>
      <a:accent5>
        <a:srgbClr val="CE5C17"/>
      </a:accent5>
      <a:accent6>
        <a:srgbClr val="C2C1C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SS-master" id="{0D950008-7603-43AB-AAAB-83B8F30E883E}" vid="{8A6E5090-A766-415E-ACA6-5002E5D3C74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DCSS-master</Template>
  <TotalTime>35537</TotalTime>
  <Words>2386</Words>
  <Application>Microsoft Office PowerPoint</Application>
  <PresentationFormat>Widescreen</PresentationFormat>
  <Paragraphs>354</Paragraphs>
  <Slides>56</Slides>
  <Notes>26</Notes>
  <HiddenSlides>14</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56</vt:i4>
      </vt:variant>
    </vt:vector>
  </HeadingPairs>
  <TitlesOfParts>
    <vt:vector size="68" baseType="lpstr">
      <vt:lpstr>Arial</vt:lpstr>
      <vt:lpstr>Calibri</vt:lpstr>
      <vt:lpstr>Calibri Light</vt:lpstr>
      <vt:lpstr>Courier New</vt:lpstr>
      <vt:lpstr>Symbol</vt:lpstr>
      <vt:lpstr>Verdana</vt:lpstr>
      <vt:lpstr>Wingdings</vt:lpstr>
      <vt:lpstr>Default Theme</vt:lpstr>
      <vt:lpstr>1_Default Theme</vt:lpstr>
      <vt:lpstr>Custom Design</vt:lpstr>
      <vt:lpstr>2_Default Theme</vt:lpstr>
      <vt:lpstr>Packager Shell Object</vt:lpstr>
      <vt:lpstr>Supervising Virtual Investigations</vt:lpstr>
      <vt:lpstr>Virtual Housekeeping</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Investigations-Report Out</vt:lpstr>
      <vt:lpstr>Supervising Virtual Investigations</vt:lpstr>
      <vt:lpstr>Supervising Virtual Investigations-Report Out</vt:lpstr>
      <vt:lpstr>Supervising Virtual Investigations</vt:lpstr>
      <vt:lpstr>Supervising Virtual Investigations-Report Out</vt:lpstr>
      <vt:lpstr>Supervising Virtual Investigations</vt:lpstr>
      <vt:lpstr>Supervising Virtual Investigations-Report Out</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lpstr>Supervising Virtual Investigations</vt:lpstr>
    </vt:vector>
  </TitlesOfParts>
  <Company>DCSE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Maples, Brianna</dc:creator>
  <cp:lastModifiedBy>Susan Staples</cp:lastModifiedBy>
  <cp:revision>1010</cp:revision>
  <cp:lastPrinted>2019-03-15T16:34:36Z</cp:lastPrinted>
  <dcterms:created xsi:type="dcterms:W3CDTF">2018-02-13T22:10:02Z</dcterms:created>
  <dcterms:modified xsi:type="dcterms:W3CDTF">2023-01-17T14:03:22Z</dcterms:modified>
</cp:coreProperties>
</file>