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60" r:id="rId5"/>
    <p:sldId id="264" r:id="rId6"/>
    <p:sldId id="267" r:id="rId7"/>
    <p:sldId id="270" r:id="rId8"/>
    <p:sldId id="272" r:id="rId9"/>
    <p:sldId id="378" r:id="rId10"/>
    <p:sldId id="288" r:id="rId11"/>
    <p:sldId id="309" r:id="rId12"/>
    <p:sldId id="289" r:id="rId13"/>
    <p:sldId id="362" r:id="rId14"/>
    <p:sldId id="291" r:id="rId15"/>
    <p:sldId id="295" r:id="rId16"/>
    <p:sldId id="292" r:id="rId17"/>
    <p:sldId id="384" r:id="rId18"/>
    <p:sldId id="306" r:id="rId19"/>
    <p:sldId id="307" r:id="rId20"/>
    <p:sldId id="371" r:id="rId21"/>
    <p:sldId id="310" r:id="rId22"/>
    <p:sldId id="314" r:id="rId23"/>
    <p:sldId id="311" r:id="rId24"/>
    <p:sldId id="379" r:id="rId25"/>
    <p:sldId id="380" r:id="rId26"/>
    <p:sldId id="312" r:id="rId27"/>
    <p:sldId id="321" r:id="rId28"/>
    <p:sldId id="322" r:id="rId29"/>
    <p:sldId id="323" r:id="rId30"/>
    <p:sldId id="325" r:id="rId31"/>
    <p:sldId id="327" r:id="rId32"/>
    <p:sldId id="364" r:id="rId33"/>
    <p:sldId id="326" r:id="rId34"/>
    <p:sldId id="328" r:id="rId35"/>
    <p:sldId id="329" r:id="rId36"/>
    <p:sldId id="331" r:id="rId37"/>
    <p:sldId id="332" r:id="rId38"/>
    <p:sldId id="333" r:id="rId39"/>
    <p:sldId id="335" r:id="rId40"/>
    <p:sldId id="336" r:id="rId41"/>
    <p:sldId id="337" r:id="rId42"/>
    <p:sldId id="338" r:id="rId43"/>
    <p:sldId id="334" r:id="rId44"/>
    <p:sldId id="340" r:id="rId45"/>
    <p:sldId id="341" r:id="rId46"/>
    <p:sldId id="342" r:id="rId47"/>
    <p:sldId id="343" r:id="rId48"/>
    <p:sldId id="346" r:id="rId49"/>
    <p:sldId id="348" r:id="rId50"/>
    <p:sldId id="350" r:id="rId51"/>
    <p:sldId id="351" r:id="rId52"/>
    <p:sldId id="352" r:id="rId53"/>
    <p:sldId id="354" r:id="rId54"/>
    <p:sldId id="358" r:id="rId55"/>
    <p:sldId id="366" r:id="rId56"/>
    <p:sldId id="388" r:id="rId57"/>
    <p:sldId id="389" r:id="rId58"/>
    <p:sldId id="390" r:id="rId59"/>
    <p:sldId id="370" r:id="rId60"/>
    <p:sldId id="372" r:id="rId61"/>
    <p:sldId id="373" r:id="rId62"/>
    <p:sldId id="374" r:id="rId63"/>
    <p:sldId id="376" r:id="rId64"/>
    <p:sldId id="377" r:id="rId65"/>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0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76FAF1A-F2DE-40D8-9D77-DF422751038F}" type="datetimeFigureOut">
              <a:rPr lang="en-US" smtClean="0"/>
              <a:t>5/18/2021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796D60A-BFBB-4856-9EAF-C87A4B7C7E3C}"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9991305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FAF1A-F2DE-40D8-9D77-DF422751038F}" type="datetimeFigureOut">
              <a:rPr lang="en-US" smtClean="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96D60A-BFBB-4856-9EAF-C87A4B7C7E3C}" type="slidenum">
              <a:rPr lang="en-US" smtClean="0"/>
              <a:t>‹#›</a:t>
            </a:fld>
            <a:endParaRPr lang="en-US" dirty="0"/>
          </a:p>
        </p:txBody>
      </p:sp>
    </p:spTree>
    <p:extLst>
      <p:ext uri="{BB962C8B-B14F-4D97-AF65-F5344CB8AC3E}">
        <p14:creationId xmlns:p14="http://schemas.microsoft.com/office/powerpoint/2010/main" val="1467996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FAF1A-F2DE-40D8-9D77-DF422751038F}" type="datetimeFigureOut">
              <a:rPr lang="en-US" smtClean="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96D60A-BFBB-4856-9EAF-C87A4B7C7E3C}" type="slidenum">
              <a:rPr lang="en-US" smtClean="0"/>
              <a:t>‹#›</a:t>
            </a:fld>
            <a:endParaRPr lang="en-US" dirty="0"/>
          </a:p>
        </p:txBody>
      </p:sp>
    </p:spTree>
    <p:extLst>
      <p:ext uri="{BB962C8B-B14F-4D97-AF65-F5344CB8AC3E}">
        <p14:creationId xmlns:p14="http://schemas.microsoft.com/office/powerpoint/2010/main" val="486278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FAF1A-F2DE-40D8-9D77-DF422751038F}" type="datetimeFigureOut">
              <a:rPr lang="en-US" smtClean="0"/>
              <a:t>5/18/2021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796D60A-BFBB-4856-9EAF-C87A4B7C7E3C}" type="slidenum">
              <a:rPr lang="en-US" smtClean="0"/>
              <a:t>‹#›</a:t>
            </a:fld>
            <a:endParaRPr lang="en-US" dirty="0"/>
          </a:p>
        </p:txBody>
      </p:sp>
    </p:spTree>
    <p:extLst>
      <p:ext uri="{BB962C8B-B14F-4D97-AF65-F5344CB8AC3E}">
        <p14:creationId xmlns:p14="http://schemas.microsoft.com/office/powerpoint/2010/main" val="34037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76FAF1A-F2DE-40D8-9D77-DF422751038F}" type="datetimeFigureOut">
              <a:rPr lang="en-US" smtClean="0"/>
              <a:t>5/18/2021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796D60A-BFBB-4856-9EAF-C87A4B7C7E3C}"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027403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6FAF1A-F2DE-40D8-9D77-DF422751038F}" type="datetimeFigureOut">
              <a:rPr lang="en-US" smtClean="0"/>
              <a:t>5/18/2021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796D60A-BFBB-4856-9EAF-C87A4B7C7E3C}" type="slidenum">
              <a:rPr lang="en-US" smtClean="0"/>
              <a:t>‹#›</a:t>
            </a:fld>
            <a:endParaRPr lang="en-US" dirty="0"/>
          </a:p>
        </p:txBody>
      </p:sp>
    </p:spTree>
    <p:extLst>
      <p:ext uri="{BB962C8B-B14F-4D97-AF65-F5344CB8AC3E}">
        <p14:creationId xmlns:p14="http://schemas.microsoft.com/office/powerpoint/2010/main" val="1567269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6FAF1A-F2DE-40D8-9D77-DF422751038F}" type="datetimeFigureOut">
              <a:rPr lang="en-US" smtClean="0"/>
              <a:t>5/18/2021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796D60A-BFBB-4856-9EAF-C87A4B7C7E3C}" type="slidenum">
              <a:rPr lang="en-US" smtClean="0"/>
              <a:t>‹#›</a:t>
            </a:fld>
            <a:endParaRPr lang="en-US" dirty="0"/>
          </a:p>
        </p:txBody>
      </p:sp>
    </p:spTree>
    <p:extLst>
      <p:ext uri="{BB962C8B-B14F-4D97-AF65-F5344CB8AC3E}">
        <p14:creationId xmlns:p14="http://schemas.microsoft.com/office/powerpoint/2010/main" val="395230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6FAF1A-F2DE-40D8-9D77-DF422751038F}" type="datetimeFigureOut">
              <a:rPr lang="en-US" smtClean="0"/>
              <a:t>5/18/2021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796D60A-BFBB-4856-9EAF-C87A4B7C7E3C}" type="slidenum">
              <a:rPr lang="en-US" smtClean="0"/>
              <a:t>‹#›</a:t>
            </a:fld>
            <a:endParaRPr lang="en-US" dirty="0"/>
          </a:p>
        </p:txBody>
      </p:sp>
    </p:spTree>
    <p:extLst>
      <p:ext uri="{BB962C8B-B14F-4D97-AF65-F5344CB8AC3E}">
        <p14:creationId xmlns:p14="http://schemas.microsoft.com/office/powerpoint/2010/main" val="30142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FAF1A-F2DE-40D8-9D77-DF422751038F}" type="datetimeFigureOut">
              <a:rPr lang="en-US" smtClean="0"/>
              <a:t>5/18/2021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796D60A-BFBB-4856-9EAF-C87A4B7C7E3C}" type="slidenum">
              <a:rPr lang="en-US" smtClean="0"/>
              <a:t>‹#›</a:t>
            </a:fld>
            <a:endParaRPr lang="en-US" dirty="0"/>
          </a:p>
        </p:txBody>
      </p:sp>
    </p:spTree>
    <p:extLst>
      <p:ext uri="{BB962C8B-B14F-4D97-AF65-F5344CB8AC3E}">
        <p14:creationId xmlns:p14="http://schemas.microsoft.com/office/powerpoint/2010/main" val="1650324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76FAF1A-F2DE-40D8-9D77-DF422751038F}" type="datetimeFigureOut">
              <a:rPr lang="en-US" smtClean="0"/>
              <a:t>5/18/2021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796D60A-BFBB-4856-9EAF-C87A4B7C7E3C}"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68116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76FAF1A-F2DE-40D8-9D77-DF422751038F}" type="datetimeFigureOut">
              <a:rPr lang="en-US" smtClean="0"/>
              <a:t>5/18/2021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796D60A-BFBB-4856-9EAF-C87A4B7C7E3C}"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30505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76FAF1A-F2DE-40D8-9D77-DF422751038F}" type="datetimeFigureOut">
              <a:rPr lang="en-US" smtClean="0"/>
              <a:t>5/18/2021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796D60A-BFBB-4856-9EAF-C87A4B7C7E3C}"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5360587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4339A-3DC8-4E78-91C9-0875198D40D0}"/>
              </a:ext>
            </a:extLst>
          </p:cNvPr>
          <p:cNvSpPr>
            <a:spLocks noGrp="1"/>
          </p:cNvSpPr>
          <p:nvPr>
            <p:ph type="ctrTitle"/>
          </p:nvPr>
        </p:nvSpPr>
        <p:spPr>
          <a:xfrm>
            <a:off x="1524000" y="1122363"/>
            <a:ext cx="9144000" cy="1790170"/>
          </a:xfrm>
        </p:spPr>
        <p:txBody>
          <a:bodyPr>
            <a:normAutofit fontScale="90000"/>
          </a:bodyPr>
          <a:lstStyle/>
          <a:p>
            <a:r>
              <a:rPr lang="en-US" b="1" dirty="0"/>
              <a:t> </a:t>
            </a:r>
            <a:r>
              <a:rPr lang="en-US" sz="4900" b="1" dirty="0"/>
              <a:t>Self-Neglect Among Older Adults: Is it a ‘Lifestyle’ Choice?</a:t>
            </a:r>
          </a:p>
        </p:txBody>
      </p:sp>
      <p:sp>
        <p:nvSpPr>
          <p:cNvPr id="3" name="Subtitle 2">
            <a:extLst>
              <a:ext uri="{FF2B5EF4-FFF2-40B4-BE49-F238E27FC236}">
                <a16:creationId xmlns:a16="http://schemas.microsoft.com/office/drawing/2014/main" id="{3ECC2F5F-17B2-42D2-9400-82B31D01D9A8}"/>
              </a:ext>
            </a:extLst>
          </p:cNvPr>
          <p:cNvSpPr>
            <a:spLocks noGrp="1"/>
          </p:cNvSpPr>
          <p:nvPr>
            <p:ph type="subTitle" idx="1"/>
          </p:nvPr>
        </p:nvSpPr>
        <p:spPr>
          <a:xfrm>
            <a:off x="1524000" y="3014133"/>
            <a:ext cx="9144000" cy="2243667"/>
          </a:xfrm>
        </p:spPr>
        <p:txBody>
          <a:bodyPr>
            <a:normAutofit/>
          </a:bodyPr>
          <a:lstStyle/>
          <a:p>
            <a:r>
              <a:rPr lang="en-US" sz="3600" b="1" dirty="0"/>
              <a:t>May 20, 2021</a:t>
            </a:r>
          </a:p>
          <a:p>
            <a:r>
              <a:rPr lang="en-US" dirty="0"/>
              <a:t>Dr. Mamie M. Kutame</a:t>
            </a:r>
          </a:p>
        </p:txBody>
      </p:sp>
      <p:pic>
        <p:nvPicPr>
          <p:cNvPr id="5" name="Picture 4">
            <a:extLst>
              <a:ext uri="{FF2B5EF4-FFF2-40B4-BE49-F238E27FC236}">
                <a16:creationId xmlns:a16="http://schemas.microsoft.com/office/drawing/2014/main" id="{BABC3039-2A9F-4855-A7DB-6C417324FA2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958667" y="4316942"/>
            <a:ext cx="2709333" cy="940858"/>
          </a:xfrm>
          <a:prstGeom prst="rect">
            <a:avLst/>
          </a:prstGeom>
        </p:spPr>
      </p:pic>
    </p:spTree>
    <p:extLst>
      <p:ext uri="{BB962C8B-B14F-4D97-AF65-F5344CB8AC3E}">
        <p14:creationId xmlns:p14="http://schemas.microsoft.com/office/powerpoint/2010/main" val="1301058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4C69-631D-4818-A7D1-F336D6917C0F}"/>
              </a:ext>
            </a:extLst>
          </p:cNvPr>
          <p:cNvSpPr>
            <a:spLocks noGrp="1"/>
          </p:cNvSpPr>
          <p:nvPr>
            <p:ph type="title"/>
          </p:nvPr>
        </p:nvSpPr>
        <p:spPr/>
        <p:txBody>
          <a:bodyPr/>
          <a:lstStyle/>
          <a:p>
            <a:br>
              <a:rPr lang="en-US" dirty="0"/>
            </a:br>
            <a:r>
              <a:rPr lang="en-US" dirty="0"/>
              <a:t>Prevalence of Self-Neglect </a:t>
            </a:r>
          </a:p>
        </p:txBody>
      </p:sp>
      <p:sp>
        <p:nvSpPr>
          <p:cNvPr id="3" name="Content Placeholder 2">
            <a:extLst>
              <a:ext uri="{FF2B5EF4-FFF2-40B4-BE49-F238E27FC236}">
                <a16:creationId xmlns:a16="http://schemas.microsoft.com/office/drawing/2014/main" id="{780FFF6E-EF4B-44EA-85AB-4857934684EC}"/>
              </a:ext>
            </a:extLst>
          </p:cNvPr>
          <p:cNvSpPr>
            <a:spLocks noGrp="1"/>
          </p:cNvSpPr>
          <p:nvPr>
            <p:ph idx="1"/>
          </p:nvPr>
        </p:nvSpPr>
        <p:spPr/>
        <p:txBody>
          <a:bodyPr>
            <a:noAutofit/>
          </a:bodyPr>
          <a:lstStyle/>
          <a:p>
            <a:r>
              <a:rPr lang="en-US" sz="3200" dirty="0"/>
              <a:t>Chicago Health and Aging Project (CHAP) study suggested that 1 out of 9 older adults experience some form of self-neglect in a community setting (Dong et al., 2012).</a:t>
            </a:r>
          </a:p>
          <a:p>
            <a:pPr marL="0" indent="0">
              <a:buNone/>
            </a:pPr>
            <a:endParaRPr lang="en-US" sz="2400" dirty="0"/>
          </a:p>
        </p:txBody>
      </p:sp>
    </p:spTree>
    <p:extLst>
      <p:ext uri="{BB962C8B-B14F-4D97-AF65-F5344CB8AC3E}">
        <p14:creationId xmlns:p14="http://schemas.microsoft.com/office/powerpoint/2010/main" val="355739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930F3-D303-407F-B19B-E3D1731913BC}"/>
              </a:ext>
            </a:extLst>
          </p:cNvPr>
          <p:cNvSpPr>
            <a:spLocks noGrp="1"/>
          </p:cNvSpPr>
          <p:nvPr>
            <p:ph type="title"/>
          </p:nvPr>
        </p:nvSpPr>
        <p:spPr/>
        <p:txBody>
          <a:bodyPr/>
          <a:lstStyle/>
          <a:p>
            <a:pPr algn="ctr"/>
            <a:br>
              <a:rPr lang="en-US" dirty="0"/>
            </a:br>
            <a:r>
              <a:rPr lang="en-US" dirty="0"/>
              <a:t>Prevalence of Self-Neglect</a:t>
            </a:r>
          </a:p>
        </p:txBody>
      </p:sp>
      <p:sp>
        <p:nvSpPr>
          <p:cNvPr id="3" name="Content Placeholder 2">
            <a:extLst>
              <a:ext uri="{FF2B5EF4-FFF2-40B4-BE49-F238E27FC236}">
                <a16:creationId xmlns:a16="http://schemas.microsoft.com/office/drawing/2014/main" id="{9490F5A0-91F0-474C-BE94-9E5708238774}"/>
              </a:ext>
            </a:extLst>
          </p:cNvPr>
          <p:cNvSpPr>
            <a:spLocks noGrp="1"/>
          </p:cNvSpPr>
          <p:nvPr>
            <p:ph idx="1"/>
          </p:nvPr>
        </p:nvSpPr>
        <p:spPr/>
        <p:txBody>
          <a:bodyPr/>
          <a:lstStyle/>
          <a:p>
            <a:pPr marL="0" indent="0">
              <a:buNone/>
            </a:pPr>
            <a:endParaRPr lang="en-US" sz="2000" dirty="0"/>
          </a:p>
          <a:p>
            <a:r>
              <a:rPr lang="en-US" sz="3200" dirty="0"/>
              <a:t>A study within a cohort of 3,159 community-dwelling Chinese older adults in Chicago found that the overall prevalence of self-neglect was 29.11%, with 18.24% being categorized as mild and 10.8% as moderate to severe   (Dong, 2014).</a:t>
            </a:r>
          </a:p>
          <a:p>
            <a:pPr marL="0" indent="0">
              <a:buNone/>
            </a:pPr>
            <a:endParaRPr lang="en-US" dirty="0"/>
          </a:p>
        </p:txBody>
      </p:sp>
    </p:spTree>
    <p:extLst>
      <p:ext uri="{BB962C8B-B14F-4D97-AF65-F5344CB8AC3E}">
        <p14:creationId xmlns:p14="http://schemas.microsoft.com/office/powerpoint/2010/main" val="2273592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E257-27C8-428D-A61F-127568C1134C}"/>
              </a:ext>
            </a:extLst>
          </p:cNvPr>
          <p:cNvSpPr>
            <a:spLocks noGrp="1"/>
          </p:cNvSpPr>
          <p:nvPr>
            <p:ph type="title"/>
          </p:nvPr>
        </p:nvSpPr>
        <p:spPr/>
        <p:txBody>
          <a:bodyPr/>
          <a:lstStyle/>
          <a:p>
            <a:pPr algn="ctr"/>
            <a:br>
              <a:rPr lang="en-US" dirty="0"/>
            </a:br>
            <a:r>
              <a:rPr lang="en-US" dirty="0"/>
              <a:t>Prevalence of Self-Neglect</a:t>
            </a:r>
          </a:p>
        </p:txBody>
      </p:sp>
      <p:sp>
        <p:nvSpPr>
          <p:cNvPr id="3" name="Content Placeholder 2">
            <a:extLst>
              <a:ext uri="{FF2B5EF4-FFF2-40B4-BE49-F238E27FC236}">
                <a16:creationId xmlns:a16="http://schemas.microsoft.com/office/drawing/2014/main" id="{37FB6E42-8404-47D5-A884-7C4665A03F89}"/>
              </a:ext>
            </a:extLst>
          </p:cNvPr>
          <p:cNvSpPr>
            <a:spLocks noGrp="1"/>
          </p:cNvSpPr>
          <p:nvPr>
            <p:ph idx="1"/>
          </p:nvPr>
        </p:nvSpPr>
        <p:spPr/>
        <p:txBody>
          <a:bodyPr>
            <a:normAutofit/>
          </a:bodyPr>
          <a:lstStyle/>
          <a:p>
            <a:r>
              <a:rPr lang="en-US" sz="2800" dirty="0"/>
              <a:t>Within a cohort of 4,627 older adults, the prevalence of self-neglect by race:</a:t>
            </a:r>
          </a:p>
          <a:p>
            <a:pPr marL="0" indent="0">
              <a:buNone/>
            </a:pPr>
            <a:r>
              <a:rPr lang="en-US" sz="2800" dirty="0"/>
              <a:t>Black older adults (men 13.2%; women 10.9%) </a:t>
            </a:r>
          </a:p>
          <a:p>
            <a:pPr marL="0" indent="0">
              <a:buNone/>
            </a:pPr>
            <a:r>
              <a:rPr lang="en-US" sz="2800" dirty="0"/>
              <a:t>White older adults (men 2.4%; women 2.6%)</a:t>
            </a:r>
          </a:p>
          <a:p>
            <a:pPr marL="0" indent="0">
              <a:buNone/>
            </a:pPr>
            <a:r>
              <a:rPr lang="en-US" sz="2800" dirty="0"/>
              <a:t>5 domains assessed: personal hygiene, hoarding, house in need of repairs, unsanitary conditions &amp; in adequate utilities</a:t>
            </a:r>
          </a:p>
          <a:p>
            <a:pPr marL="0" indent="0" algn="ctr">
              <a:buNone/>
            </a:pPr>
            <a:r>
              <a:rPr lang="en-US" sz="2800" dirty="0"/>
              <a:t>(Dong et al, 2012).</a:t>
            </a:r>
          </a:p>
        </p:txBody>
      </p:sp>
    </p:spTree>
    <p:extLst>
      <p:ext uri="{BB962C8B-B14F-4D97-AF65-F5344CB8AC3E}">
        <p14:creationId xmlns:p14="http://schemas.microsoft.com/office/powerpoint/2010/main" val="2438154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6E8F-C618-4982-AB9A-E4506D2E1B12}"/>
              </a:ext>
            </a:extLst>
          </p:cNvPr>
          <p:cNvSpPr>
            <a:spLocks noGrp="1"/>
          </p:cNvSpPr>
          <p:nvPr>
            <p:ph type="title"/>
          </p:nvPr>
        </p:nvSpPr>
        <p:spPr/>
        <p:txBody>
          <a:bodyPr/>
          <a:lstStyle/>
          <a:p>
            <a:pPr algn="ctr"/>
            <a:br>
              <a:rPr lang="en-US" dirty="0"/>
            </a:br>
            <a:r>
              <a:rPr lang="en-US" dirty="0"/>
              <a:t>Prevalence of Self-Neglect</a:t>
            </a:r>
          </a:p>
        </p:txBody>
      </p:sp>
      <p:sp>
        <p:nvSpPr>
          <p:cNvPr id="3" name="Content Placeholder 2">
            <a:extLst>
              <a:ext uri="{FF2B5EF4-FFF2-40B4-BE49-F238E27FC236}">
                <a16:creationId xmlns:a16="http://schemas.microsoft.com/office/drawing/2014/main" id="{68CF6F57-32CB-4F5F-864D-3DC2EF13BBF6}"/>
              </a:ext>
            </a:extLst>
          </p:cNvPr>
          <p:cNvSpPr>
            <a:spLocks noGrp="1"/>
          </p:cNvSpPr>
          <p:nvPr>
            <p:ph idx="1"/>
          </p:nvPr>
        </p:nvSpPr>
        <p:spPr/>
        <p:txBody>
          <a:bodyPr>
            <a:normAutofit/>
          </a:bodyPr>
          <a:lstStyle/>
          <a:p>
            <a:r>
              <a:rPr lang="en-US" sz="2800" dirty="0"/>
              <a:t>For those with less than high school education within the same cohort (4,627), the prevalence of self-neglect was 14.7% in men and 10.9% in women.</a:t>
            </a:r>
          </a:p>
          <a:p>
            <a:r>
              <a:rPr lang="en-US" sz="2800" dirty="0"/>
              <a:t>For those with annual income less than $15,000, the prevalence of self-neglect was 21.7% in men and 15.3% in women</a:t>
            </a:r>
          </a:p>
          <a:p>
            <a:pPr marL="0" indent="0">
              <a:buNone/>
            </a:pPr>
            <a:r>
              <a:rPr lang="en-US" sz="2800" dirty="0"/>
              <a:t>			(Dong et al., 2012).</a:t>
            </a:r>
          </a:p>
        </p:txBody>
      </p:sp>
    </p:spTree>
    <p:extLst>
      <p:ext uri="{BB962C8B-B14F-4D97-AF65-F5344CB8AC3E}">
        <p14:creationId xmlns:p14="http://schemas.microsoft.com/office/powerpoint/2010/main" val="2142763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C5885-D3C7-496C-812B-C36F940CD356}"/>
              </a:ext>
            </a:extLst>
          </p:cNvPr>
          <p:cNvSpPr>
            <a:spLocks noGrp="1"/>
          </p:cNvSpPr>
          <p:nvPr>
            <p:ph type="title"/>
          </p:nvPr>
        </p:nvSpPr>
        <p:spPr/>
        <p:txBody>
          <a:bodyPr>
            <a:normAutofit/>
          </a:bodyPr>
          <a:lstStyle/>
          <a:p>
            <a:pPr algn="ctr"/>
            <a:r>
              <a:rPr lang="en-US" dirty="0"/>
              <a:t>Risk Factors that Contribute to</a:t>
            </a:r>
            <a:br>
              <a:rPr lang="en-US" dirty="0"/>
            </a:br>
            <a:r>
              <a:rPr lang="en-US" dirty="0"/>
              <a:t> Self-Neglect </a:t>
            </a:r>
          </a:p>
        </p:txBody>
      </p:sp>
      <p:sp>
        <p:nvSpPr>
          <p:cNvPr id="3" name="Content Placeholder 2">
            <a:extLst>
              <a:ext uri="{FF2B5EF4-FFF2-40B4-BE49-F238E27FC236}">
                <a16:creationId xmlns:a16="http://schemas.microsoft.com/office/drawing/2014/main" id="{8D4B20A4-431A-4073-ADE3-7F399C17BD66}"/>
              </a:ext>
            </a:extLst>
          </p:cNvPr>
          <p:cNvSpPr>
            <a:spLocks noGrp="1"/>
          </p:cNvSpPr>
          <p:nvPr>
            <p:ph idx="1"/>
          </p:nvPr>
        </p:nvSpPr>
        <p:spPr/>
        <p:txBody>
          <a:bodyPr>
            <a:noAutofit/>
          </a:bodyPr>
          <a:lstStyle/>
          <a:p>
            <a:pPr marL="0" indent="0">
              <a:buNone/>
            </a:pPr>
            <a:r>
              <a:rPr lang="en-US" sz="2800" dirty="0"/>
              <a:t>Empirical Research Findings:</a:t>
            </a:r>
          </a:p>
          <a:p>
            <a:r>
              <a:rPr lang="en-US" sz="3200" dirty="0"/>
              <a:t>Executive function is important for planning, initiation, decision-making, organizing and carrying out tasks</a:t>
            </a:r>
          </a:p>
          <a:p>
            <a:r>
              <a:rPr lang="en-US" sz="3200" dirty="0"/>
              <a:t>Executive dysfunction (difficulty problem-solving, managing finances, identifying dangerous situations, etc. (Dyer et al., 2007).</a:t>
            </a:r>
          </a:p>
        </p:txBody>
      </p:sp>
    </p:spTree>
    <p:extLst>
      <p:ext uri="{BB962C8B-B14F-4D97-AF65-F5344CB8AC3E}">
        <p14:creationId xmlns:p14="http://schemas.microsoft.com/office/powerpoint/2010/main" val="2915566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5545F-5A69-4621-B2B9-76795679860E}"/>
              </a:ext>
            </a:extLst>
          </p:cNvPr>
          <p:cNvSpPr>
            <a:spLocks noGrp="1"/>
          </p:cNvSpPr>
          <p:nvPr>
            <p:ph type="title"/>
          </p:nvPr>
        </p:nvSpPr>
        <p:spPr/>
        <p:txBody>
          <a:bodyPr/>
          <a:lstStyle/>
          <a:p>
            <a:pPr algn="ctr"/>
            <a:r>
              <a:rPr lang="en-US" dirty="0"/>
              <a:t>Risk Factors that Contribute to </a:t>
            </a:r>
            <a:br>
              <a:rPr lang="en-US" dirty="0"/>
            </a:br>
            <a:r>
              <a:rPr lang="en-US" dirty="0"/>
              <a:t>Self-Neglect</a:t>
            </a:r>
          </a:p>
        </p:txBody>
      </p:sp>
      <p:sp>
        <p:nvSpPr>
          <p:cNvPr id="3" name="Content Placeholder 2">
            <a:extLst>
              <a:ext uri="{FF2B5EF4-FFF2-40B4-BE49-F238E27FC236}">
                <a16:creationId xmlns:a16="http://schemas.microsoft.com/office/drawing/2014/main" id="{D16C5754-F9BA-4C16-82A0-993C8DC1BD21}"/>
              </a:ext>
            </a:extLst>
          </p:cNvPr>
          <p:cNvSpPr>
            <a:spLocks noGrp="1"/>
          </p:cNvSpPr>
          <p:nvPr>
            <p:ph idx="1"/>
          </p:nvPr>
        </p:nvSpPr>
        <p:spPr/>
        <p:txBody>
          <a:bodyPr/>
          <a:lstStyle/>
          <a:p>
            <a:r>
              <a:rPr lang="en-US" sz="2800" dirty="0"/>
              <a:t>Old age</a:t>
            </a:r>
          </a:p>
          <a:p>
            <a:r>
              <a:rPr lang="en-US" sz="2800" dirty="0"/>
              <a:t>Living alone</a:t>
            </a:r>
          </a:p>
          <a:p>
            <a:r>
              <a:rPr lang="en-US" sz="2800" dirty="0"/>
              <a:t>Untreated medical conditions</a:t>
            </a:r>
          </a:p>
          <a:p>
            <a:r>
              <a:rPr lang="en-US" sz="2800" dirty="0"/>
              <a:t>Chronic medical conditions and non-compliance with medications</a:t>
            </a:r>
          </a:p>
          <a:p>
            <a:r>
              <a:rPr lang="en-US" sz="2800" dirty="0"/>
              <a:t>Mental illness, Substance abuse/alcohol</a:t>
            </a:r>
          </a:p>
          <a:p>
            <a:endParaRPr lang="en-US" dirty="0"/>
          </a:p>
        </p:txBody>
      </p:sp>
    </p:spTree>
    <p:extLst>
      <p:ext uri="{BB962C8B-B14F-4D97-AF65-F5344CB8AC3E}">
        <p14:creationId xmlns:p14="http://schemas.microsoft.com/office/powerpoint/2010/main" val="2190834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6DDAD-DC2B-4209-94AA-2F9AA797E919}"/>
              </a:ext>
            </a:extLst>
          </p:cNvPr>
          <p:cNvSpPr>
            <a:spLocks noGrp="1"/>
          </p:cNvSpPr>
          <p:nvPr>
            <p:ph type="title"/>
          </p:nvPr>
        </p:nvSpPr>
        <p:spPr/>
        <p:txBody>
          <a:bodyPr/>
          <a:lstStyle/>
          <a:p>
            <a:pPr algn="ctr"/>
            <a:r>
              <a:rPr lang="en-US" dirty="0"/>
              <a:t>	Risk Factors that Contribute to </a:t>
            </a:r>
            <a:br>
              <a:rPr lang="en-US" dirty="0"/>
            </a:br>
            <a:r>
              <a:rPr lang="en-US" dirty="0"/>
              <a:t>Self-Neglect </a:t>
            </a:r>
          </a:p>
        </p:txBody>
      </p:sp>
      <p:sp>
        <p:nvSpPr>
          <p:cNvPr id="3" name="Content Placeholder 2">
            <a:extLst>
              <a:ext uri="{FF2B5EF4-FFF2-40B4-BE49-F238E27FC236}">
                <a16:creationId xmlns:a16="http://schemas.microsoft.com/office/drawing/2014/main" id="{C914ED5D-644E-4E1E-9376-AEE53F6AD50B}"/>
              </a:ext>
            </a:extLst>
          </p:cNvPr>
          <p:cNvSpPr>
            <a:spLocks noGrp="1"/>
          </p:cNvSpPr>
          <p:nvPr>
            <p:ph idx="1"/>
          </p:nvPr>
        </p:nvSpPr>
        <p:spPr/>
        <p:txBody>
          <a:bodyPr>
            <a:normAutofit/>
          </a:bodyPr>
          <a:lstStyle/>
          <a:p>
            <a:endParaRPr lang="en-US" sz="2800" dirty="0"/>
          </a:p>
          <a:p>
            <a:r>
              <a:rPr lang="en-US" sz="2800" dirty="0"/>
              <a:t>Depression, Dementia</a:t>
            </a:r>
          </a:p>
          <a:p>
            <a:r>
              <a:rPr lang="en-US" sz="2800" dirty="0"/>
              <a:t>Inadequate social support </a:t>
            </a:r>
          </a:p>
          <a:p>
            <a:r>
              <a:rPr lang="en-US" sz="2800" dirty="0"/>
              <a:t>Lower levels of education &amp; economically disadvantaged</a:t>
            </a:r>
          </a:p>
          <a:p>
            <a:r>
              <a:rPr lang="en-US" sz="2800" dirty="0"/>
              <a:t>History of trauma</a:t>
            </a:r>
          </a:p>
          <a:p>
            <a:r>
              <a:rPr lang="en-US" sz="2800" dirty="0"/>
              <a:t>Severe disability, requiring assistance with ADLs &amp; IADLs</a:t>
            </a:r>
          </a:p>
          <a:p>
            <a:endParaRPr lang="en-US" dirty="0"/>
          </a:p>
        </p:txBody>
      </p:sp>
    </p:spTree>
    <p:extLst>
      <p:ext uri="{BB962C8B-B14F-4D97-AF65-F5344CB8AC3E}">
        <p14:creationId xmlns:p14="http://schemas.microsoft.com/office/powerpoint/2010/main" val="3322639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E321CBE7-1748-4E8A-B3FD-E196E5CE8C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0050" y="0"/>
            <a:ext cx="88519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5305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9E708-5755-4FDD-B631-186EF094B249}"/>
              </a:ext>
            </a:extLst>
          </p:cNvPr>
          <p:cNvSpPr>
            <a:spLocks noGrp="1"/>
          </p:cNvSpPr>
          <p:nvPr>
            <p:ph type="title"/>
          </p:nvPr>
        </p:nvSpPr>
        <p:spPr/>
        <p:txBody>
          <a:bodyPr/>
          <a:lstStyle/>
          <a:p>
            <a:pPr algn="ctr"/>
            <a:br>
              <a:rPr lang="en-US" dirty="0"/>
            </a:br>
            <a:r>
              <a:rPr lang="en-US" dirty="0"/>
              <a:t>Ethical Considerations</a:t>
            </a:r>
          </a:p>
        </p:txBody>
      </p:sp>
      <p:sp>
        <p:nvSpPr>
          <p:cNvPr id="3" name="Content Placeholder 2">
            <a:extLst>
              <a:ext uri="{FF2B5EF4-FFF2-40B4-BE49-F238E27FC236}">
                <a16:creationId xmlns:a16="http://schemas.microsoft.com/office/drawing/2014/main" id="{DDB71083-8549-4193-B86B-A989634F8B0C}"/>
              </a:ext>
            </a:extLst>
          </p:cNvPr>
          <p:cNvSpPr>
            <a:spLocks noGrp="1"/>
          </p:cNvSpPr>
          <p:nvPr>
            <p:ph idx="1"/>
          </p:nvPr>
        </p:nvSpPr>
        <p:spPr/>
        <p:txBody>
          <a:bodyPr>
            <a:noAutofit/>
          </a:bodyPr>
          <a:lstStyle/>
          <a:p>
            <a:pPr marL="0" indent="0">
              <a:buNone/>
            </a:pPr>
            <a:r>
              <a:rPr lang="en-US" sz="2800" dirty="0"/>
              <a:t> Variety of scenarios when working with older adults who self-neglect including:</a:t>
            </a:r>
          </a:p>
          <a:p>
            <a:r>
              <a:rPr lang="en-US" sz="2800" dirty="0"/>
              <a:t>Elements of self-determination, personal independence, lifestyle choices </a:t>
            </a:r>
          </a:p>
          <a:p>
            <a:r>
              <a:rPr lang="en-US" sz="2800" dirty="0"/>
              <a:t>Laws and regulations of states statues that protect adults come together. These complexities often require the proverbial wisdom of Solomon  (Simmons &amp; O’Brien, 1999, p. 34). </a:t>
            </a:r>
          </a:p>
        </p:txBody>
      </p:sp>
    </p:spTree>
    <p:extLst>
      <p:ext uri="{BB962C8B-B14F-4D97-AF65-F5344CB8AC3E}">
        <p14:creationId xmlns:p14="http://schemas.microsoft.com/office/powerpoint/2010/main" val="609906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58FBD-2505-4158-91FE-592ABA93E50B}"/>
              </a:ext>
            </a:extLst>
          </p:cNvPr>
          <p:cNvSpPr>
            <a:spLocks noGrp="1"/>
          </p:cNvSpPr>
          <p:nvPr>
            <p:ph type="title"/>
          </p:nvPr>
        </p:nvSpPr>
        <p:spPr/>
        <p:txBody>
          <a:bodyPr/>
          <a:lstStyle/>
          <a:p>
            <a:pPr algn="ctr"/>
            <a:br>
              <a:rPr lang="en-US" dirty="0"/>
            </a:br>
            <a:r>
              <a:rPr lang="en-US" dirty="0"/>
              <a:t>Ethical Considerations/Case Study</a:t>
            </a:r>
          </a:p>
        </p:txBody>
      </p:sp>
      <p:sp>
        <p:nvSpPr>
          <p:cNvPr id="3" name="Content Placeholder 2">
            <a:extLst>
              <a:ext uri="{FF2B5EF4-FFF2-40B4-BE49-F238E27FC236}">
                <a16:creationId xmlns:a16="http://schemas.microsoft.com/office/drawing/2014/main" id="{EA03E331-ECE6-4A4C-81CB-4FB1B3B099F1}"/>
              </a:ext>
            </a:extLst>
          </p:cNvPr>
          <p:cNvSpPr>
            <a:spLocks noGrp="1"/>
          </p:cNvSpPr>
          <p:nvPr>
            <p:ph idx="1"/>
          </p:nvPr>
        </p:nvSpPr>
        <p:spPr/>
        <p:txBody>
          <a:bodyPr>
            <a:normAutofit lnSpcReduction="10000"/>
          </a:bodyPr>
          <a:lstStyle/>
          <a:p>
            <a:r>
              <a:rPr lang="en-US" sz="2400" dirty="0"/>
              <a:t>Competence is a legal determination of mental capacity. Legal standards for evaluating capacity are generally based on the patients’ ability to:</a:t>
            </a:r>
          </a:p>
          <a:p>
            <a:r>
              <a:rPr lang="en-US" sz="2400" dirty="0"/>
              <a:t>Understand relevant information about their condition and proposed treatment</a:t>
            </a:r>
          </a:p>
          <a:p>
            <a:r>
              <a:rPr lang="en-US" sz="2400" dirty="0"/>
              <a:t>Appreciate the nature of their situation, including their underlying values and potential consequences of their choice</a:t>
            </a:r>
          </a:p>
          <a:p>
            <a:r>
              <a:rPr lang="en-US" sz="2400" dirty="0"/>
              <a:t>Reason about the potential risks and benefits of their choices, and express their choice  (Baruth &amp; Lapid, 2017).</a:t>
            </a:r>
          </a:p>
          <a:p>
            <a:pPr marL="0" indent="0">
              <a:buNone/>
            </a:pPr>
            <a:endParaRPr lang="en-US" dirty="0"/>
          </a:p>
        </p:txBody>
      </p:sp>
    </p:spTree>
    <p:extLst>
      <p:ext uri="{BB962C8B-B14F-4D97-AF65-F5344CB8AC3E}">
        <p14:creationId xmlns:p14="http://schemas.microsoft.com/office/powerpoint/2010/main" val="77822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8A9BD-AE24-4856-8C6D-C53250A7209F}"/>
              </a:ext>
            </a:extLst>
          </p:cNvPr>
          <p:cNvSpPr>
            <a:spLocks noGrp="1"/>
          </p:cNvSpPr>
          <p:nvPr>
            <p:ph type="title"/>
          </p:nvPr>
        </p:nvSpPr>
        <p:spPr/>
        <p:txBody>
          <a:bodyPr>
            <a:normAutofit fontScale="90000"/>
          </a:bodyPr>
          <a:lstStyle/>
          <a:p>
            <a:r>
              <a:rPr lang="en-US" dirty="0"/>
              <a:t>	</a:t>
            </a:r>
            <a:br>
              <a:rPr lang="en-US" dirty="0"/>
            </a:br>
            <a:r>
              <a:rPr lang="en-US" dirty="0"/>
              <a:t>		</a:t>
            </a:r>
            <a:r>
              <a:rPr lang="en-US" sz="7300" dirty="0"/>
              <a:t>Learning Objectives</a:t>
            </a:r>
          </a:p>
        </p:txBody>
      </p:sp>
      <p:sp>
        <p:nvSpPr>
          <p:cNvPr id="3" name="Content Placeholder 2">
            <a:extLst>
              <a:ext uri="{FF2B5EF4-FFF2-40B4-BE49-F238E27FC236}">
                <a16:creationId xmlns:a16="http://schemas.microsoft.com/office/drawing/2014/main" id="{C0185BEB-A044-45FD-9409-59E3B2773859}"/>
              </a:ext>
            </a:extLst>
          </p:cNvPr>
          <p:cNvSpPr>
            <a:spLocks noGrp="1"/>
          </p:cNvSpPr>
          <p:nvPr>
            <p:ph idx="1"/>
          </p:nvPr>
        </p:nvSpPr>
        <p:spPr/>
        <p:txBody>
          <a:bodyPr>
            <a:normAutofit fontScale="92500" lnSpcReduction="10000"/>
          </a:bodyPr>
          <a:lstStyle/>
          <a:p>
            <a:pPr marL="0" indent="0">
              <a:buNone/>
            </a:pPr>
            <a:r>
              <a:rPr lang="en-US" sz="3600" dirty="0"/>
              <a:t>Upon completion of this workshop, participants will be able to:</a:t>
            </a:r>
          </a:p>
          <a:p>
            <a:r>
              <a:rPr lang="en-US" sz="3600" dirty="0"/>
              <a:t>Understand the scope of the problem and identify risk factors that contribute to self-neglect among older adults</a:t>
            </a:r>
          </a:p>
          <a:p>
            <a:r>
              <a:rPr lang="en-US" sz="3600" dirty="0"/>
              <a:t>Understand the theoretical perspectives that guided the study</a:t>
            </a:r>
          </a:p>
          <a:p>
            <a:pPr marL="0" indent="0">
              <a:buNone/>
            </a:pPr>
            <a:endParaRPr lang="en-US" dirty="0"/>
          </a:p>
        </p:txBody>
      </p:sp>
    </p:spTree>
    <p:extLst>
      <p:ext uri="{BB962C8B-B14F-4D97-AF65-F5344CB8AC3E}">
        <p14:creationId xmlns:p14="http://schemas.microsoft.com/office/powerpoint/2010/main" val="2304539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5FEA6-1E83-4F46-9890-2865704DA15F}"/>
              </a:ext>
            </a:extLst>
          </p:cNvPr>
          <p:cNvSpPr>
            <a:spLocks noGrp="1"/>
          </p:cNvSpPr>
          <p:nvPr>
            <p:ph type="title"/>
          </p:nvPr>
        </p:nvSpPr>
        <p:spPr/>
        <p:txBody>
          <a:bodyPr>
            <a:normAutofit fontScale="90000"/>
          </a:bodyPr>
          <a:lstStyle/>
          <a:p>
            <a:pPr algn="ctr"/>
            <a:br>
              <a:rPr lang="en-US" dirty="0"/>
            </a:br>
            <a:r>
              <a:rPr lang="en-US" sz="6000" dirty="0"/>
              <a:t>Assessment</a:t>
            </a:r>
          </a:p>
        </p:txBody>
      </p:sp>
      <p:sp>
        <p:nvSpPr>
          <p:cNvPr id="3" name="Content Placeholder 2">
            <a:extLst>
              <a:ext uri="{FF2B5EF4-FFF2-40B4-BE49-F238E27FC236}">
                <a16:creationId xmlns:a16="http://schemas.microsoft.com/office/drawing/2014/main" id="{78F1F61B-F280-4F84-A964-DC4F72DB4E2F}"/>
              </a:ext>
            </a:extLst>
          </p:cNvPr>
          <p:cNvSpPr>
            <a:spLocks noGrp="1"/>
          </p:cNvSpPr>
          <p:nvPr>
            <p:ph idx="1"/>
          </p:nvPr>
        </p:nvSpPr>
        <p:spPr/>
        <p:txBody>
          <a:bodyPr/>
          <a:lstStyle/>
          <a:p>
            <a:r>
              <a:rPr lang="en-US" sz="4800" dirty="0"/>
              <a:t>Assess to determine risk of harm</a:t>
            </a:r>
          </a:p>
          <a:p>
            <a:r>
              <a:rPr lang="en-US" sz="4800" dirty="0"/>
              <a:t>Assess to determine capacity</a:t>
            </a:r>
          </a:p>
          <a:p>
            <a:endParaRPr lang="en-US" dirty="0"/>
          </a:p>
        </p:txBody>
      </p:sp>
    </p:spTree>
    <p:extLst>
      <p:ext uri="{BB962C8B-B14F-4D97-AF65-F5344CB8AC3E}">
        <p14:creationId xmlns:p14="http://schemas.microsoft.com/office/powerpoint/2010/main" val="761757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C0C7E-0A7A-460B-83AC-2180A1EBA1B7}"/>
              </a:ext>
            </a:extLst>
          </p:cNvPr>
          <p:cNvSpPr>
            <a:spLocks noGrp="1"/>
          </p:cNvSpPr>
          <p:nvPr>
            <p:ph type="title"/>
          </p:nvPr>
        </p:nvSpPr>
        <p:spPr/>
        <p:txBody>
          <a:bodyPr>
            <a:normAutofit/>
          </a:bodyPr>
          <a:lstStyle/>
          <a:p>
            <a:r>
              <a:rPr lang="en-US" dirty="0"/>
              <a:t>Lived Experiences of Older Adults Who were Identified as Self-Neglecting </a:t>
            </a:r>
          </a:p>
        </p:txBody>
      </p:sp>
      <p:sp>
        <p:nvSpPr>
          <p:cNvPr id="3" name="Content Placeholder 2">
            <a:extLst>
              <a:ext uri="{FF2B5EF4-FFF2-40B4-BE49-F238E27FC236}">
                <a16:creationId xmlns:a16="http://schemas.microsoft.com/office/drawing/2014/main" id="{E20C4460-6D78-4EE9-A457-3518BFBB907A}"/>
              </a:ext>
            </a:extLst>
          </p:cNvPr>
          <p:cNvSpPr>
            <a:spLocks noGrp="1"/>
          </p:cNvSpPr>
          <p:nvPr>
            <p:ph idx="1"/>
          </p:nvPr>
        </p:nvSpPr>
        <p:spPr/>
        <p:txBody>
          <a:bodyPr>
            <a:normAutofit/>
          </a:bodyPr>
          <a:lstStyle/>
          <a:p>
            <a:r>
              <a:rPr lang="en-US" sz="2400" i="1" dirty="0"/>
              <a:t>Understanding Self-Neglect from the Older Person’s Perspective</a:t>
            </a:r>
            <a:r>
              <a:rPr lang="en-US" sz="2400" dirty="0"/>
              <a:t> was a qualitative study conducted in 2007. </a:t>
            </a:r>
          </a:p>
          <a:p>
            <a:pPr marL="0" indent="0">
              <a:buNone/>
            </a:pPr>
            <a:r>
              <a:rPr lang="en-US" sz="2400" dirty="0"/>
              <a:t>There were 4 Research Questions:</a:t>
            </a:r>
          </a:p>
          <a:p>
            <a:r>
              <a:rPr lang="en-US" sz="2400" dirty="0"/>
              <a:t>What were the lived experiences of the older adults identified as self-neglectful?</a:t>
            </a:r>
          </a:p>
          <a:p>
            <a:r>
              <a:rPr lang="en-US" sz="2400" dirty="0"/>
              <a:t>What were the salient issues in the lives of those older persons identified as self-neglectful?</a:t>
            </a:r>
          </a:p>
          <a:p>
            <a:endParaRPr lang="en-US" sz="2400" dirty="0"/>
          </a:p>
          <a:p>
            <a:endParaRPr lang="en-US" dirty="0"/>
          </a:p>
        </p:txBody>
      </p:sp>
    </p:spTree>
    <p:extLst>
      <p:ext uri="{BB962C8B-B14F-4D97-AF65-F5344CB8AC3E}">
        <p14:creationId xmlns:p14="http://schemas.microsoft.com/office/powerpoint/2010/main" val="4100764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30018-ACEF-4DEA-BB7B-80A1AEA1DB51}"/>
              </a:ext>
            </a:extLst>
          </p:cNvPr>
          <p:cNvSpPr>
            <a:spLocks noGrp="1"/>
          </p:cNvSpPr>
          <p:nvPr>
            <p:ph type="title"/>
          </p:nvPr>
        </p:nvSpPr>
        <p:spPr/>
        <p:txBody>
          <a:bodyPr/>
          <a:lstStyle/>
          <a:p>
            <a:r>
              <a:rPr lang="en-US" dirty="0"/>
              <a:t>Lived Experiences of Older Adults Who were Identified as Self-Neglectful </a:t>
            </a:r>
          </a:p>
        </p:txBody>
      </p:sp>
      <p:sp>
        <p:nvSpPr>
          <p:cNvPr id="3" name="Content Placeholder 2">
            <a:extLst>
              <a:ext uri="{FF2B5EF4-FFF2-40B4-BE49-F238E27FC236}">
                <a16:creationId xmlns:a16="http://schemas.microsoft.com/office/drawing/2014/main" id="{0BBFF3F2-FF8A-4F1B-8D35-5D628467A1AA}"/>
              </a:ext>
            </a:extLst>
          </p:cNvPr>
          <p:cNvSpPr>
            <a:spLocks noGrp="1"/>
          </p:cNvSpPr>
          <p:nvPr>
            <p:ph idx="1"/>
          </p:nvPr>
        </p:nvSpPr>
        <p:spPr/>
        <p:txBody>
          <a:bodyPr/>
          <a:lstStyle/>
          <a:p>
            <a:pPr marL="0" indent="0">
              <a:buNone/>
            </a:pPr>
            <a:r>
              <a:rPr lang="en-US" sz="2800" dirty="0"/>
              <a:t>Research Questions Cont’d:</a:t>
            </a:r>
          </a:p>
          <a:p>
            <a:r>
              <a:rPr lang="en-US" sz="2800" dirty="0"/>
              <a:t>How did those older persons experience self-neglect?</a:t>
            </a:r>
          </a:p>
          <a:p>
            <a:pPr marL="0" indent="0">
              <a:buNone/>
            </a:pPr>
            <a:r>
              <a:rPr lang="en-US" sz="2800" dirty="0"/>
              <a:t> </a:t>
            </a:r>
          </a:p>
          <a:p>
            <a:r>
              <a:rPr lang="en-US" sz="2800" dirty="0"/>
              <a:t>What were the meanings of those experiences to the study participants?</a:t>
            </a:r>
          </a:p>
          <a:p>
            <a:endParaRPr lang="en-US" sz="2800" dirty="0"/>
          </a:p>
          <a:p>
            <a:endParaRPr lang="en-US" dirty="0"/>
          </a:p>
          <a:p>
            <a:endParaRPr lang="en-US" dirty="0"/>
          </a:p>
        </p:txBody>
      </p:sp>
    </p:spTree>
    <p:extLst>
      <p:ext uri="{BB962C8B-B14F-4D97-AF65-F5344CB8AC3E}">
        <p14:creationId xmlns:p14="http://schemas.microsoft.com/office/powerpoint/2010/main" val="87880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2E22A-1D8E-4C18-A051-BD54F3EEFFCE}"/>
              </a:ext>
            </a:extLst>
          </p:cNvPr>
          <p:cNvSpPr>
            <a:spLocks noGrp="1"/>
          </p:cNvSpPr>
          <p:nvPr>
            <p:ph type="title"/>
          </p:nvPr>
        </p:nvSpPr>
        <p:spPr/>
        <p:txBody>
          <a:bodyPr/>
          <a:lstStyle/>
          <a:p>
            <a:r>
              <a:rPr lang="en-US" dirty="0"/>
              <a:t>Lived Experiences of Older Adults Who were Identified as Self-Neglecting </a:t>
            </a:r>
          </a:p>
        </p:txBody>
      </p:sp>
      <p:sp>
        <p:nvSpPr>
          <p:cNvPr id="3" name="Content Placeholder 2">
            <a:extLst>
              <a:ext uri="{FF2B5EF4-FFF2-40B4-BE49-F238E27FC236}">
                <a16:creationId xmlns:a16="http://schemas.microsoft.com/office/drawing/2014/main" id="{94D26B66-3664-43D1-9481-0941F2F4AFE1}"/>
              </a:ext>
            </a:extLst>
          </p:cNvPr>
          <p:cNvSpPr>
            <a:spLocks noGrp="1"/>
          </p:cNvSpPr>
          <p:nvPr>
            <p:ph idx="1"/>
          </p:nvPr>
        </p:nvSpPr>
        <p:spPr/>
        <p:txBody>
          <a:bodyPr>
            <a:normAutofit/>
          </a:bodyPr>
          <a:lstStyle/>
          <a:p>
            <a:r>
              <a:rPr lang="en-US" sz="2800" dirty="0"/>
              <a:t>Participants were from APS and home health; had multiple unmet needs as defined by APS as “self-neglect” and had willingness to participate</a:t>
            </a:r>
          </a:p>
          <a:p>
            <a:r>
              <a:rPr lang="en-US" sz="2800" dirty="0"/>
              <a:t>Sample size (n-12), 2 male and 10 female</a:t>
            </a:r>
          </a:p>
          <a:p>
            <a:r>
              <a:rPr lang="en-US" sz="2800" dirty="0"/>
              <a:t>Ranged in age from 73-94, with average age of 81</a:t>
            </a:r>
          </a:p>
          <a:p>
            <a:pPr marL="0" indent="0">
              <a:buNone/>
            </a:pPr>
            <a:endParaRPr lang="en-US" dirty="0"/>
          </a:p>
        </p:txBody>
      </p:sp>
    </p:spTree>
    <p:extLst>
      <p:ext uri="{BB962C8B-B14F-4D97-AF65-F5344CB8AC3E}">
        <p14:creationId xmlns:p14="http://schemas.microsoft.com/office/powerpoint/2010/main" val="2243040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02698565"/>
              </p:ext>
            </p:extLst>
          </p:nvPr>
        </p:nvGraphicFramePr>
        <p:xfrm>
          <a:off x="954739" y="318066"/>
          <a:ext cx="10784542" cy="6028945"/>
        </p:xfrm>
        <a:graphic>
          <a:graphicData uri="http://schemas.openxmlformats.org/drawingml/2006/table">
            <a:tbl>
              <a:tblPr firstRow="1" firstCol="1" bandRow="1">
                <a:tableStyleId>{5C22544A-7EE6-4342-B048-85BDC9FD1C3A}</a:tableStyleId>
              </a:tblPr>
              <a:tblGrid>
                <a:gridCol w="938601">
                  <a:extLst>
                    <a:ext uri="{9D8B030D-6E8A-4147-A177-3AD203B41FA5}">
                      <a16:colId xmlns:a16="http://schemas.microsoft.com/office/drawing/2014/main" val="404418815"/>
                    </a:ext>
                  </a:extLst>
                </a:gridCol>
                <a:gridCol w="961434">
                  <a:extLst>
                    <a:ext uri="{9D8B030D-6E8A-4147-A177-3AD203B41FA5}">
                      <a16:colId xmlns:a16="http://schemas.microsoft.com/office/drawing/2014/main" val="772772497"/>
                    </a:ext>
                  </a:extLst>
                </a:gridCol>
                <a:gridCol w="989975">
                  <a:extLst>
                    <a:ext uri="{9D8B030D-6E8A-4147-A177-3AD203B41FA5}">
                      <a16:colId xmlns:a16="http://schemas.microsoft.com/office/drawing/2014/main" val="2185338952"/>
                    </a:ext>
                  </a:extLst>
                </a:gridCol>
                <a:gridCol w="837484">
                  <a:extLst>
                    <a:ext uri="{9D8B030D-6E8A-4147-A177-3AD203B41FA5}">
                      <a16:colId xmlns:a16="http://schemas.microsoft.com/office/drawing/2014/main" val="2720441341"/>
                    </a:ext>
                  </a:extLst>
                </a:gridCol>
                <a:gridCol w="1127790">
                  <a:extLst>
                    <a:ext uri="{9D8B030D-6E8A-4147-A177-3AD203B41FA5}">
                      <a16:colId xmlns:a16="http://schemas.microsoft.com/office/drawing/2014/main" val="2999697760"/>
                    </a:ext>
                  </a:extLst>
                </a:gridCol>
                <a:gridCol w="1097619">
                  <a:extLst>
                    <a:ext uri="{9D8B030D-6E8A-4147-A177-3AD203B41FA5}">
                      <a16:colId xmlns:a16="http://schemas.microsoft.com/office/drawing/2014/main" val="1790165792"/>
                    </a:ext>
                  </a:extLst>
                </a:gridCol>
                <a:gridCol w="716795">
                  <a:extLst>
                    <a:ext uri="{9D8B030D-6E8A-4147-A177-3AD203B41FA5}">
                      <a16:colId xmlns:a16="http://schemas.microsoft.com/office/drawing/2014/main" val="221899055"/>
                    </a:ext>
                  </a:extLst>
                </a:gridCol>
                <a:gridCol w="1079677">
                  <a:extLst>
                    <a:ext uri="{9D8B030D-6E8A-4147-A177-3AD203B41FA5}">
                      <a16:colId xmlns:a16="http://schemas.microsoft.com/office/drawing/2014/main" val="854456956"/>
                    </a:ext>
                  </a:extLst>
                </a:gridCol>
                <a:gridCol w="1183243">
                  <a:extLst>
                    <a:ext uri="{9D8B030D-6E8A-4147-A177-3AD203B41FA5}">
                      <a16:colId xmlns:a16="http://schemas.microsoft.com/office/drawing/2014/main" val="1795532030"/>
                    </a:ext>
                  </a:extLst>
                </a:gridCol>
                <a:gridCol w="922292">
                  <a:extLst>
                    <a:ext uri="{9D8B030D-6E8A-4147-A177-3AD203B41FA5}">
                      <a16:colId xmlns:a16="http://schemas.microsoft.com/office/drawing/2014/main" val="3702459317"/>
                    </a:ext>
                  </a:extLst>
                </a:gridCol>
                <a:gridCol w="929632">
                  <a:extLst>
                    <a:ext uri="{9D8B030D-6E8A-4147-A177-3AD203B41FA5}">
                      <a16:colId xmlns:a16="http://schemas.microsoft.com/office/drawing/2014/main" val="3463930195"/>
                    </a:ext>
                  </a:extLst>
                </a:gridCol>
              </a:tblGrid>
              <a:tr h="297582">
                <a:tc gridSpan="11">
                  <a:txBody>
                    <a:bodyPr/>
                    <a:lstStyle/>
                    <a:p>
                      <a:pPr marL="0" marR="0" algn="ctr">
                        <a:lnSpc>
                          <a:spcPct val="107000"/>
                        </a:lnSpc>
                        <a:spcBef>
                          <a:spcPts val="0"/>
                        </a:spcBef>
                        <a:spcAft>
                          <a:spcPts val="0"/>
                        </a:spcAft>
                      </a:pPr>
                      <a:r>
                        <a:rPr lang="en-US" sz="1800" dirty="0">
                          <a:effectLst/>
                        </a:rPr>
                        <a:t>Sample Risk Factors/signs for Study Participants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03022978"/>
                  </a:ext>
                </a:extLst>
              </a:tr>
              <a:tr h="1378390">
                <a:tc>
                  <a:txBody>
                    <a:bodyPr/>
                    <a:lstStyle/>
                    <a:p>
                      <a:pPr marL="0" marR="0">
                        <a:lnSpc>
                          <a:spcPct val="107000"/>
                        </a:lnSpc>
                        <a:spcBef>
                          <a:spcPts val="0"/>
                        </a:spcBef>
                        <a:spcAft>
                          <a:spcPts val="0"/>
                        </a:spcAft>
                      </a:pPr>
                      <a:r>
                        <a:rPr lang="en-US" sz="2000" dirty="0">
                          <a:effectLst/>
                        </a:rPr>
                        <a:t>Names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Widowed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Lacked support for higher education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No children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Miscarriage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Son/Family with legal/drug problems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Low paying jobs all their lives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Financial constraints in old age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Caregiver to family prior/during study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Pets/ Hoarding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600" dirty="0">
                          <a:effectLst/>
                        </a:rPr>
                        <a:t>Divorced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414710511"/>
                  </a:ext>
                </a:extLst>
              </a:tr>
              <a:tr h="475141">
                <a:tc>
                  <a:txBody>
                    <a:bodyPr/>
                    <a:lstStyle/>
                    <a:p>
                      <a:pPr marL="0" marR="0">
                        <a:lnSpc>
                          <a:spcPct val="107000"/>
                        </a:lnSpc>
                        <a:spcBef>
                          <a:spcPts val="0"/>
                        </a:spcBef>
                        <a:spcAft>
                          <a:spcPts val="0"/>
                        </a:spcAft>
                      </a:pPr>
                      <a:r>
                        <a:rPr lang="en-US" sz="1400" dirty="0">
                          <a:effectLst/>
                        </a:rPr>
                        <a:t>Ms. Summers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401398081"/>
                  </a:ext>
                </a:extLst>
              </a:tr>
              <a:tr h="364946">
                <a:tc>
                  <a:txBody>
                    <a:bodyPr/>
                    <a:lstStyle/>
                    <a:p>
                      <a:pPr marL="0" marR="0">
                        <a:lnSpc>
                          <a:spcPct val="107000"/>
                        </a:lnSpc>
                        <a:spcBef>
                          <a:spcPts val="0"/>
                        </a:spcBef>
                        <a:spcAft>
                          <a:spcPts val="0"/>
                        </a:spcAft>
                      </a:pPr>
                      <a:r>
                        <a:rPr lang="en-US" sz="1400" dirty="0">
                          <a:effectLst/>
                        </a:rPr>
                        <a:t>Ms. Knight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2182847478"/>
                  </a:ext>
                </a:extLst>
              </a:tr>
              <a:tr h="297582">
                <a:tc>
                  <a:txBody>
                    <a:bodyPr/>
                    <a:lstStyle/>
                    <a:p>
                      <a:pPr marL="0" marR="0">
                        <a:lnSpc>
                          <a:spcPct val="107000"/>
                        </a:lnSpc>
                        <a:spcBef>
                          <a:spcPts val="0"/>
                        </a:spcBef>
                        <a:spcAft>
                          <a:spcPts val="0"/>
                        </a:spcAft>
                      </a:pPr>
                      <a:r>
                        <a:rPr lang="en-US" sz="1400" dirty="0">
                          <a:effectLst/>
                        </a:rPr>
                        <a:t>Ms. Lane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1662050819"/>
                  </a:ext>
                </a:extLst>
              </a:tr>
              <a:tr h="297582">
                <a:tc>
                  <a:txBody>
                    <a:bodyPr/>
                    <a:lstStyle/>
                    <a:p>
                      <a:pPr marL="0" marR="0">
                        <a:lnSpc>
                          <a:spcPct val="107000"/>
                        </a:lnSpc>
                        <a:spcBef>
                          <a:spcPts val="0"/>
                        </a:spcBef>
                        <a:spcAft>
                          <a:spcPts val="0"/>
                        </a:spcAft>
                      </a:pPr>
                      <a:r>
                        <a:rPr lang="en-US" sz="1400" dirty="0">
                          <a:effectLst/>
                        </a:rPr>
                        <a:t>Ms. Clay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3668677740"/>
                  </a:ext>
                </a:extLst>
              </a:tr>
              <a:tr h="297582">
                <a:tc>
                  <a:txBody>
                    <a:bodyPr/>
                    <a:lstStyle/>
                    <a:p>
                      <a:pPr marL="0" marR="0">
                        <a:lnSpc>
                          <a:spcPct val="107000"/>
                        </a:lnSpc>
                        <a:spcBef>
                          <a:spcPts val="0"/>
                        </a:spcBef>
                        <a:spcAft>
                          <a:spcPts val="0"/>
                        </a:spcAft>
                      </a:pPr>
                      <a:r>
                        <a:rPr lang="en-US" sz="1400" dirty="0">
                          <a:effectLst/>
                        </a:rPr>
                        <a:t>Ms. Lamb</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2073597856"/>
                  </a:ext>
                </a:extLst>
              </a:tr>
              <a:tr h="297582">
                <a:tc>
                  <a:txBody>
                    <a:bodyPr/>
                    <a:lstStyle/>
                    <a:p>
                      <a:pPr marL="0" marR="0">
                        <a:lnSpc>
                          <a:spcPct val="107000"/>
                        </a:lnSpc>
                        <a:spcBef>
                          <a:spcPts val="0"/>
                        </a:spcBef>
                        <a:spcAft>
                          <a:spcPts val="0"/>
                        </a:spcAft>
                      </a:pPr>
                      <a:r>
                        <a:rPr lang="en-US" sz="1400" dirty="0">
                          <a:effectLst/>
                        </a:rPr>
                        <a:t>Mr. Mova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351057039"/>
                  </a:ext>
                </a:extLst>
              </a:tr>
              <a:tr h="364946">
                <a:tc>
                  <a:txBody>
                    <a:bodyPr/>
                    <a:lstStyle/>
                    <a:p>
                      <a:pPr marL="0" marR="0">
                        <a:lnSpc>
                          <a:spcPct val="107000"/>
                        </a:lnSpc>
                        <a:spcBef>
                          <a:spcPts val="0"/>
                        </a:spcBef>
                        <a:spcAft>
                          <a:spcPts val="0"/>
                        </a:spcAft>
                      </a:pPr>
                      <a:r>
                        <a:rPr lang="en-US" sz="1400" dirty="0">
                          <a:effectLst/>
                        </a:rPr>
                        <a:t>Ms. Waters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gn="ctr">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4040780992"/>
                  </a:ext>
                </a:extLst>
              </a:tr>
              <a:tr h="297582">
                <a:tc>
                  <a:txBody>
                    <a:bodyPr/>
                    <a:lstStyle/>
                    <a:p>
                      <a:pPr marL="0" marR="0">
                        <a:lnSpc>
                          <a:spcPct val="107000"/>
                        </a:lnSpc>
                        <a:spcBef>
                          <a:spcPts val="0"/>
                        </a:spcBef>
                        <a:spcAft>
                          <a:spcPts val="0"/>
                        </a:spcAft>
                      </a:pPr>
                      <a:r>
                        <a:rPr lang="en-US" sz="1400" dirty="0">
                          <a:effectLst/>
                        </a:rPr>
                        <a:t>Mr. Wells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2868971201"/>
                  </a:ext>
                </a:extLst>
              </a:tr>
              <a:tr h="475141">
                <a:tc>
                  <a:txBody>
                    <a:bodyPr/>
                    <a:lstStyle/>
                    <a:p>
                      <a:pPr marL="0" marR="0">
                        <a:lnSpc>
                          <a:spcPct val="107000"/>
                        </a:lnSpc>
                        <a:spcBef>
                          <a:spcPts val="0"/>
                        </a:spcBef>
                        <a:spcAft>
                          <a:spcPts val="0"/>
                        </a:spcAft>
                      </a:pPr>
                      <a:r>
                        <a:rPr lang="en-US" sz="1400" dirty="0">
                          <a:effectLst/>
                        </a:rPr>
                        <a:t>Ms. Peoples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511901401"/>
                  </a:ext>
                </a:extLst>
              </a:tr>
              <a:tr h="475141">
                <a:tc>
                  <a:txBody>
                    <a:bodyPr/>
                    <a:lstStyle/>
                    <a:p>
                      <a:pPr marL="0" marR="0">
                        <a:lnSpc>
                          <a:spcPct val="107000"/>
                        </a:lnSpc>
                        <a:spcBef>
                          <a:spcPts val="0"/>
                        </a:spcBef>
                        <a:spcAft>
                          <a:spcPts val="0"/>
                        </a:spcAft>
                      </a:pPr>
                      <a:r>
                        <a:rPr lang="en-US" sz="1400" dirty="0">
                          <a:effectLst/>
                        </a:rPr>
                        <a:t>Ms. Gardner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3184060598"/>
                  </a:ext>
                </a:extLst>
              </a:tr>
              <a:tr h="709748">
                <a:tc>
                  <a:txBody>
                    <a:bodyPr/>
                    <a:lstStyle/>
                    <a:p>
                      <a:pPr marL="0" marR="0">
                        <a:lnSpc>
                          <a:spcPct val="107000"/>
                        </a:lnSpc>
                        <a:spcBef>
                          <a:spcPts val="0"/>
                        </a:spcBef>
                        <a:spcAft>
                          <a:spcPts val="0"/>
                        </a:spcAft>
                      </a:pPr>
                      <a:r>
                        <a:rPr lang="en-US" sz="1800" dirty="0">
                          <a:effectLst/>
                        </a:rPr>
                        <a:t>Ms. Roebuck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tc>
                  <a:txBody>
                    <a:bodyPr/>
                    <a:lstStyle/>
                    <a:p>
                      <a:pPr marL="0" marR="0">
                        <a:lnSpc>
                          <a:spcPct val="107000"/>
                        </a:lnSpc>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558" marR="44558" marT="0" marB="0"/>
                </a:tc>
                <a:extLst>
                  <a:ext uri="{0D108BD9-81ED-4DB2-BD59-A6C34878D82A}">
                    <a16:rowId xmlns:a16="http://schemas.microsoft.com/office/drawing/2014/main" val="1842650023"/>
                  </a:ext>
                </a:extLst>
              </a:tr>
            </a:tbl>
          </a:graphicData>
        </a:graphic>
      </p:graphicFrame>
      <p:sp>
        <p:nvSpPr>
          <p:cNvPr id="3" name="Rectangle 1"/>
          <p:cNvSpPr>
            <a:spLocks noChangeArrowheads="1"/>
          </p:cNvSpPr>
          <p:nvPr/>
        </p:nvSpPr>
        <p:spPr bwMode="auto">
          <a:xfrm>
            <a:off x="3443288"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1637209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69585441"/>
              </p:ext>
            </p:extLst>
          </p:nvPr>
        </p:nvGraphicFramePr>
        <p:xfrm>
          <a:off x="1627093" y="201706"/>
          <a:ext cx="10058399" cy="6573566"/>
        </p:xfrm>
        <a:graphic>
          <a:graphicData uri="http://schemas.openxmlformats.org/drawingml/2006/table">
            <a:tbl>
              <a:tblPr firstRow="1" firstCol="1" bandRow="1">
                <a:tableStyleId>{5C22544A-7EE6-4342-B048-85BDC9FD1C3A}</a:tableStyleId>
              </a:tblPr>
              <a:tblGrid>
                <a:gridCol w="1160413">
                  <a:extLst>
                    <a:ext uri="{9D8B030D-6E8A-4147-A177-3AD203B41FA5}">
                      <a16:colId xmlns:a16="http://schemas.microsoft.com/office/drawing/2014/main" val="3093646569"/>
                    </a:ext>
                  </a:extLst>
                </a:gridCol>
                <a:gridCol w="1581810">
                  <a:extLst>
                    <a:ext uri="{9D8B030D-6E8A-4147-A177-3AD203B41FA5}">
                      <a16:colId xmlns:a16="http://schemas.microsoft.com/office/drawing/2014/main" val="2223837866"/>
                    </a:ext>
                  </a:extLst>
                </a:gridCol>
                <a:gridCol w="1231917">
                  <a:extLst>
                    <a:ext uri="{9D8B030D-6E8A-4147-A177-3AD203B41FA5}">
                      <a16:colId xmlns:a16="http://schemas.microsoft.com/office/drawing/2014/main" val="2075376741"/>
                    </a:ext>
                  </a:extLst>
                </a:gridCol>
                <a:gridCol w="1494337">
                  <a:extLst>
                    <a:ext uri="{9D8B030D-6E8A-4147-A177-3AD203B41FA5}">
                      <a16:colId xmlns:a16="http://schemas.microsoft.com/office/drawing/2014/main" val="2835722420"/>
                    </a:ext>
                  </a:extLst>
                </a:gridCol>
                <a:gridCol w="1702492">
                  <a:extLst>
                    <a:ext uri="{9D8B030D-6E8A-4147-A177-3AD203B41FA5}">
                      <a16:colId xmlns:a16="http://schemas.microsoft.com/office/drawing/2014/main" val="2392373233"/>
                    </a:ext>
                  </a:extLst>
                </a:gridCol>
                <a:gridCol w="1346117">
                  <a:extLst>
                    <a:ext uri="{9D8B030D-6E8A-4147-A177-3AD203B41FA5}">
                      <a16:colId xmlns:a16="http://schemas.microsoft.com/office/drawing/2014/main" val="4093652766"/>
                    </a:ext>
                  </a:extLst>
                </a:gridCol>
                <a:gridCol w="1541313">
                  <a:extLst>
                    <a:ext uri="{9D8B030D-6E8A-4147-A177-3AD203B41FA5}">
                      <a16:colId xmlns:a16="http://schemas.microsoft.com/office/drawing/2014/main" val="2564105770"/>
                    </a:ext>
                  </a:extLst>
                </a:gridCol>
              </a:tblGrid>
              <a:tr h="386828">
                <a:tc gridSpan="7">
                  <a:txBody>
                    <a:bodyPr/>
                    <a:lstStyle/>
                    <a:p>
                      <a:pPr marL="0" marR="0" algn="ctr">
                        <a:lnSpc>
                          <a:spcPct val="107000"/>
                        </a:lnSpc>
                        <a:spcBef>
                          <a:spcPts val="0"/>
                        </a:spcBef>
                        <a:spcAft>
                          <a:spcPts val="0"/>
                        </a:spcAft>
                      </a:pPr>
                      <a:r>
                        <a:rPr lang="en-US" sz="2400" dirty="0">
                          <a:effectLst/>
                        </a:rPr>
                        <a:t>Sample Risk Factors/Signs for Study Participants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10975955"/>
                  </a:ext>
                </a:extLst>
              </a:tr>
              <a:tr h="900836">
                <a:tc>
                  <a:txBody>
                    <a:bodyPr/>
                    <a:lstStyle/>
                    <a:p>
                      <a:pPr marL="0" marR="0">
                        <a:lnSpc>
                          <a:spcPct val="107000"/>
                        </a:lnSpc>
                        <a:spcBef>
                          <a:spcPts val="0"/>
                        </a:spcBef>
                        <a:spcAft>
                          <a:spcPts val="0"/>
                        </a:spcAft>
                      </a:pPr>
                      <a:r>
                        <a:rPr lang="en-US" sz="1800" dirty="0">
                          <a:effectLst/>
                        </a:rPr>
                        <a:t>Names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nSpc>
                          <a:spcPct val="107000"/>
                        </a:lnSpc>
                        <a:spcBef>
                          <a:spcPts val="0"/>
                        </a:spcBef>
                        <a:spcAft>
                          <a:spcPts val="0"/>
                        </a:spcAft>
                      </a:pPr>
                      <a:r>
                        <a:rPr lang="en-US" sz="1800" dirty="0">
                          <a:effectLst/>
                        </a:rPr>
                        <a:t>Difficulty managing finances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nSpc>
                          <a:spcPct val="107000"/>
                        </a:lnSpc>
                        <a:spcBef>
                          <a:spcPts val="0"/>
                        </a:spcBef>
                        <a:spcAft>
                          <a:spcPts val="0"/>
                        </a:spcAft>
                      </a:pPr>
                      <a:r>
                        <a:rPr lang="en-US" sz="1800" dirty="0">
                          <a:effectLst/>
                        </a:rPr>
                        <a:t>Falls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nSpc>
                          <a:spcPct val="107000"/>
                        </a:lnSpc>
                        <a:spcBef>
                          <a:spcPts val="0"/>
                        </a:spcBef>
                        <a:spcAft>
                          <a:spcPts val="0"/>
                        </a:spcAft>
                      </a:pPr>
                      <a:r>
                        <a:rPr lang="en-US" sz="1800" dirty="0">
                          <a:effectLst/>
                        </a:rPr>
                        <a:t>Chronic medical conditions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nSpc>
                          <a:spcPct val="107000"/>
                        </a:lnSpc>
                        <a:spcBef>
                          <a:spcPts val="0"/>
                        </a:spcBef>
                        <a:spcAft>
                          <a:spcPts val="0"/>
                        </a:spcAft>
                      </a:pPr>
                      <a:r>
                        <a:rPr lang="en-US" sz="1800" dirty="0">
                          <a:effectLst/>
                        </a:rPr>
                        <a:t>Feelings of vulnerability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nSpc>
                          <a:spcPct val="107000"/>
                        </a:lnSpc>
                        <a:spcBef>
                          <a:spcPts val="0"/>
                        </a:spcBef>
                        <a:spcAft>
                          <a:spcPts val="0"/>
                        </a:spcAft>
                      </a:pPr>
                      <a:r>
                        <a:rPr lang="en-US" sz="1800" dirty="0">
                          <a:effectLst/>
                        </a:rPr>
                        <a:t>Difficulty with ADL/IADL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nSpc>
                          <a:spcPct val="107000"/>
                        </a:lnSpc>
                        <a:spcBef>
                          <a:spcPts val="0"/>
                        </a:spcBef>
                        <a:spcAft>
                          <a:spcPts val="0"/>
                        </a:spcAft>
                      </a:pPr>
                      <a:r>
                        <a:rPr lang="en-US" sz="1800" dirty="0">
                          <a:effectLst/>
                        </a:rPr>
                        <a:t>Complaints of physical weakness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1666309726"/>
                  </a:ext>
                </a:extLst>
              </a:tr>
              <a:tr h="529336">
                <a:tc>
                  <a:txBody>
                    <a:bodyPr/>
                    <a:lstStyle/>
                    <a:p>
                      <a:pPr marL="0" marR="0">
                        <a:lnSpc>
                          <a:spcPct val="107000"/>
                        </a:lnSpc>
                        <a:spcBef>
                          <a:spcPts val="0"/>
                        </a:spcBef>
                        <a:spcAft>
                          <a:spcPts val="0"/>
                        </a:spcAft>
                      </a:pPr>
                      <a:r>
                        <a:rPr lang="en-US" sz="1600" dirty="0">
                          <a:effectLst/>
                        </a:rPr>
                        <a:t>Ms. Summers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3078214719"/>
                  </a:ext>
                </a:extLst>
              </a:tr>
              <a:tr h="422723">
                <a:tc>
                  <a:txBody>
                    <a:bodyPr/>
                    <a:lstStyle/>
                    <a:p>
                      <a:pPr marL="0" marR="0">
                        <a:lnSpc>
                          <a:spcPct val="107000"/>
                        </a:lnSpc>
                        <a:spcBef>
                          <a:spcPts val="0"/>
                        </a:spcBef>
                        <a:spcAft>
                          <a:spcPts val="0"/>
                        </a:spcAft>
                      </a:pPr>
                      <a:r>
                        <a:rPr lang="en-US" sz="1600" dirty="0">
                          <a:effectLst/>
                        </a:rPr>
                        <a:t>Ms. Knight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2705293783"/>
                  </a:ext>
                </a:extLst>
              </a:tr>
              <a:tr h="422723">
                <a:tc>
                  <a:txBody>
                    <a:bodyPr/>
                    <a:lstStyle/>
                    <a:p>
                      <a:pPr marL="0" marR="0">
                        <a:lnSpc>
                          <a:spcPct val="107000"/>
                        </a:lnSpc>
                        <a:spcBef>
                          <a:spcPts val="0"/>
                        </a:spcBef>
                        <a:spcAft>
                          <a:spcPts val="0"/>
                        </a:spcAft>
                      </a:pPr>
                      <a:r>
                        <a:rPr lang="en-US" sz="1600" dirty="0">
                          <a:effectLst/>
                        </a:rPr>
                        <a:t>Ms. Lane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1070799317"/>
                  </a:ext>
                </a:extLst>
              </a:tr>
              <a:tr h="422723">
                <a:tc>
                  <a:txBody>
                    <a:bodyPr/>
                    <a:lstStyle/>
                    <a:p>
                      <a:pPr marL="0" marR="0">
                        <a:lnSpc>
                          <a:spcPct val="107000"/>
                        </a:lnSpc>
                        <a:spcBef>
                          <a:spcPts val="0"/>
                        </a:spcBef>
                        <a:spcAft>
                          <a:spcPts val="0"/>
                        </a:spcAft>
                      </a:pPr>
                      <a:r>
                        <a:rPr lang="en-US" sz="1600" dirty="0">
                          <a:effectLst/>
                        </a:rPr>
                        <a:t>Ms. Clay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1637639959"/>
                  </a:ext>
                </a:extLst>
              </a:tr>
              <a:tr h="422723">
                <a:tc>
                  <a:txBody>
                    <a:bodyPr/>
                    <a:lstStyle/>
                    <a:p>
                      <a:pPr marL="0" marR="0">
                        <a:lnSpc>
                          <a:spcPct val="107000"/>
                        </a:lnSpc>
                        <a:spcBef>
                          <a:spcPts val="0"/>
                        </a:spcBef>
                        <a:spcAft>
                          <a:spcPts val="0"/>
                        </a:spcAft>
                      </a:pPr>
                      <a:r>
                        <a:rPr lang="en-US" sz="1600" dirty="0">
                          <a:effectLst/>
                        </a:rPr>
                        <a:t>Ms. Lamb</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3088000502"/>
                  </a:ext>
                </a:extLst>
              </a:tr>
              <a:tr h="422723">
                <a:tc>
                  <a:txBody>
                    <a:bodyPr/>
                    <a:lstStyle/>
                    <a:p>
                      <a:pPr marL="0" marR="0">
                        <a:lnSpc>
                          <a:spcPct val="107000"/>
                        </a:lnSpc>
                        <a:spcBef>
                          <a:spcPts val="0"/>
                        </a:spcBef>
                        <a:spcAft>
                          <a:spcPts val="0"/>
                        </a:spcAft>
                      </a:pPr>
                      <a:r>
                        <a:rPr lang="en-US" sz="1600" dirty="0">
                          <a:effectLst/>
                        </a:rPr>
                        <a:t>Mr. Movva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1663995626"/>
                  </a:ext>
                </a:extLst>
              </a:tr>
              <a:tr h="422723">
                <a:tc>
                  <a:txBody>
                    <a:bodyPr/>
                    <a:lstStyle/>
                    <a:p>
                      <a:pPr marL="0" marR="0">
                        <a:lnSpc>
                          <a:spcPct val="107000"/>
                        </a:lnSpc>
                        <a:spcBef>
                          <a:spcPts val="0"/>
                        </a:spcBef>
                        <a:spcAft>
                          <a:spcPts val="0"/>
                        </a:spcAft>
                      </a:pPr>
                      <a:r>
                        <a:rPr lang="en-US" sz="1600" dirty="0">
                          <a:effectLst/>
                        </a:rPr>
                        <a:t>Ms. Waters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3227050711"/>
                  </a:ext>
                </a:extLst>
              </a:tr>
              <a:tr h="422723">
                <a:tc>
                  <a:txBody>
                    <a:bodyPr/>
                    <a:lstStyle/>
                    <a:p>
                      <a:pPr marL="0" marR="0">
                        <a:lnSpc>
                          <a:spcPct val="107000"/>
                        </a:lnSpc>
                        <a:spcBef>
                          <a:spcPts val="0"/>
                        </a:spcBef>
                        <a:spcAft>
                          <a:spcPts val="0"/>
                        </a:spcAft>
                      </a:pPr>
                      <a:r>
                        <a:rPr lang="en-US" sz="1600" dirty="0">
                          <a:effectLst/>
                        </a:rPr>
                        <a:t>Mr. Wells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923512659"/>
                  </a:ext>
                </a:extLst>
              </a:tr>
              <a:tr h="422723">
                <a:tc>
                  <a:txBody>
                    <a:bodyPr/>
                    <a:lstStyle/>
                    <a:p>
                      <a:pPr marL="0" marR="0">
                        <a:lnSpc>
                          <a:spcPct val="107000"/>
                        </a:lnSpc>
                        <a:spcBef>
                          <a:spcPts val="0"/>
                        </a:spcBef>
                        <a:spcAft>
                          <a:spcPts val="0"/>
                        </a:spcAft>
                      </a:pPr>
                      <a:r>
                        <a:rPr lang="en-US" sz="1600" dirty="0">
                          <a:effectLst/>
                        </a:rPr>
                        <a:t>Ms. Peoples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2131530951"/>
                  </a:ext>
                </a:extLst>
              </a:tr>
              <a:tr h="422723">
                <a:tc>
                  <a:txBody>
                    <a:bodyPr/>
                    <a:lstStyle/>
                    <a:p>
                      <a:pPr marL="0" marR="0">
                        <a:lnSpc>
                          <a:spcPct val="107000"/>
                        </a:lnSpc>
                        <a:spcBef>
                          <a:spcPts val="0"/>
                        </a:spcBef>
                        <a:spcAft>
                          <a:spcPts val="0"/>
                        </a:spcAft>
                      </a:pPr>
                      <a:r>
                        <a:rPr lang="en-US" sz="1600" dirty="0">
                          <a:effectLst/>
                        </a:rPr>
                        <a:t>Ms. Gardner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3357126612"/>
                  </a:ext>
                </a:extLst>
              </a:tr>
              <a:tr h="529336">
                <a:tc>
                  <a:txBody>
                    <a:bodyPr/>
                    <a:lstStyle/>
                    <a:p>
                      <a:pPr marL="0" marR="0">
                        <a:lnSpc>
                          <a:spcPct val="107000"/>
                        </a:lnSpc>
                        <a:spcBef>
                          <a:spcPts val="0"/>
                        </a:spcBef>
                        <a:spcAft>
                          <a:spcPts val="0"/>
                        </a:spcAft>
                      </a:pPr>
                      <a:r>
                        <a:rPr lang="en-US" sz="1600" dirty="0">
                          <a:effectLst/>
                        </a:rPr>
                        <a:t>Ms. Roebuck</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3686530112"/>
                  </a:ext>
                </a:extLst>
              </a:tr>
              <a:tr h="422723">
                <a:tc>
                  <a:txBody>
                    <a:bodyPr/>
                    <a:lstStyle/>
                    <a:p>
                      <a:pPr marL="0" marR="0">
                        <a:lnSpc>
                          <a:spcPct val="107000"/>
                        </a:lnSpc>
                        <a:spcBef>
                          <a:spcPts val="0"/>
                        </a:spcBef>
                        <a:spcAft>
                          <a:spcPts val="0"/>
                        </a:spcAft>
                      </a:pPr>
                      <a:r>
                        <a:rPr lang="en-US" sz="1600" dirty="0">
                          <a:effectLst/>
                        </a:rPr>
                        <a:t>Ms. Flowers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x</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tc>
                  <a:txBody>
                    <a:bodyPr/>
                    <a:lstStyle/>
                    <a:p>
                      <a:pPr marL="0" marR="0" algn="ctr">
                        <a:lnSpc>
                          <a:spcPct val="107000"/>
                        </a:lnSpc>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8903" marR="48903" marT="0" marB="0"/>
                </a:tc>
                <a:extLst>
                  <a:ext uri="{0D108BD9-81ED-4DB2-BD59-A6C34878D82A}">
                    <a16:rowId xmlns:a16="http://schemas.microsoft.com/office/drawing/2014/main" val="3664592298"/>
                  </a:ext>
                </a:extLst>
              </a:tr>
            </a:tbl>
          </a:graphicData>
        </a:graphic>
      </p:graphicFrame>
      <p:sp>
        <p:nvSpPr>
          <p:cNvPr id="3" name="Rectangle 1"/>
          <p:cNvSpPr>
            <a:spLocks noChangeArrowheads="1"/>
          </p:cNvSpPr>
          <p:nvPr/>
        </p:nvSpPr>
        <p:spPr bwMode="auto">
          <a:xfrm>
            <a:off x="-673272" y="2286000"/>
            <a:ext cx="2180810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470654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377EA-9D06-407E-986F-FF6128AF401D}"/>
              </a:ext>
            </a:extLst>
          </p:cNvPr>
          <p:cNvSpPr>
            <a:spLocks noGrp="1"/>
          </p:cNvSpPr>
          <p:nvPr>
            <p:ph type="title"/>
          </p:nvPr>
        </p:nvSpPr>
        <p:spPr/>
        <p:txBody>
          <a:bodyPr/>
          <a:lstStyle/>
          <a:p>
            <a:r>
              <a:rPr lang="en-US" dirty="0"/>
              <a:t>Lived Experiences of Older Adults Who were Identified as Self-Neglecting </a:t>
            </a:r>
          </a:p>
        </p:txBody>
      </p:sp>
      <p:sp>
        <p:nvSpPr>
          <p:cNvPr id="3" name="Content Placeholder 2">
            <a:extLst>
              <a:ext uri="{FF2B5EF4-FFF2-40B4-BE49-F238E27FC236}">
                <a16:creationId xmlns:a16="http://schemas.microsoft.com/office/drawing/2014/main" id="{66654756-12E2-48D2-B413-4BBFFB95C45A}"/>
              </a:ext>
            </a:extLst>
          </p:cNvPr>
          <p:cNvSpPr>
            <a:spLocks noGrp="1"/>
          </p:cNvSpPr>
          <p:nvPr>
            <p:ph idx="1"/>
          </p:nvPr>
        </p:nvSpPr>
        <p:spPr/>
        <p:txBody>
          <a:bodyPr>
            <a:normAutofit/>
          </a:bodyPr>
          <a:lstStyle/>
          <a:p>
            <a:pPr marL="0" indent="0">
              <a:buNone/>
            </a:pPr>
            <a:r>
              <a:rPr lang="en-US" sz="2800" dirty="0"/>
              <a:t>Marital status: </a:t>
            </a:r>
          </a:p>
          <a:p>
            <a:r>
              <a:rPr lang="en-US" sz="2800" dirty="0"/>
              <a:t>Married-2       Single -1         widowed-5         divorced 4</a:t>
            </a:r>
          </a:p>
          <a:p>
            <a:r>
              <a:rPr lang="en-US" sz="2800" dirty="0"/>
              <a:t>Educational attainment varied from four year college education to fourth grade</a:t>
            </a:r>
          </a:p>
          <a:p>
            <a:r>
              <a:rPr lang="en-US" sz="2800" dirty="0"/>
              <a:t>Living arrangements: 8 lived alone, with five living in apartments and three living in their homes; the other 4 lived with others in apartments or homes</a:t>
            </a:r>
          </a:p>
        </p:txBody>
      </p:sp>
    </p:spTree>
    <p:extLst>
      <p:ext uri="{BB962C8B-B14F-4D97-AF65-F5344CB8AC3E}">
        <p14:creationId xmlns:p14="http://schemas.microsoft.com/office/powerpoint/2010/main" val="412496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81B41-A9D2-4EE0-832C-BCA8250F9901}"/>
              </a:ext>
            </a:extLst>
          </p:cNvPr>
          <p:cNvSpPr>
            <a:spLocks noGrp="1"/>
          </p:cNvSpPr>
          <p:nvPr>
            <p:ph type="title"/>
          </p:nvPr>
        </p:nvSpPr>
        <p:spPr/>
        <p:txBody>
          <a:bodyPr/>
          <a:lstStyle/>
          <a:p>
            <a:r>
              <a:rPr lang="en-US" dirty="0"/>
              <a:t>Theoretical Perspectives that Guided the Study</a:t>
            </a:r>
          </a:p>
        </p:txBody>
      </p:sp>
      <p:sp>
        <p:nvSpPr>
          <p:cNvPr id="3" name="Content Placeholder 2">
            <a:extLst>
              <a:ext uri="{FF2B5EF4-FFF2-40B4-BE49-F238E27FC236}">
                <a16:creationId xmlns:a16="http://schemas.microsoft.com/office/drawing/2014/main" id="{4A78D6AA-0ECC-41A4-8658-B9DE6514F0E5}"/>
              </a:ext>
            </a:extLst>
          </p:cNvPr>
          <p:cNvSpPr>
            <a:spLocks noGrp="1"/>
          </p:cNvSpPr>
          <p:nvPr>
            <p:ph idx="1"/>
          </p:nvPr>
        </p:nvSpPr>
        <p:spPr/>
        <p:txBody>
          <a:bodyPr/>
          <a:lstStyle/>
          <a:p>
            <a:r>
              <a:rPr lang="en-US" sz="3200" dirty="0"/>
              <a:t>Three theoretical perspectives:</a:t>
            </a:r>
          </a:p>
          <a:p>
            <a:pPr marL="457200" indent="-457200">
              <a:buAutoNum type="arabicPeriod"/>
            </a:pPr>
            <a:r>
              <a:rPr lang="en-US" sz="3200" dirty="0"/>
              <a:t>Compliance Theory</a:t>
            </a:r>
          </a:p>
          <a:p>
            <a:pPr marL="457200" indent="-457200">
              <a:buAutoNum type="arabicPeriod"/>
            </a:pPr>
            <a:r>
              <a:rPr lang="en-US" sz="3200" dirty="0"/>
              <a:t>Ecological Theory</a:t>
            </a:r>
          </a:p>
          <a:p>
            <a:pPr marL="457200" indent="-457200">
              <a:buAutoNum type="arabicPeriod"/>
            </a:pPr>
            <a:r>
              <a:rPr lang="en-US" sz="3200" dirty="0"/>
              <a:t>Symbolic Interactionism</a:t>
            </a:r>
          </a:p>
          <a:p>
            <a:pPr marL="457200" indent="-457200">
              <a:buAutoNum type="arabicPeriod"/>
            </a:pPr>
            <a:endParaRPr lang="en-US" dirty="0"/>
          </a:p>
        </p:txBody>
      </p:sp>
    </p:spTree>
    <p:extLst>
      <p:ext uri="{BB962C8B-B14F-4D97-AF65-F5344CB8AC3E}">
        <p14:creationId xmlns:p14="http://schemas.microsoft.com/office/powerpoint/2010/main" val="2137920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E940C-9FCB-475F-B4DA-A164ED6973B9}"/>
              </a:ext>
            </a:extLst>
          </p:cNvPr>
          <p:cNvSpPr>
            <a:spLocks noGrp="1"/>
          </p:cNvSpPr>
          <p:nvPr>
            <p:ph type="title"/>
          </p:nvPr>
        </p:nvSpPr>
        <p:spPr/>
        <p:txBody>
          <a:bodyPr/>
          <a:lstStyle/>
          <a:p>
            <a:r>
              <a:rPr lang="en-US" dirty="0"/>
              <a:t>Theoretical Perspectives that Guided the Study</a:t>
            </a:r>
          </a:p>
        </p:txBody>
      </p:sp>
      <p:sp>
        <p:nvSpPr>
          <p:cNvPr id="3" name="Content Placeholder 2">
            <a:extLst>
              <a:ext uri="{FF2B5EF4-FFF2-40B4-BE49-F238E27FC236}">
                <a16:creationId xmlns:a16="http://schemas.microsoft.com/office/drawing/2014/main" id="{129B5F64-DB5F-4838-B784-F4FB5D2456BE}"/>
              </a:ext>
            </a:extLst>
          </p:cNvPr>
          <p:cNvSpPr>
            <a:spLocks noGrp="1"/>
          </p:cNvSpPr>
          <p:nvPr>
            <p:ph idx="1"/>
          </p:nvPr>
        </p:nvSpPr>
        <p:spPr/>
        <p:txBody>
          <a:bodyPr>
            <a:normAutofit/>
          </a:bodyPr>
          <a:lstStyle/>
          <a:p>
            <a:r>
              <a:rPr lang="en-US" sz="2400" dirty="0"/>
              <a:t>Compliance-the extent to which a patient engages in behaviors consistent with clinical instructions (Dracup &amp; Melesis, 1982).</a:t>
            </a:r>
          </a:p>
          <a:p>
            <a:r>
              <a:rPr lang="en-US" sz="2400" dirty="0"/>
              <a:t>Self-neglect and non-compliance have similar concepts as both refer to client’s lack of participation in prescribed regimen</a:t>
            </a:r>
          </a:p>
          <a:p>
            <a:pPr marL="0" indent="0">
              <a:buNone/>
            </a:pPr>
            <a:r>
              <a:rPr lang="en-US" sz="2400" dirty="0"/>
              <a:t>				 (Reed &amp; Leonard, 1989).</a:t>
            </a:r>
          </a:p>
          <a:p>
            <a:r>
              <a:rPr lang="en-US" sz="2400" dirty="0"/>
              <a:t>In self-neglect, “refusal of services” is more commonly used than non-compliance</a:t>
            </a:r>
          </a:p>
        </p:txBody>
      </p:sp>
    </p:spTree>
    <p:extLst>
      <p:ext uri="{BB962C8B-B14F-4D97-AF65-F5344CB8AC3E}">
        <p14:creationId xmlns:p14="http://schemas.microsoft.com/office/powerpoint/2010/main" val="2173119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A30C3-7381-4904-B0F5-E2182126F178}"/>
              </a:ext>
            </a:extLst>
          </p:cNvPr>
          <p:cNvSpPr>
            <a:spLocks noGrp="1"/>
          </p:cNvSpPr>
          <p:nvPr>
            <p:ph type="title"/>
          </p:nvPr>
        </p:nvSpPr>
        <p:spPr/>
        <p:txBody>
          <a:bodyPr/>
          <a:lstStyle/>
          <a:p>
            <a:r>
              <a:rPr lang="en-US" dirty="0"/>
              <a:t>Theoretical Perspectives that Guided the Study</a:t>
            </a:r>
          </a:p>
        </p:txBody>
      </p:sp>
      <p:sp>
        <p:nvSpPr>
          <p:cNvPr id="3" name="Content Placeholder 2">
            <a:extLst>
              <a:ext uri="{FF2B5EF4-FFF2-40B4-BE49-F238E27FC236}">
                <a16:creationId xmlns:a16="http://schemas.microsoft.com/office/drawing/2014/main" id="{11088375-9678-412A-99A5-98FEB0A63760}"/>
              </a:ext>
            </a:extLst>
          </p:cNvPr>
          <p:cNvSpPr>
            <a:spLocks noGrp="1"/>
          </p:cNvSpPr>
          <p:nvPr>
            <p:ph idx="1"/>
          </p:nvPr>
        </p:nvSpPr>
        <p:spPr/>
        <p:txBody>
          <a:bodyPr/>
          <a:lstStyle/>
          <a:p>
            <a:r>
              <a:rPr lang="en-US" sz="2800" dirty="0"/>
              <a:t>Ecological theory-focuses on interactions and the goodness of fit between individuals within their environments </a:t>
            </a:r>
          </a:p>
          <a:p>
            <a:pPr marL="0" indent="0">
              <a:buNone/>
            </a:pPr>
            <a:endParaRPr lang="en-US" sz="2800" dirty="0"/>
          </a:p>
          <a:p>
            <a:r>
              <a:rPr lang="en-US" sz="2800" dirty="0"/>
              <a:t>Where the environment cannot accommodate the changing needs of the older adult, a poor fit will result </a:t>
            </a:r>
          </a:p>
          <a:p>
            <a:pPr marL="0" indent="0" algn="ctr">
              <a:buNone/>
            </a:pPr>
            <a:r>
              <a:rPr lang="en-US" sz="2800" dirty="0"/>
              <a:t>(Germain &amp; Gitterman, 1996; Gitterman &amp; Germain, 2008).</a:t>
            </a:r>
          </a:p>
          <a:p>
            <a:pPr marL="0" indent="0" algn="ctr">
              <a:buNone/>
            </a:pPr>
            <a:endParaRPr lang="en-US" dirty="0"/>
          </a:p>
        </p:txBody>
      </p:sp>
    </p:spTree>
    <p:extLst>
      <p:ext uri="{BB962C8B-B14F-4D97-AF65-F5344CB8AC3E}">
        <p14:creationId xmlns:p14="http://schemas.microsoft.com/office/powerpoint/2010/main" val="3252832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4039B-B42A-4C09-A124-670D5867968A}"/>
              </a:ext>
            </a:extLst>
          </p:cNvPr>
          <p:cNvSpPr>
            <a:spLocks noGrp="1"/>
          </p:cNvSpPr>
          <p:nvPr>
            <p:ph type="title"/>
          </p:nvPr>
        </p:nvSpPr>
        <p:spPr/>
        <p:txBody>
          <a:bodyPr>
            <a:normAutofit fontScale="90000"/>
          </a:bodyPr>
          <a:lstStyle/>
          <a:p>
            <a:br>
              <a:rPr lang="en-US" dirty="0"/>
            </a:br>
            <a:r>
              <a:rPr lang="en-US" sz="7300" dirty="0"/>
              <a:t>	 Learning Objectives</a:t>
            </a:r>
          </a:p>
        </p:txBody>
      </p:sp>
      <p:sp>
        <p:nvSpPr>
          <p:cNvPr id="3" name="Content Placeholder 2">
            <a:extLst>
              <a:ext uri="{FF2B5EF4-FFF2-40B4-BE49-F238E27FC236}">
                <a16:creationId xmlns:a16="http://schemas.microsoft.com/office/drawing/2014/main" id="{2FCEA877-02DD-4A42-8B1E-A6160C0F9BC2}"/>
              </a:ext>
            </a:extLst>
          </p:cNvPr>
          <p:cNvSpPr>
            <a:spLocks noGrp="1"/>
          </p:cNvSpPr>
          <p:nvPr>
            <p:ph idx="1"/>
          </p:nvPr>
        </p:nvSpPr>
        <p:spPr/>
        <p:txBody>
          <a:bodyPr>
            <a:normAutofit/>
          </a:bodyPr>
          <a:lstStyle/>
          <a:p>
            <a:r>
              <a:rPr lang="en-US" sz="4400" dirty="0"/>
              <a:t>Understand the lived experiences of study participants</a:t>
            </a:r>
          </a:p>
          <a:p>
            <a:r>
              <a:rPr lang="en-US" sz="4400" dirty="0"/>
              <a:t>Implications for social service delivery</a:t>
            </a:r>
          </a:p>
          <a:p>
            <a:endParaRPr lang="en-US" dirty="0"/>
          </a:p>
        </p:txBody>
      </p:sp>
    </p:spTree>
    <p:extLst>
      <p:ext uri="{BB962C8B-B14F-4D97-AF65-F5344CB8AC3E}">
        <p14:creationId xmlns:p14="http://schemas.microsoft.com/office/powerpoint/2010/main" val="4187193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F59A7-46E6-4F82-A3E1-98C032EDAF85}"/>
              </a:ext>
            </a:extLst>
          </p:cNvPr>
          <p:cNvSpPr>
            <a:spLocks noGrp="1"/>
          </p:cNvSpPr>
          <p:nvPr>
            <p:ph type="title"/>
          </p:nvPr>
        </p:nvSpPr>
        <p:spPr/>
        <p:txBody>
          <a:bodyPr/>
          <a:lstStyle/>
          <a:p>
            <a:r>
              <a:rPr lang="en-US" dirty="0"/>
              <a:t>Theoretical Perspectives that Guided the Study</a:t>
            </a:r>
          </a:p>
        </p:txBody>
      </p:sp>
      <p:sp>
        <p:nvSpPr>
          <p:cNvPr id="3" name="Content Placeholder 2">
            <a:extLst>
              <a:ext uri="{FF2B5EF4-FFF2-40B4-BE49-F238E27FC236}">
                <a16:creationId xmlns:a16="http://schemas.microsoft.com/office/drawing/2014/main" id="{A9B374D9-462A-42F7-86C2-8C732C481A69}"/>
              </a:ext>
            </a:extLst>
          </p:cNvPr>
          <p:cNvSpPr>
            <a:spLocks noGrp="1"/>
          </p:cNvSpPr>
          <p:nvPr>
            <p:ph idx="1"/>
          </p:nvPr>
        </p:nvSpPr>
        <p:spPr/>
        <p:txBody>
          <a:bodyPr>
            <a:normAutofit/>
          </a:bodyPr>
          <a:lstStyle/>
          <a:p>
            <a:pPr marL="0" indent="0">
              <a:buNone/>
            </a:pPr>
            <a:r>
              <a:rPr lang="en-US" sz="2800" dirty="0"/>
              <a:t>Symbolic Interactionism:</a:t>
            </a:r>
          </a:p>
          <a:p>
            <a:r>
              <a:rPr lang="en-US" sz="2800" dirty="0"/>
              <a:t>Major social psychological perspective associated with George Herbert Mead &amp; Herbert Blumer (Patton, 2002).</a:t>
            </a:r>
          </a:p>
          <a:p>
            <a:r>
              <a:rPr lang="en-US" sz="2800" dirty="0"/>
              <a:t>Focused on the subjective meaning of human behavior how older persons in the study perceived their circumstances</a:t>
            </a:r>
          </a:p>
          <a:p>
            <a:pPr marL="0" indent="0" algn="ctr">
              <a:buNone/>
            </a:pPr>
            <a:r>
              <a:rPr lang="en-US" sz="2800" dirty="0"/>
              <a:t>	(Patton, 2002).</a:t>
            </a:r>
          </a:p>
        </p:txBody>
      </p:sp>
    </p:spTree>
    <p:extLst>
      <p:ext uri="{BB962C8B-B14F-4D97-AF65-F5344CB8AC3E}">
        <p14:creationId xmlns:p14="http://schemas.microsoft.com/office/powerpoint/2010/main" val="3062517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D7862-EAA0-485E-959C-9F19CF30C31E}"/>
              </a:ext>
            </a:extLst>
          </p:cNvPr>
          <p:cNvSpPr>
            <a:spLocks noGrp="1"/>
          </p:cNvSpPr>
          <p:nvPr>
            <p:ph type="title"/>
          </p:nvPr>
        </p:nvSpPr>
        <p:spPr/>
        <p:txBody>
          <a:bodyPr/>
          <a:lstStyle/>
          <a:p>
            <a:r>
              <a:rPr lang="en-US" dirty="0"/>
              <a:t>Data Collection &amp; Research Instrument </a:t>
            </a:r>
          </a:p>
        </p:txBody>
      </p:sp>
      <p:sp>
        <p:nvSpPr>
          <p:cNvPr id="3" name="Content Placeholder 2">
            <a:extLst>
              <a:ext uri="{FF2B5EF4-FFF2-40B4-BE49-F238E27FC236}">
                <a16:creationId xmlns:a16="http://schemas.microsoft.com/office/drawing/2014/main" id="{A33F2F63-25AB-4CE8-9F9D-9ED74AC63CF1}"/>
              </a:ext>
            </a:extLst>
          </p:cNvPr>
          <p:cNvSpPr>
            <a:spLocks noGrp="1"/>
          </p:cNvSpPr>
          <p:nvPr>
            <p:ph idx="1"/>
          </p:nvPr>
        </p:nvSpPr>
        <p:spPr/>
        <p:txBody>
          <a:bodyPr>
            <a:normAutofit/>
          </a:bodyPr>
          <a:lstStyle/>
          <a:p>
            <a:r>
              <a:rPr lang="en-US" sz="3200" dirty="0"/>
              <a:t>Semi-structured one time face-to-face interviews, researcher observations, and field notes</a:t>
            </a:r>
          </a:p>
          <a:p>
            <a:r>
              <a:rPr lang="en-US" sz="3200" dirty="0"/>
              <a:t>Multiple case study designed was used</a:t>
            </a:r>
          </a:p>
          <a:p>
            <a:r>
              <a:rPr lang="en-US" sz="3200" dirty="0"/>
              <a:t>Interview was audio-taped, transcribed verbatim and analyzed</a:t>
            </a:r>
          </a:p>
        </p:txBody>
      </p:sp>
    </p:spTree>
    <p:extLst>
      <p:ext uri="{BB962C8B-B14F-4D97-AF65-F5344CB8AC3E}">
        <p14:creationId xmlns:p14="http://schemas.microsoft.com/office/powerpoint/2010/main" val="20609172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934C6-32CB-4660-9E65-1FD35DCB6C1B}"/>
              </a:ext>
            </a:extLst>
          </p:cNvPr>
          <p:cNvSpPr>
            <a:spLocks noGrp="1"/>
          </p:cNvSpPr>
          <p:nvPr>
            <p:ph type="title"/>
          </p:nvPr>
        </p:nvSpPr>
        <p:spPr/>
        <p:txBody>
          <a:bodyPr/>
          <a:lstStyle/>
          <a:p>
            <a:pPr algn="ctr"/>
            <a:br>
              <a:rPr lang="en-US" dirty="0"/>
            </a:br>
            <a:r>
              <a:rPr lang="en-US" dirty="0"/>
              <a:t>Research Findings</a:t>
            </a:r>
          </a:p>
        </p:txBody>
      </p:sp>
      <p:sp>
        <p:nvSpPr>
          <p:cNvPr id="3" name="Content Placeholder 2">
            <a:extLst>
              <a:ext uri="{FF2B5EF4-FFF2-40B4-BE49-F238E27FC236}">
                <a16:creationId xmlns:a16="http://schemas.microsoft.com/office/drawing/2014/main" id="{DBE7F660-F642-4344-878E-147F38A68442}"/>
              </a:ext>
            </a:extLst>
          </p:cNvPr>
          <p:cNvSpPr>
            <a:spLocks noGrp="1"/>
          </p:cNvSpPr>
          <p:nvPr>
            <p:ph idx="1"/>
          </p:nvPr>
        </p:nvSpPr>
        <p:spPr/>
        <p:txBody>
          <a:bodyPr>
            <a:normAutofit/>
          </a:bodyPr>
          <a:lstStyle/>
          <a:p>
            <a:r>
              <a:rPr lang="en-US" sz="2800" dirty="0"/>
              <a:t>Although the Kutame study was conducted in 2007, however, it was an important study and the second known to interview older adults about their experiences with self-neglectful. The first known study was Bozinovski (1995; 2000). Since 2007, other researchers (Day, 2012; Lien et al., 2016) have conducted similar studies and found common themes as in the previous two studies  </a:t>
            </a:r>
          </a:p>
        </p:txBody>
      </p:sp>
    </p:spTree>
    <p:extLst>
      <p:ext uri="{BB962C8B-B14F-4D97-AF65-F5344CB8AC3E}">
        <p14:creationId xmlns:p14="http://schemas.microsoft.com/office/powerpoint/2010/main" val="1551189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66F4B-18AA-486B-AF3F-23FB6EAA7945}"/>
              </a:ext>
            </a:extLst>
          </p:cNvPr>
          <p:cNvSpPr>
            <a:spLocks noGrp="1"/>
          </p:cNvSpPr>
          <p:nvPr>
            <p:ph type="title"/>
          </p:nvPr>
        </p:nvSpPr>
        <p:spPr/>
        <p:txBody>
          <a:bodyPr/>
          <a:lstStyle/>
          <a:p>
            <a:pPr algn="ctr"/>
            <a:br>
              <a:rPr lang="en-US" dirty="0"/>
            </a:br>
            <a:r>
              <a:rPr lang="en-US" dirty="0"/>
              <a:t>Findings From The Study</a:t>
            </a:r>
          </a:p>
        </p:txBody>
      </p:sp>
      <p:sp>
        <p:nvSpPr>
          <p:cNvPr id="3" name="Content Placeholder 2">
            <a:extLst>
              <a:ext uri="{FF2B5EF4-FFF2-40B4-BE49-F238E27FC236}">
                <a16:creationId xmlns:a16="http://schemas.microsoft.com/office/drawing/2014/main" id="{42D4DA40-702A-44D0-AA11-4410E688A0F3}"/>
              </a:ext>
            </a:extLst>
          </p:cNvPr>
          <p:cNvSpPr>
            <a:spLocks noGrp="1"/>
          </p:cNvSpPr>
          <p:nvPr>
            <p:ph idx="1"/>
          </p:nvPr>
        </p:nvSpPr>
        <p:spPr/>
        <p:txBody>
          <a:bodyPr>
            <a:noAutofit/>
          </a:bodyPr>
          <a:lstStyle/>
          <a:p>
            <a:pPr marL="0" indent="0">
              <a:buNone/>
            </a:pPr>
            <a:r>
              <a:rPr lang="en-US" sz="2800" dirty="0"/>
              <a:t>Ten themes emerged from the analyzed data:</a:t>
            </a:r>
          </a:p>
          <a:p>
            <a:pPr marL="457200" indent="-457200">
              <a:buAutoNum type="arabicPeriod"/>
            </a:pPr>
            <a:r>
              <a:rPr lang="en-US" sz="2800" dirty="0"/>
              <a:t>Experience of living with a medical/health condition</a:t>
            </a:r>
          </a:p>
          <a:p>
            <a:pPr marL="457200" indent="-457200">
              <a:buAutoNum type="arabicPeriod"/>
            </a:pPr>
            <a:r>
              <a:rPr lang="en-US" sz="2800" dirty="0"/>
              <a:t>Perception of health and medical care seeking behavior</a:t>
            </a:r>
          </a:p>
          <a:p>
            <a:pPr marL="457200" indent="-457200">
              <a:buAutoNum type="arabicPeriod"/>
            </a:pPr>
            <a:r>
              <a:rPr lang="en-US" sz="2800" dirty="0"/>
              <a:t>Sense of mistrust</a:t>
            </a:r>
          </a:p>
          <a:p>
            <a:pPr marL="457200" indent="-457200">
              <a:buAutoNum type="arabicPeriod"/>
            </a:pPr>
            <a:r>
              <a:rPr lang="en-US" sz="2800" dirty="0"/>
              <a:t>Difficulty with activities of daily living/instrumental activities of daily living</a:t>
            </a:r>
          </a:p>
          <a:p>
            <a:pPr marL="457200" indent="-457200">
              <a:buAutoNum type="arabicPeriod"/>
            </a:pPr>
            <a:r>
              <a:rPr lang="en-US" sz="2800" dirty="0"/>
              <a:t>Lack of adequate resources/services</a:t>
            </a:r>
          </a:p>
        </p:txBody>
      </p:sp>
    </p:spTree>
    <p:extLst>
      <p:ext uri="{BB962C8B-B14F-4D97-AF65-F5344CB8AC3E}">
        <p14:creationId xmlns:p14="http://schemas.microsoft.com/office/powerpoint/2010/main" val="3732162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A385-E0DA-4DAA-97F4-C7DB9C46060A}"/>
              </a:ext>
            </a:extLst>
          </p:cNvPr>
          <p:cNvSpPr>
            <a:spLocks noGrp="1"/>
          </p:cNvSpPr>
          <p:nvPr>
            <p:ph type="title"/>
          </p:nvPr>
        </p:nvSpPr>
        <p:spPr/>
        <p:txBody>
          <a:bodyPr/>
          <a:lstStyle/>
          <a:p>
            <a:pPr algn="ctr"/>
            <a:br>
              <a:rPr lang="en-US" dirty="0"/>
            </a:br>
            <a:r>
              <a:rPr lang="en-US" dirty="0"/>
              <a:t>Findings From The Study</a:t>
            </a:r>
          </a:p>
        </p:txBody>
      </p:sp>
      <p:sp>
        <p:nvSpPr>
          <p:cNvPr id="3" name="Content Placeholder 2">
            <a:extLst>
              <a:ext uri="{FF2B5EF4-FFF2-40B4-BE49-F238E27FC236}">
                <a16:creationId xmlns:a16="http://schemas.microsoft.com/office/drawing/2014/main" id="{68DE9CD6-2333-41A2-8D1C-9A980E67D6AB}"/>
              </a:ext>
            </a:extLst>
          </p:cNvPr>
          <p:cNvSpPr>
            <a:spLocks noGrp="1"/>
          </p:cNvSpPr>
          <p:nvPr>
            <p:ph idx="1"/>
          </p:nvPr>
        </p:nvSpPr>
        <p:spPr/>
        <p:txBody>
          <a:bodyPr>
            <a:normAutofit/>
          </a:bodyPr>
          <a:lstStyle/>
          <a:p>
            <a:pPr marL="0" indent="0">
              <a:buNone/>
            </a:pPr>
            <a:r>
              <a:rPr lang="en-US" sz="2800" dirty="0"/>
              <a:t>Themes cont’d:</a:t>
            </a:r>
          </a:p>
          <a:p>
            <a:pPr marL="0" indent="0">
              <a:buNone/>
            </a:pPr>
            <a:r>
              <a:rPr lang="en-US" sz="2800" dirty="0"/>
              <a:t>6. Pride in self-sufficiency</a:t>
            </a:r>
          </a:p>
          <a:p>
            <a:pPr marL="0" indent="0">
              <a:buNone/>
            </a:pPr>
            <a:r>
              <a:rPr lang="en-US" sz="2800" dirty="0"/>
              <a:t>7. Good and helpful to others</a:t>
            </a:r>
          </a:p>
          <a:p>
            <a:pPr marL="0" indent="0">
              <a:buNone/>
            </a:pPr>
            <a:r>
              <a:rPr lang="en-US" sz="2800" dirty="0"/>
              <a:t>8. Unfulfilled dreams</a:t>
            </a:r>
          </a:p>
          <a:p>
            <a:pPr marL="0" indent="0">
              <a:buNone/>
            </a:pPr>
            <a:r>
              <a:rPr lang="en-US" sz="2800" dirty="0"/>
              <a:t>9. Connectedness to places and things</a:t>
            </a:r>
          </a:p>
          <a:p>
            <a:pPr marL="0" indent="0">
              <a:buNone/>
            </a:pPr>
            <a:r>
              <a:rPr lang="en-US" sz="2800" dirty="0"/>
              <a:t>10. God, prayer, and coping mechanisms</a:t>
            </a:r>
          </a:p>
        </p:txBody>
      </p:sp>
    </p:spTree>
    <p:extLst>
      <p:ext uri="{BB962C8B-B14F-4D97-AF65-F5344CB8AC3E}">
        <p14:creationId xmlns:p14="http://schemas.microsoft.com/office/powerpoint/2010/main" val="770030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56E8B-AD3A-43AB-8737-9B1117405773}"/>
              </a:ext>
            </a:extLst>
          </p:cNvPr>
          <p:cNvSpPr>
            <a:spLocks noGrp="1"/>
          </p:cNvSpPr>
          <p:nvPr>
            <p:ph type="title"/>
          </p:nvPr>
        </p:nvSpPr>
        <p:spPr/>
        <p:txBody>
          <a:bodyPr>
            <a:normAutofit/>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371BF4A7-D817-4AE3-9D47-8D46BCDE6716}"/>
              </a:ext>
            </a:extLst>
          </p:cNvPr>
          <p:cNvSpPr>
            <a:spLocks noGrp="1"/>
          </p:cNvSpPr>
          <p:nvPr>
            <p:ph idx="1"/>
          </p:nvPr>
        </p:nvSpPr>
        <p:spPr/>
        <p:txBody>
          <a:bodyPr>
            <a:normAutofit/>
          </a:bodyPr>
          <a:lstStyle/>
          <a:p>
            <a:r>
              <a:rPr lang="en-US" sz="2400" dirty="0"/>
              <a:t>Experience of living with a medical/health condition</a:t>
            </a:r>
          </a:p>
          <a:p>
            <a:pPr marL="0" indent="0">
              <a:buNone/>
            </a:pPr>
            <a:endParaRPr lang="en-US" sz="2400" dirty="0"/>
          </a:p>
          <a:p>
            <a:pPr marL="0" indent="0">
              <a:buNone/>
            </a:pPr>
            <a:r>
              <a:rPr lang="en-US" sz="2400" dirty="0"/>
              <a:t>Here, Mr. Movva commented on his experience with arthritis:</a:t>
            </a:r>
          </a:p>
          <a:p>
            <a:pPr marL="0" indent="0">
              <a:buNone/>
            </a:pPr>
            <a:r>
              <a:rPr lang="en-US" sz="2400" dirty="0"/>
              <a:t>…then my hand be tired and weak and everything drop. Everything I take in my hand, I get in my hand, it fell out of my hand. I can hardly hold a glass of water, you know. I have to hold it with both of my hands.</a:t>
            </a:r>
          </a:p>
          <a:p>
            <a:pPr marL="0" indent="0">
              <a:buNone/>
            </a:pPr>
            <a:endParaRPr lang="en-US" sz="2400" dirty="0"/>
          </a:p>
        </p:txBody>
      </p:sp>
    </p:spTree>
    <p:extLst>
      <p:ext uri="{BB962C8B-B14F-4D97-AF65-F5344CB8AC3E}">
        <p14:creationId xmlns:p14="http://schemas.microsoft.com/office/powerpoint/2010/main" val="2062393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0835A-729F-4574-B9A4-A8F2BAF1D873}"/>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18F849B4-2C0D-4673-9BF9-C369401FCFCE}"/>
              </a:ext>
            </a:extLst>
          </p:cNvPr>
          <p:cNvSpPr>
            <a:spLocks noGrp="1"/>
          </p:cNvSpPr>
          <p:nvPr>
            <p:ph idx="1"/>
          </p:nvPr>
        </p:nvSpPr>
        <p:spPr/>
        <p:txBody>
          <a:bodyPr/>
          <a:lstStyle/>
          <a:p>
            <a:r>
              <a:rPr lang="en-US" sz="2800" dirty="0"/>
              <a:t>Perception of health &amp; medical care seeking behavior:</a:t>
            </a:r>
          </a:p>
          <a:p>
            <a:pPr marL="0" indent="0">
              <a:buNone/>
            </a:pPr>
            <a:r>
              <a:rPr lang="en-US" sz="2800" dirty="0"/>
              <a:t>Ms. Gardner had this to say about her health seeking behavior-</a:t>
            </a:r>
          </a:p>
          <a:p>
            <a:pPr marL="0" indent="0">
              <a:buNone/>
            </a:pPr>
            <a:r>
              <a:rPr lang="en-US" sz="2800" dirty="0"/>
              <a:t>“…It’s not necessary to see a doctor every year. Medicare doesn’t pay for all that stuff any how so why bother if you don’t have to? … What the heck?...Never went to doctors …never went to see doctors unless I was pregnant and that was it.”</a:t>
            </a:r>
          </a:p>
          <a:p>
            <a:pPr marL="0" indent="0">
              <a:buNone/>
            </a:pPr>
            <a:endParaRPr lang="en-US" dirty="0"/>
          </a:p>
        </p:txBody>
      </p:sp>
    </p:spTree>
    <p:extLst>
      <p:ext uri="{BB962C8B-B14F-4D97-AF65-F5344CB8AC3E}">
        <p14:creationId xmlns:p14="http://schemas.microsoft.com/office/powerpoint/2010/main" val="3267161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82DA-B9A0-4D85-B7ED-DAFA9D94DD5D}"/>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4FCB16FD-A161-43E0-8E9C-484C6E259342}"/>
              </a:ext>
            </a:extLst>
          </p:cNvPr>
          <p:cNvSpPr>
            <a:spLocks noGrp="1"/>
          </p:cNvSpPr>
          <p:nvPr>
            <p:ph idx="1"/>
          </p:nvPr>
        </p:nvSpPr>
        <p:spPr/>
        <p:txBody>
          <a:bodyPr>
            <a:normAutofit/>
          </a:bodyPr>
          <a:lstStyle/>
          <a:p>
            <a:endParaRPr lang="en-US" sz="2400" dirty="0"/>
          </a:p>
          <a:p>
            <a:r>
              <a:rPr lang="en-US" sz="2800" dirty="0"/>
              <a:t>Mistrust of health care professionals, which included skepticism about prescribed medications, recommended medical regimen, and subtheme that focused on relationships with friends and family. Many participants also felt vulnerable and tried to protect themselves and maintain control in their lives	(Kutame, 2007).</a:t>
            </a:r>
          </a:p>
        </p:txBody>
      </p:sp>
    </p:spTree>
    <p:extLst>
      <p:ext uri="{BB962C8B-B14F-4D97-AF65-F5344CB8AC3E}">
        <p14:creationId xmlns:p14="http://schemas.microsoft.com/office/powerpoint/2010/main" val="19607644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B7021-75F0-45FE-9261-9970E3E66108}"/>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DB0911F5-2A3A-40B5-8BA5-DCB159CA88B7}"/>
              </a:ext>
            </a:extLst>
          </p:cNvPr>
          <p:cNvSpPr>
            <a:spLocks noGrp="1"/>
          </p:cNvSpPr>
          <p:nvPr>
            <p:ph idx="1"/>
          </p:nvPr>
        </p:nvSpPr>
        <p:spPr/>
        <p:txBody>
          <a:bodyPr>
            <a:normAutofit/>
          </a:bodyPr>
          <a:lstStyle/>
          <a:p>
            <a:pPr marL="0" indent="0">
              <a:buNone/>
            </a:pPr>
            <a:r>
              <a:rPr lang="en-US" sz="2800" dirty="0"/>
              <a:t>Sense of mistrust cont’d:</a:t>
            </a:r>
          </a:p>
          <a:p>
            <a:pPr marL="0" indent="0">
              <a:buNone/>
            </a:pPr>
            <a:r>
              <a:rPr lang="en-US" sz="2800" dirty="0"/>
              <a:t>Mr. Movva shared he was previously receiving physical and other therapies, however, had stopped because he questioned whether the therapy was helping:</a:t>
            </a:r>
          </a:p>
          <a:p>
            <a:pPr marL="0" indent="0">
              <a:buNone/>
            </a:pPr>
            <a:r>
              <a:rPr lang="en-US" sz="2800" dirty="0"/>
              <a:t>…They come out here whole year taking therapy…therapy don’t do nothing either and the people say, I don’t want to do therapy. I want to do therapy but they ain’t going to help…</a:t>
            </a:r>
          </a:p>
        </p:txBody>
      </p:sp>
    </p:spTree>
    <p:extLst>
      <p:ext uri="{BB962C8B-B14F-4D97-AF65-F5344CB8AC3E}">
        <p14:creationId xmlns:p14="http://schemas.microsoft.com/office/powerpoint/2010/main" val="18948402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11918-80C6-47A7-A14D-0D6911827BB0}"/>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0D5558FC-A132-49C6-9C2C-0DD129DBAADA}"/>
              </a:ext>
            </a:extLst>
          </p:cNvPr>
          <p:cNvSpPr>
            <a:spLocks noGrp="1"/>
          </p:cNvSpPr>
          <p:nvPr>
            <p:ph idx="1"/>
          </p:nvPr>
        </p:nvSpPr>
        <p:spPr/>
        <p:txBody>
          <a:bodyPr/>
          <a:lstStyle/>
          <a:p>
            <a:r>
              <a:rPr lang="en-US" sz="2800" dirty="0"/>
              <a:t>Difficulty with ADL/IADL Cont’d:</a:t>
            </a:r>
          </a:p>
          <a:p>
            <a:pPr marL="0" indent="0">
              <a:buNone/>
            </a:pPr>
            <a:r>
              <a:rPr lang="en-US" sz="2800" dirty="0"/>
              <a:t>Ms. Clay described having difficulty with combing her hair.</a:t>
            </a:r>
          </a:p>
          <a:p>
            <a:pPr marL="0" indent="0">
              <a:buNone/>
            </a:pPr>
            <a:r>
              <a:rPr lang="en-US" sz="2800" dirty="0"/>
              <a:t>“…I have trouble combing my hair. Getting my arms up in the air, you know. Sometimes I have to take one hand that push my arm up like this to get to comb ….my hair. I got awful bad up here, my shoulders here… my back and my legs give way on me if I do something I know that I’m not supposed to do….”</a:t>
            </a:r>
          </a:p>
          <a:p>
            <a:pPr marL="0" indent="0">
              <a:buNone/>
            </a:pPr>
            <a:endParaRPr lang="en-US" dirty="0"/>
          </a:p>
        </p:txBody>
      </p:sp>
    </p:spTree>
    <p:extLst>
      <p:ext uri="{BB962C8B-B14F-4D97-AF65-F5344CB8AC3E}">
        <p14:creationId xmlns:p14="http://schemas.microsoft.com/office/powerpoint/2010/main" val="108566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00760-CDAA-46C3-9398-1E599A8D8BAB}"/>
              </a:ext>
            </a:extLst>
          </p:cNvPr>
          <p:cNvSpPr>
            <a:spLocks noGrp="1"/>
          </p:cNvSpPr>
          <p:nvPr>
            <p:ph type="title"/>
          </p:nvPr>
        </p:nvSpPr>
        <p:spPr/>
        <p:txBody>
          <a:bodyPr/>
          <a:lstStyle/>
          <a:p>
            <a:pPr algn="ctr"/>
            <a:br>
              <a:rPr lang="en-US" sz="4400" dirty="0"/>
            </a:br>
            <a:r>
              <a:rPr lang="en-US" sz="4400" dirty="0"/>
              <a:t>Definitions of Self-Neglect</a:t>
            </a:r>
            <a:endParaRPr lang="en-US" dirty="0"/>
          </a:p>
        </p:txBody>
      </p:sp>
      <p:sp>
        <p:nvSpPr>
          <p:cNvPr id="3" name="Content Placeholder 2">
            <a:extLst>
              <a:ext uri="{FF2B5EF4-FFF2-40B4-BE49-F238E27FC236}">
                <a16:creationId xmlns:a16="http://schemas.microsoft.com/office/drawing/2014/main" id="{BD14D00D-7BBC-48BD-8A96-5679261D955B}"/>
              </a:ext>
            </a:extLst>
          </p:cNvPr>
          <p:cNvSpPr>
            <a:spLocks noGrp="1"/>
          </p:cNvSpPr>
          <p:nvPr>
            <p:ph idx="1"/>
          </p:nvPr>
        </p:nvSpPr>
        <p:spPr/>
        <p:txBody>
          <a:bodyPr>
            <a:normAutofit fontScale="85000" lnSpcReduction="20000"/>
          </a:bodyPr>
          <a:lstStyle/>
          <a:p>
            <a:pPr marL="0" indent="0">
              <a:buNone/>
            </a:pPr>
            <a:r>
              <a:rPr lang="en-US" sz="3200" dirty="0"/>
              <a:t>“...an adult’s inability, due to physical or mental impairment or diminished capacity, to perform essential self-care tasks including: </a:t>
            </a:r>
          </a:p>
          <a:p>
            <a:r>
              <a:rPr lang="en-US" sz="3200" dirty="0"/>
              <a:t>a) obtaining essential food, clothing, shelter, and medical care;</a:t>
            </a:r>
          </a:p>
          <a:p>
            <a:r>
              <a:rPr lang="en-US" sz="3200" dirty="0"/>
              <a:t>b) obtaining goods and services necessary to maintain physical health, mental health, emotional well-being, and general safety; </a:t>
            </a:r>
          </a:p>
          <a:p>
            <a:r>
              <a:rPr lang="en-US" sz="3200" dirty="0"/>
              <a:t>C) managing one’s own financial affairs”</a:t>
            </a:r>
          </a:p>
          <a:p>
            <a:pPr marL="0" indent="0" algn="ctr">
              <a:buNone/>
            </a:pPr>
            <a:r>
              <a:rPr lang="en-US" sz="3200" dirty="0"/>
              <a:t> (Elder Justice Act, 2010, p. 785). </a:t>
            </a:r>
          </a:p>
          <a:p>
            <a:pPr marL="0" indent="0">
              <a:buNone/>
            </a:pPr>
            <a:endParaRPr lang="en-US" sz="3200" dirty="0"/>
          </a:p>
        </p:txBody>
      </p:sp>
    </p:spTree>
    <p:extLst>
      <p:ext uri="{BB962C8B-B14F-4D97-AF65-F5344CB8AC3E}">
        <p14:creationId xmlns:p14="http://schemas.microsoft.com/office/powerpoint/2010/main" val="34510299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CCBAD-911E-492B-8AD3-D0E244D20A2A}"/>
              </a:ext>
            </a:extLst>
          </p:cNvPr>
          <p:cNvSpPr>
            <a:spLocks noGrp="1"/>
          </p:cNvSpPr>
          <p:nvPr>
            <p:ph type="title"/>
          </p:nvPr>
        </p:nvSpPr>
        <p:spPr/>
        <p:txBody>
          <a:bodyPr/>
          <a:lstStyle/>
          <a:p>
            <a:pPr algn="ctr"/>
            <a:r>
              <a:rPr lang="en-US" dirty="0"/>
              <a:t>Narratives From The Themes</a:t>
            </a:r>
          </a:p>
        </p:txBody>
      </p:sp>
      <p:sp>
        <p:nvSpPr>
          <p:cNvPr id="3" name="Content Placeholder 2">
            <a:extLst>
              <a:ext uri="{FF2B5EF4-FFF2-40B4-BE49-F238E27FC236}">
                <a16:creationId xmlns:a16="http://schemas.microsoft.com/office/drawing/2014/main" id="{8FA914F0-EDC3-47B1-8EA9-B0DAB2082E21}"/>
              </a:ext>
            </a:extLst>
          </p:cNvPr>
          <p:cNvSpPr>
            <a:spLocks noGrp="1"/>
          </p:cNvSpPr>
          <p:nvPr>
            <p:ph idx="1"/>
          </p:nvPr>
        </p:nvSpPr>
        <p:spPr/>
        <p:txBody>
          <a:bodyPr>
            <a:noAutofit/>
          </a:bodyPr>
          <a:lstStyle/>
          <a:p>
            <a:pPr marL="0" indent="0">
              <a:buNone/>
            </a:pPr>
            <a:r>
              <a:rPr lang="en-US" sz="2400" dirty="0"/>
              <a:t>Difficulty with ADL/IADL Cont’d:</a:t>
            </a:r>
          </a:p>
          <a:p>
            <a:pPr marL="0" indent="0">
              <a:buNone/>
            </a:pPr>
            <a:r>
              <a:rPr lang="en-US" sz="2400" dirty="0"/>
              <a:t>Most participants talked about their eating habits and food preferences, in various forms. One participant said she could have Meals on Wheels, but added, “ I don’t care for their food. Some participants shared they were eating once a day because they felt no hunger. One participant said she would go all day until evening before feeling hungry when she would “open up some real good can soup…or cook potatoes, or somethings that’s quick, to get done. Something’s that you put in the microwave and cook” (Kutame, 2007). </a:t>
            </a:r>
          </a:p>
        </p:txBody>
      </p:sp>
    </p:spTree>
    <p:extLst>
      <p:ext uri="{BB962C8B-B14F-4D97-AF65-F5344CB8AC3E}">
        <p14:creationId xmlns:p14="http://schemas.microsoft.com/office/powerpoint/2010/main" val="22324639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644F3-CCAB-4549-BA0E-9701ADE58352}"/>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80721195-38E7-4AE7-B509-75AF2BF84B5B}"/>
              </a:ext>
            </a:extLst>
          </p:cNvPr>
          <p:cNvSpPr>
            <a:spLocks noGrp="1"/>
          </p:cNvSpPr>
          <p:nvPr>
            <p:ph idx="1"/>
          </p:nvPr>
        </p:nvSpPr>
        <p:spPr/>
        <p:txBody>
          <a:bodyPr>
            <a:normAutofit fontScale="25000" lnSpcReduction="20000"/>
          </a:bodyPr>
          <a:lstStyle/>
          <a:p>
            <a:pPr marL="0" indent="0">
              <a:buNone/>
            </a:pPr>
            <a:r>
              <a:rPr lang="en-US" sz="11200" dirty="0"/>
              <a:t>Difficulty with ADL/IADL Cont’d:</a:t>
            </a:r>
          </a:p>
          <a:p>
            <a:pPr marL="0" indent="0">
              <a:buNone/>
            </a:pPr>
            <a:r>
              <a:rPr lang="en-US" sz="11200" dirty="0"/>
              <a:t>Multiple factors affected those older persons’ decisions about diet and nutrition.</a:t>
            </a:r>
          </a:p>
          <a:p>
            <a:pPr marL="0" indent="0">
              <a:buNone/>
            </a:pPr>
            <a:r>
              <a:rPr lang="en-US" sz="11200" dirty="0"/>
              <a:t>Some had denture problems. Others lacked an appetite, perhaps because of psychological and/or emotional reasons as in the situation of one participant who had lost significant amount of weight, which she attributed to the change in her appetite, not feeling hungry and not having a good appetite. This participant was facing foreclosure on her home.</a:t>
            </a:r>
          </a:p>
          <a:p>
            <a:pPr marL="0" indent="0" algn="ctr">
              <a:buNone/>
            </a:pPr>
            <a:r>
              <a:rPr lang="en-US" sz="9600" dirty="0"/>
              <a:t>(Kutame, 2007)</a:t>
            </a:r>
          </a:p>
          <a:p>
            <a:pPr marL="0" indent="0">
              <a:buNone/>
            </a:pPr>
            <a:endParaRPr lang="en-US" dirty="0"/>
          </a:p>
        </p:txBody>
      </p:sp>
    </p:spTree>
    <p:extLst>
      <p:ext uri="{BB962C8B-B14F-4D97-AF65-F5344CB8AC3E}">
        <p14:creationId xmlns:p14="http://schemas.microsoft.com/office/powerpoint/2010/main" val="39836668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50D5E-A9B3-43DB-921E-E4047E713DC5}"/>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420D67C6-7CED-483C-A9ED-1B75E99DCFD0}"/>
              </a:ext>
            </a:extLst>
          </p:cNvPr>
          <p:cNvSpPr>
            <a:spLocks noGrp="1"/>
          </p:cNvSpPr>
          <p:nvPr>
            <p:ph idx="1"/>
          </p:nvPr>
        </p:nvSpPr>
        <p:spPr/>
        <p:txBody>
          <a:bodyPr>
            <a:noAutofit/>
          </a:bodyPr>
          <a:lstStyle/>
          <a:p>
            <a:r>
              <a:rPr lang="en-US" sz="2400" dirty="0"/>
              <a:t>Lack of adequate social resources/services:</a:t>
            </a:r>
          </a:p>
          <a:p>
            <a:pPr marL="0" indent="0">
              <a:buNone/>
            </a:pPr>
            <a:r>
              <a:rPr lang="en-US" sz="2400" dirty="0"/>
              <a:t>This theme focused on participants’ inadequate resources and lack of services to help them maintain their support system and to pay for heat to keep the homes warm, their prescription medications, and home repairs.</a:t>
            </a:r>
          </a:p>
          <a:p>
            <a:pPr marL="0" indent="0">
              <a:buNone/>
            </a:pPr>
            <a:r>
              <a:rPr lang="en-US" sz="2400" dirty="0"/>
              <a:t>Ms. Clay was on the energy assistance program, but claimed that the program hardly helped her. She also wanted a haircut, but she was to pay the $7.00 it would cost to have this done (Kutame, 2007).</a:t>
            </a:r>
          </a:p>
        </p:txBody>
      </p:sp>
    </p:spTree>
    <p:extLst>
      <p:ext uri="{BB962C8B-B14F-4D97-AF65-F5344CB8AC3E}">
        <p14:creationId xmlns:p14="http://schemas.microsoft.com/office/powerpoint/2010/main" val="3466988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A679F-C7C4-48AE-91CA-118A5370ED8B}"/>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51E7FF6E-90CF-4EF1-894C-C03F866AC9F8}"/>
              </a:ext>
            </a:extLst>
          </p:cNvPr>
          <p:cNvSpPr>
            <a:spLocks noGrp="1"/>
          </p:cNvSpPr>
          <p:nvPr>
            <p:ph idx="1"/>
          </p:nvPr>
        </p:nvSpPr>
        <p:spPr/>
        <p:txBody>
          <a:bodyPr>
            <a:normAutofit/>
          </a:bodyPr>
          <a:lstStyle/>
          <a:p>
            <a:r>
              <a:rPr lang="en-US" sz="2400" dirty="0"/>
              <a:t>Difficulty with activities of daily living/instrumental activities of daily living:</a:t>
            </a:r>
          </a:p>
          <a:p>
            <a:pPr marL="0" indent="0">
              <a:buNone/>
            </a:pPr>
            <a:r>
              <a:rPr lang="en-US" sz="2400" dirty="0"/>
              <a:t>Participants struggled to complete ADL/IADL. Below, Ms. Lamb described her difficulties completing chores.</a:t>
            </a:r>
          </a:p>
          <a:p>
            <a:pPr marL="0" indent="0">
              <a:buNone/>
            </a:pPr>
            <a:r>
              <a:rPr lang="en-US" sz="2400" dirty="0"/>
              <a:t>“It’s depressing, it’s depressing, because I can’t. I want to do and I can’t, that’s the thing. I sit here and see the dirt and the mess. I would like to jump up and do it but I can’t… The sores on my feet are stopping me. The sores on my feet are stopping me… </a:t>
            </a:r>
          </a:p>
          <a:p>
            <a:pPr marL="0" indent="0">
              <a:buNone/>
            </a:pPr>
            <a:endParaRPr lang="en-US" dirty="0"/>
          </a:p>
        </p:txBody>
      </p:sp>
    </p:spTree>
    <p:extLst>
      <p:ext uri="{BB962C8B-B14F-4D97-AF65-F5344CB8AC3E}">
        <p14:creationId xmlns:p14="http://schemas.microsoft.com/office/powerpoint/2010/main" val="26520542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1BCB7-369E-4D1A-897A-15DDADE05F33}"/>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8BC68279-DA48-4945-917B-0695E2877CBC}"/>
              </a:ext>
            </a:extLst>
          </p:cNvPr>
          <p:cNvSpPr>
            <a:spLocks noGrp="1"/>
          </p:cNvSpPr>
          <p:nvPr>
            <p:ph idx="1"/>
          </p:nvPr>
        </p:nvSpPr>
        <p:spPr/>
        <p:txBody>
          <a:bodyPr>
            <a:normAutofit/>
          </a:bodyPr>
          <a:lstStyle/>
          <a:p>
            <a:pPr marL="0" indent="0">
              <a:buNone/>
            </a:pPr>
            <a:r>
              <a:rPr lang="en-US" sz="2800" dirty="0"/>
              <a:t>Lack of adequate resources/services cont’d:</a:t>
            </a:r>
          </a:p>
          <a:p>
            <a:r>
              <a:rPr lang="en-US" sz="2800" dirty="0"/>
              <a:t>In the study, five women were widows, and two had multiple marriages. One widowed participant expressed bitterness at the extra-marital affairs her husband had prior to his illness and death, the majority of the widows shared they had experienced good marriages, but their circumstances at the time of the study were due in part to their husband’s death  </a:t>
            </a:r>
          </a:p>
        </p:txBody>
      </p:sp>
    </p:spTree>
    <p:extLst>
      <p:ext uri="{BB962C8B-B14F-4D97-AF65-F5344CB8AC3E}">
        <p14:creationId xmlns:p14="http://schemas.microsoft.com/office/powerpoint/2010/main" val="21726596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329DE-4D87-4B70-9152-35C483A9ED98}"/>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B0C14D30-CE90-46B3-ACDA-9077F6D32583}"/>
              </a:ext>
            </a:extLst>
          </p:cNvPr>
          <p:cNvSpPr>
            <a:spLocks noGrp="1"/>
          </p:cNvSpPr>
          <p:nvPr>
            <p:ph idx="1"/>
          </p:nvPr>
        </p:nvSpPr>
        <p:spPr/>
        <p:txBody>
          <a:bodyPr>
            <a:noAutofit/>
          </a:bodyPr>
          <a:lstStyle/>
          <a:p>
            <a:r>
              <a:rPr lang="en-US" sz="2800" dirty="0"/>
              <a:t>Lack of adequate resources/services cont’d:</a:t>
            </a:r>
          </a:p>
          <a:p>
            <a:pPr marL="0" indent="0">
              <a:buNone/>
            </a:pPr>
            <a:r>
              <a:rPr lang="en-US" sz="2800" dirty="0"/>
              <a:t>Some of the widowed participants missed their husband’s physical presence, but also confronted reduced social and economic resources and lifestyle changes. Some had to relocate; these were major challenges that they had to face alone for the first time in their lives.</a:t>
            </a:r>
          </a:p>
          <a:p>
            <a:pPr marL="0" indent="0" algn="ctr">
              <a:buNone/>
            </a:pPr>
            <a:r>
              <a:rPr lang="en-US" sz="2800" dirty="0"/>
              <a:t>(Kutame, 2007).</a:t>
            </a:r>
          </a:p>
        </p:txBody>
      </p:sp>
    </p:spTree>
    <p:extLst>
      <p:ext uri="{BB962C8B-B14F-4D97-AF65-F5344CB8AC3E}">
        <p14:creationId xmlns:p14="http://schemas.microsoft.com/office/powerpoint/2010/main" val="20554242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C8EBD-6993-419A-BF89-D739EDD4FC6D}"/>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B85725D6-666E-4755-9A64-C6466B0E9125}"/>
              </a:ext>
            </a:extLst>
          </p:cNvPr>
          <p:cNvSpPr>
            <a:spLocks noGrp="1"/>
          </p:cNvSpPr>
          <p:nvPr>
            <p:ph idx="1"/>
          </p:nvPr>
        </p:nvSpPr>
        <p:spPr/>
        <p:txBody>
          <a:bodyPr>
            <a:normAutofit/>
          </a:bodyPr>
          <a:lstStyle/>
          <a:p>
            <a:r>
              <a:rPr lang="en-US" sz="2400" dirty="0"/>
              <a:t>Pride in self-Sufficiency:</a:t>
            </a:r>
          </a:p>
          <a:p>
            <a:pPr marL="0" indent="0">
              <a:buNone/>
            </a:pPr>
            <a:r>
              <a:rPr lang="en-US" sz="2400" dirty="0"/>
              <a:t>Sometimes it is difficulty for professionals and service providers to understand why some seniors who need services are reluctant to ask for help and hesitantly accept assistance. One reason for their resistance is due to their sense of pride. Under this theme, there were three major issues: (1) values learned from their parents such as you “don’t’ be scared and don’t’ go out and beg”; (2) doing a good job and maintaining self-sufficiency; and (3) avoiding assistance from agencies and service organizations (Kutame, 2007). </a:t>
            </a:r>
          </a:p>
          <a:p>
            <a:pPr marL="0" indent="0">
              <a:buNone/>
            </a:pPr>
            <a:endParaRPr lang="en-US" dirty="0"/>
          </a:p>
        </p:txBody>
      </p:sp>
    </p:spTree>
    <p:extLst>
      <p:ext uri="{BB962C8B-B14F-4D97-AF65-F5344CB8AC3E}">
        <p14:creationId xmlns:p14="http://schemas.microsoft.com/office/powerpoint/2010/main" val="30268538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D71E2-9EF2-4063-8895-8C3A49F3C7CE}"/>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DD9C3B14-93A5-4FA6-B313-B6E8DB9EA02B}"/>
              </a:ext>
            </a:extLst>
          </p:cNvPr>
          <p:cNvSpPr>
            <a:spLocks noGrp="1"/>
          </p:cNvSpPr>
          <p:nvPr>
            <p:ph idx="1"/>
          </p:nvPr>
        </p:nvSpPr>
        <p:spPr/>
        <p:txBody>
          <a:bodyPr/>
          <a:lstStyle/>
          <a:p>
            <a:r>
              <a:rPr lang="en-US" sz="2800" dirty="0"/>
              <a:t>Pride and self-sufficiency Cont’d:</a:t>
            </a:r>
          </a:p>
          <a:p>
            <a:pPr marL="0" indent="0">
              <a:buNone/>
            </a:pPr>
            <a:r>
              <a:rPr lang="en-US" sz="2800" dirty="0"/>
              <a:t>Ms. Lane shared values she learned from her mother:</a:t>
            </a:r>
          </a:p>
          <a:p>
            <a:pPr marL="0" indent="0">
              <a:buNone/>
            </a:pPr>
            <a:r>
              <a:rPr lang="en-US" sz="2800" dirty="0"/>
              <a:t>…That’s the way my mother brought me up, don’t go out there and beg. You don’t beg for nothing unless you really down and out…”</a:t>
            </a:r>
          </a:p>
          <a:p>
            <a:pPr marL="0" indent="0">
              <a:buNone/>
            </a:pPr>
            <a:endParaRPr lang="en-US" dirty="0"/>
          </a:p>
        </p:txBody>
      </p:sp>
    </p:spTree>
    <p:extLst>
      <p:ext uri="{BB962C8B-B14F-4D97-AF65-F5344CB8AC3E}">
        <p14:creationId xmlns:p14="http://schemas.microsoft.com/office/powerpoint/2010/main" val="17870661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E7CA-6A2E-492F-A808-0176888E0643}"/>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DC8571FF-EAFB-4780-AB77-03A3EB54BDAD}"/>
              </a:ext>
            </a:extLst>
          </p:cNvPr>
          <p:cNvSpPr>
            <a:spLocks noGrp="1"/>
          </p:cNvSpPr>
          <p:nvPr>
            <p:ph idx="1"/>
          </p:nvPr>
        </p:nvSpPr>
        <p:spPr/>
        <p:txBody>
          <a:bodyPr>
            <a:normAutofit/>
          </a:bodyPr>
          <a:lstStyle/>
          <a:p>
            <a:r>
              <a:rPr lang="en-US" sz="2400" dirty="0"/>
              <a:t>Good and helpful to others:</a:t>
            </a:r>
          </a:p>
          <a:p>
            <a:pPr marL="0" indent="0">
              <a:buNone/>
            </a:pPr>
            <a:r>
              <a:rPr lang="en-US" sz="2400" dirty="0"/>
              <a:t>Another important theme that emerged from this study was that participants perceived themselves as good and helpful to family, friends, and others who were in need. Mr. Wells commented that he bought a lot for his mother when he was younger:</a:t>
            </a:r>
          </a:p>
          <a:p>
            <a:pPr marL="0" indent="0">
              <a:buNone/>
            </a:pPr>
            <a:r>
              <a:rPr lang="en-US" sz="2400" dirty="0"/>
              <a:t>	“When I was young I used to buy my mom a lot of stuff. I used to you know, go to the store and what she likes, I used to bring stuff like that. You can tell a person how they take care of their parents…”</a:t>
            </a:r>
          </a:p>
          <a:p>
            <a:pPr marL="0" indent="0">
              <a:buNone/>
            </a:pPr>
            <a:endParaRPr lang="en-US" dirty="0"/>
          </a:p>
        </p:txBody>
      </p:sp>
    </p:spTree>
    <p:extLst>
      <p:ext uri="{BB962C8B-B14F-4D97-AF65-F5344CB8AC3E}">
        <p14:creationId xmlns:p14="http://schemas.microsoft.com/office/powerpoint/2010/main" val="10188280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EE5A-0DFB-482A-B6D7-60A6D47C9F37}"/>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58740FFC-7159-4836-8DDC-C0E596A44D33}"/>
              </a:ext>
            </a:extLst>
          </p:cNvPr>
          <p:cNvSpPr>
            <a:spLocks noGrp="1"/>
          </p:cNvSpPr>
          <p:nvPr>
            <p:ph idx="1"/>
          </p:nvPr>
        </p:nvSpPr>
        <p:spPr/>
        <p:txBody>
          <a:bodyPr>
            <a:normAutofit/>
          </a:bodyPr>
          <a:lstStyle/>
          <a:p>
            <a:r>
              <a:rPr lang="en-US" sz="2800" dirty="0"/>
              <a:t>Unfulfilled Dreams</a:t>
            </a:r>
          </a:p>
          <a:p>
            <a:pPr marL="0" indent="0">
              <a:buNone/>
            </a:pPr>
            <a:r>
              <a:rPr lang="en-US" sz="2800" dirty="0"/>
              <a:t>Most participants experienced unfulfilled dreams, though they varied in their descriptions. For the most part, the participants’ dreams varied from wishes about getting a good education to working a well-paid employment to having a baby. </a:t>
            </a:r>
          </a:p>
        </p:txBody>
      </p:sp>
    </p:spTree>
    <p:extLst>
      <p:ext uri="{BB962C8B-B14F-4D97-AF65-F5344CB8AC3E}">
        <p14:creationId xmlns:p14="http://schemas.microsoft.com/office/powerpoint/2010/main" val="332390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23FCA-F107-459B-A538-833255C1F0E1}"/>
              </a:ext>
            </a:extLst>
          </p:cNvPr>
          <p:cNvSpPr>
            <a:spLocks noGrp="1"/>
          </p:cNvSpPr>
          <p:nvPr>
            <p:ph type="title"/>
          </p:nvPr>
        </p:nvSpPr>
        <p:spPr/>
        <p:txBody>
          <a:bodyPr/>
          <a:lstStyle/>
          <a:p>
            <a:pPr algn="ctr"/>
            <a:r>
              <a:rPr lang="en-US" dirty="0"/>
              <a:t> </a:t>
            </a:r>
            <a:br>
              <a:rPr lang="en-US" dirty="0"/>
            </a:br>
            <a:r>
              <a:rPr lang="en-US" dirty="0"/>
              <a:t>Significance of Self-Neglect</a:t>
            </a:r>
          </a:p>
        </p:txBody>
      </p:sp>
      <p:sp>
        <p:nvSpPr>
          <p:cNvPr id="3" name="Content Placeholder 2">
            <a:extLst>
              <a:ext uri="{FF2B5EF4-FFF2-40B4-BE49-F238E27FC236}">
                <a16:creationId xmlns:a16="http://schemas.microsoft.com/office/drawing/2014/main" id="{B8608983-68C9-4BD9-8524-02353867C86A}"/>
              </a:ext>
            </a:extLst>
          </p:cNvPr>
          <p:cNvSpPr>
            <a:spLocks noGrp="1"/>
          </p:cNvSpPr>
          <p:nvPr>
            <p:ph idx="1"/>
          </p:nvPr>
        </p:nvSpPr>
        <p:spPr/>
        <p:txBody>
          <a:bodyPr/>
          <a:lstStyle/>
          <a:p>
            <a:pPr marL="0" indent="0">
              <a:buNone/>
            </a:pPr>
            <a:endParaRPr lang="en-US" dirty="0"/>
          </a:p>
          <a:p>
            <a:pPr marL="0" indent="0">
              <a:buNone/>
            </a:pPr>
            <a:r>
              <a:rPr lang="en-US" sz="4000" dirty="0"/>
              <a:t> Self-neglect is a global public health and human rights issue that threatens older people’s health and safety (Dong, 2017).</a:t>
            </a:r>
          </a:p>
        </p:txBody>
      </p:sp>
    </p:spTree>
    <p:extLst>
      <p:ext uri="{BB962C8B-B14F-4D97-AF65-F5344CB8AC3E}">
        <p14:creationId xmlns:p14="http://schemas.microsoft.com/office/powerpoint/2010/main" val="28053493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74BDD-A9A5-4291-B4D2-D8F468FCFE6A}"/>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40CC74E0-3A57-478A-95E2-EAF0E054FC20}"/>
              </a:ext>
            </a:extLst>
          </p:cNvPr>
          <p:cNvSpPr>
            <a:spLocks noGrp="1"/>
          </p:cNvSpPr>
          <p:nvPr>
            <p:ph idx="1"/>
          </p:nvPr>
        </p:nvSpPr>
        <p:spPr/>
        <p:txBody>
          <a:bodyPr>
            <a:normAutofit/>
          </a:bodyPr>
          <a:lstStyle/>
          <a:p>
            <a:r>
              <a:rPr lang="en-US" sz="2800" dirty="0"/>
              <a:t>Unfulfilled Dreams Cont’d:</a:t>
            </a:r>
          </a:p>
          <a:p>
            <a:pPr marL="0" indent="0">
              <a:buNone/>
            </a:pPr>
            <a:r>
              <a:rPr lang="en-US" sz="2800" dirty="0"/>
              <a:t>Ms. Summer shared her experience of lack of opportunity for formal education.</a:t>
            </a:r>
          </a:p>
          <a:p>
            <a:pPr marL="0" indent="0">
              <a:buNone/>
            </a:pPr>
            <a:r>
              <a:rPr lang="en-US" sz="2800" dirty="0"/>
              <a:t>“I just wish that I could have went to school and …I would have a better…have had a better job. I would have made more money…I always wanted to be a nurse…I wanted that job but I couldn’t do it because I didn’t have an education…”</a:t>
            </a:r>
          </a:p>
        </p:txBody>
      </p:sp>
    </p:spTree>
    <p:extLst>
      <p:ext uri="{BB962C8B-B14F-4D97-AF65-F5344CB8AC3E}">
        <p14:creationId xmlns:p14="http://schemas.microsoft.com/office/powerpoint/2010/main" val="1726151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EC84-1939-4336-BE13-8065DE3D5473}"/>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01ABC848-2900-437B-A46A-2AE9BDB01194}"/>
              </a:ext>
            </a:extLst>
          </p:cNvPr>
          <p:cNvSpPr>
            <a:spLocks noGrp="1"/>
          </p:cNvSpPr>
          <p:nvPr>
            <p:ph idx="1"/>
          </p:nvPr>
        </p:nvSpPr>
        <p:spPr/>
        <p:txBody>
          <a:bodyPr>
            <a:normAutofit/>
          </a:bodyPr>
          <a:lstStyle/>
          <a:p>
            <a:r>
              <a:rPr lang="en-US" sz="2800" dirty="0"/>
              <a:t>Unfulfilled Dreams Cont’d:</a:t>
            </a:r>
          </a:p>
          <a:p>
            <a:pPr marL="0" indent="0">
              <a:buNone/>
            </a:pPr>
            <a:r>
              <a:rPr lang="en-US" sz="2800" dirty="0"/>
              <a:t>Ms. Summer also described how she wanted to have a baby but she never got pregnant.</a:t>
            </a:r>
          </a:p>
          <a:p>
            <a:pPr marL="0" indent="0">
              <a:buNone/>
            </a:pPr>
            <a:r>
              <a:rPr lang="en-US" sz="2800" dirty="0"/>
              <a:t>“…never had no children and I always want them so bad, never got pregnant, …I always wanted a baby. I wanted to rock a baby, but never have them…”</a:t>
            </a:r>
          </a:p>
        </p:txBody>
      </p:sp>
    </p:spTree>
    <p:extLst>
      <p:ext uri="{BB962C8B-B14F-4D97-AF65-F5344CB8AC3E}">
        <p14:creationId xmlns:p14="http://schemas.microsoft.com/office/powerpoint/2010/main" val="28407433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9C3BB-5572-4652-8079-DF7B49306E39}"/>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A8212606-F125-49B5-8E1F-1B9DF297AFBD}"/>
              </a:ext>
            </a:extLst>
          </p:cNvPr>
          <p:cNvSpPr>
            <a:spLocks noGrp="1"/>
          </p:cNvSpPr>
          <p:nvPr>
            <p:ph idx="1"/>
          </p:nvPr>
        </p:nvSpPr>
        <p:spPr/>
        <p:txBody>
          <a:bodyPr>
            <a:normAutofit/>
          </a:bodyPr>
          <a:lstStyle/>
          <a:p>
            <a:r>
              <a:rPr lang="en-US" sz="2800" dirty="0"/>
              <a:t>Connectedness to places and things</a:t>
            </a:r>
          </a:p>
          <a:p>
            <a:pPr marL="0" indent="0">
              <a:buNone/>
            </a:pPr>
            <a:r>
              <a:rPr lang="en-US" sz="2800" dirty="0"/>
              <a:t>Participants’ connectedness to their environments emerged as another major theme in this study. Some of the participants wanted to remain in environments where they had always resided even when their safety and well-being were at risk. </a:t>
            </a:r>
          </a:p>
          <a:p>
            <a:pPr marL="0" indent="0" algn="ctr">
              <a:buNone/>
            </a:pPr>
            <a:r>
              <a:rPr lang="en-US" sz="2800" dirty="0"/>
              <a:t>(Kutame, 2007).</a:t>
            </a:r>
          </a:p>
        </p:txBody>
      </p:sp>
    </p:spTree>
    <p:extLst>
      <p:ext uri="{BB962C8B-B14F-4D97-AF65-F5344CB8AC3E}">
        <p14:creationId xmlns:p14="http://schemas.microsoft.com/office/powerpoint/2010/main" val="21513289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30902-83B0-435A-AE64-1A07D0F8C937}"/>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33840730-7B5A-4FFB-B4AF-E766B2099C5A}"/>
              </a:ext>
            </a:extLst>
          </p:cNvPr>
          <p:cNvSpPr>
            <a:spLocks noGrp="1"/>
          </p:cNvSpPr>
          <p:nvPr>
            <p:ph idx="1"/>
          </p:nvPr>
        </p:nvSpPr>
        <p:spPr/>
        <p:txBody>
          <a:bodyPr>
            <a:normAutofit/>
          </a:bodyPr>
          <a:lstStyle/>
          <a:p>
            <a:r>
              <a:rPr lang="en-US" sz="2800" dirty="0"/>
              <a:t>Connectedness to places and things cont’d:</a:t>
            </a:r>
          </a:p>
          <a:p>
            <a:pPr marL="0" indent="0">
              <a:buNone/>
            </a:pPr>
            <a:r>
              <a:rPr lang="en-US" sz="2800" dirty="0"/>
              <a:t>Here was how Ms. Summer shared her thoughts on this theme.</a:t>
            </a:r>
          </a:p>
          <a:p>
            <a:pPr marL="0" indent="0">
              <a:buNone/>
            </a:pPr>
            <a:r>
              <a:rPr lang="en-US" sz="2800" dirty="0"/>
              <a:t>“…I just do the best I can and I will make it…I will keep on trying, trying to do cause I’ll never gonna, never, never. I may have to do it but I don’t never want to go to a nursing home, no…”</a:t>
            </a:r>
          </a:p>
        </p:txBody>
      </p:sp>
    </p:spTree>
    <p:extLst>
      <p:ext uri="{BB962C8B-B14F-4D97-AF65-F5344CB8AC3E}">
        <p14:creationId xmlns:p14="http://schemas.microsoft.com/office/powerpoint/2010/main" val="10154178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A9F0C-A480-44A5-96AB-4D37515E1F6A}"/>
              </a:ext>
            </a:extLst>
          </p:cNvPr>
          <p:cNvSpPr>
            <a:spLocks noGrp="1"/>
          </p:cNvSpPr>
          <p:nvPr>
            <p:ph type="title"/>
          </p:nvPr>
        </p:nvSpPr>
        <p:spPr/>
        <p:txBody>
          <a:bodyPr/>
          <a:lstStyle/>
          <a:p>
            <a:pPr algn="ctr"/>
            <a:br>
              <a:rPr lang="en-US" dirty="0"/>
            </a:br>
            <a:r>
              <a:rPr lang="en-US" dirty="0"/>
              <a:t>Narratives From The Themes</a:t>
            </a:r>
          </a:p>
        </p:txBody>
      </p:sp>
      <p:sp>
        <p:nvSpPr>
          <p:cNvPr id="3" name="Content Placeholder 2">
            <a:extLst>
              <a:ext uri="{FF2B5EF4-FFF2-40B4-BE49-F238E27FC236}">
                <a16:creationId xmlns:a16="http://schemas.microsoft.com/office/drawing/2014/main" id="{2E54C63D-9A48-4805-B060-2B070D5DB485}"/>
              </a:ext>
            </a:extLst>
          </p:cNvPr>
          <p:cNvSpPr>
            <a:spLocks noGrp="1"/>
          </p:cNvSpPr>
          <p:nvPr>
            <p:ph idx="1"/>
          </p:nvPr>
        </p:nvSpPr>
        <p:spPr/>
        <p:txBody>
          <a:bodyPr>
            <a:normAutofit/>
          </a:bodyPr>
          <a:lstStyle/>
          <a:p>
            <a:r>
              <a:rPr lang="en-US" sz="2800" dirty="0"/>
              <a:t>God, prayer, and coping mechanisms</a:t>
            </a:r>
          </a:p>
          <a:p>
            <a:pPr marL="0" indent="0">
              <a:buNone/>
            </a:pPr>
            <a:r>
              <a:rPr lang="en-US" sz="2800" dirty="0"/>
              <a:t>Spirituality came through as a significant theme for almost all of the participants. </a:t>
            </a:r>
          </a:p>
          <a:p>
            <a:pPr marL="0" indent="0">
              <a:buNone/>
            </a:pPr>
            <a:r>
              <a:rPr lang="en-US" sz="2800" dirty="0"/>
              <a:t>Here was what Ms. Lamb shared about her spiritual beliefs:</a:t>
            </a:r>
          </a:p>
          <a:p>
            <a:pPr marL="0" indent="0">
              <a:buNone/>
            </a:pPr>
            <a:r>
              <a:rPr lang="en-US" sz="2800" dirty="0"/>
              <a:t> “I believe in God, in prayer, that’s the one thing that will take us through. The good Lord won’t give you any more chores any more than you can bear.”</a:t>
            </a:r>
          </a:p>
        </p:txBody>
      </p:sp>
    </p:spTree>
    <p:extLst>
      <p:ext uri="{BB962C8B-B14F-4D97-AF65-F5344CB8AC3E}">
        <p14:creationId xmlns:p14="http://schemas.microsoft.com/office/powerpoint/2010/main" val="22915627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4322F-8E2C-4206-9B74-9EC7C2EB509E}"/>
              </a:ext>
            </a:extLst>
          </p:cNvPr>
          <p:cNvSpPr>
            <a:spLocks noGrp="1"/>
          </p:cNvSpPr>
          <p:nvPr>
            <p:ph type="title"/>
          </p:nvPr>
        </p:nvSpPr>
        <p:spPr/>
        <p:txBody>
          <a:bodyPr/>
          <a:lstStyle/>
          <a:p>
            <a:pPr algn="ctr"/>
            <a:r>
              <a:rPr lang="en-US" dirty="0"/>
              <a:t>Limitations of the study</a:t>
            </a:r>
          </a:p>
        </p:txBody>
      </p:sp>
      <p:sp>
        <p:nvSpPr>
          <p:cNvPr id="3" name="Content Placeholder 2">
            <a:extLst>
              <a:ext uri="{FF2B5EF4-FFF2-40B4-BE49-F238E27FC236}">
                <a16:creationId xmlns:a16="http://schemas.microsoft.com/office/drawing/2014/main" id="{7201D6BF-4273-495B-87D3-1791BED05453}"/>
              </a:ext>
            </a:extLst>
          </p:cNvPr>
          <p:cNvSpPr>
            <a:spLocks noGrp="1"/>
          </p:cNvSpPr>
          <p:nvPr>
            <p:ph idx="1"/>
          </p:nvPr>
        </p:nvSpPr>
        <p:spPr/>
        <p:txBody>
          <a:bodyPr>
            <a:normAutofit/>
          </a:bodyPr>
          <a:lstStyle/>
          <a:p>
            <a:r>
              <a:rPr lang="en-US" sz="3200" dirty="0"/>
              <a:t>The qualitative nature of this study poses limitations on its findings, however, remain significant and add to our understanding of the perspectives of older adults identified as self-neglectful</a:t>
            </a:r>
          </a:p>
        </p:txBody>
      </p:sp>
    </p:spTree>
    <p:extLst>
      <p:ext uri="{BB962C8B-B14F-4D97-AF65-F5344CB8AC3E}">
        <p14:creationId xmlns:p14="http://schemas.microsoft.com/office/powerpoint/2010/main" val="38237088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016ED-AA95-4481-8CA6-A934F58F0623}"/>
              </a:ext>
            </a:extLst>
          </p:cNvPr>
          <p:cNvSpPr>
            <a:spLocks noGrp="1"/>
          </p:cNvSpPr>
          <p:nvPr>
            <p:ph type="title"/>
          </p:nvPr>
        </p:nvSpPr>
        <p:spPr/>
        <p:txBody>
          <a:bodyPr/>
          <a:lstStyle/>
          <a:p>
            <a:pPr algn="ctr"/>
            <a:br>
              <a:rPr lang="en-US" dirty="0"/>
            </a:br>
            <a:r>
              <a:rPr lang="en-US" dirty="0"/>
              <a:t>Unmet Needs &amp; Service Refusal</a:t>
            </a:r>
          </a:p>
        </p:txBody>
      </p:sp>
      <p:sp>
        <p:nvSpPr>
          <p:cNvPr id="3" name="Content Placeholder 2">
            <a:extLst>
              <a:ext uri="{FF2B5EF4-FFF2-40B4-BE49-F238E27FC236}">
                <a16:creationId xmlns:a16="http://schemas.microsoft.com/office/drawing/2014/main" id="{0FA75936-7476-4044-9ADA-7E322AF800C8}"/>
              </a:ext>
            </a:extLst>
          </p:cNvPr>
          <p:cNvSpPr>
            <a:spLocks noGrp="1"/>
          </p:cNvSpPr>
          <p:nvPr>
            <p:ph idx="1"/>
          </p:nvPr>
        </p:nvSpPr>
        <p:spPr/>
        <p:txBody>
          <a:bodyPr/>
          <a:lstStyle/>
          <a:p>
            <a:r>
              <a:rPr lang="en-US" sz="3600" dirty="0"/>
              <a:t>Unmet needs are at the core of self-neglect (Longres, 1994, Rathbone-McCuan, 1992). However, service delivery professionals also know that service refusal is a hallmark of self-neglecting older adults </a:t>
            </a:r>
          </a:p>
          <a:p>
            <a:endParaRPr lang="en-US" dirty="0"/>
          </a:p>
        </p:txBody>
      </p:sp>
    </p:spTree>
    <p:extLst>
      <p:ext uri="{BB962C8B-B14F-4D97-AF65-F5344CB8AC3E}">
        <p14:creationId xmlns:p14="http://schemas.microsoft.com/office/powerpoint/2010/main" val="7402217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EA7C4-FD64-4F84-9C56-963B0B4DE249}"/>
              </a:ext>
            </a:extLst>
          </p:cNvPr>
          <p:cNvSpPr>
            <a:spLocks noGrp="1"/>
          </p:cNvSpPr>
          <p:nvPr>
            <p:ph type="title"/>
          </p:nvPr>
        </p:nvSpPr>
        <p:spPr/>
        <p:txBody>
          <a:bodyPr>
            <a:normAutofit/>
          </a:bodyPr>
          <a:lstStyle/>
          <a:p>
            <a:pPr algn="ctr"/>
            <a:r>
              <a:rPr lang="en-US" dirty="0"/>
              <a:t>Factors/Characteristics that Contribute of Self-neglect</a:t>
            </a:r>
          </a:p>
        </p:txBody>
      </p:sp>
      <p:sp>
        <p:nvSpPr>
          <p:cNvPr id="3" name="Content Placeholder 2">
            <a:extLst>
              <a:ext uri="{FF2B5EF4-FFF2-40B4-BE49-F238E27FC236}">
                <a16:creationId xmlns:a16="http://schemas.microsoft.com/office/drawing/2014/main" id="{BDD0301C-4C79-4B58-A7B3-7F6AF4EF1F5F}"/>
              </a:ext>
            </a:extLst>
          </p:cNvPr>
          <p:cNvSpPr>
            <a:spLocks noGrp="1"/>
          </p:cNvSpPr>
          <p:nvPr>
            <p:ph idx="1"/>
          </p:nvPr>
        </p:nvSpPr>
        <p:spPr/>
        <p:txBody>
          <a:bodyPr/>
          <a:lstStyle/>
          <a:p>
            <a:r>
              <a:rPr lang="en-US" sz="2800" dirty="0"/>
              <a:t>The following factors &amp; characteristics have been found to contribute to service refusal: older persons near death, despairing older adults, older adults despaired due to depression or anger, those who deny the existence of a problem or had disabilities, mistrusting older persons (Dubin et al., 1988), pride (Dubin et al., 1988; Kutame, 2007), shame (Kutame 2007), fear, embarrassment, and lack of understanding (Ramsey-Klawsnik, 2006)</a:t>
            </a:r>
          </a:p>
          <a:p>
            <a:endParaRPr lang="en-US" dirty="0"/>
          </a:p>
        </p:txBody>
      </p:sp>
    </p:spTree>
    <p:extLst>
      <p:ext uri="{BB962C8B-B14F-4D97-AF65-F5344CB8AC3E}">
        <p14:creationId xmlns:p14="http://schemas.microsoft.com/office/powerpoint/2010/main" val="26471054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027D5-2EF3-4003-8787-3EC780FAE419}"/>
              </a:ext>
            </a:extLst>
          </p:cNvPr>
          <p:cNvSpPr>
            <a:spLocks noGrp="1"/>
          </p:cNvSpPr>
          <p:nvPr>
            <p:ph type="title"/>
          </p:nvPr>
        </p:nvSpPr>
        <p:spPr/>
        <p:txBody>
          <a:bodyPr/>
          <a:lstStyle/>
          <a:p>
            <a:pPr algn="ctr"/>
            <a:br>
              <a:rPr lang="en-US" dirty="0"/>
            </a:br>
            <a:r>
              <a:rPr lang="en-US" dirty="0"/>
              <a:t>A Call to Action</a:t>
            </a:r>
          </a:p>
        </p:txBody>
      </p:sp>
      <p:sp>
        <p:nvSpPr>
          <p:cNvPr id="3" name="Content Placeholder 2">
            <a:extLst>
              <a:ext uri="{FF2B5EF4-FFF2-40B4-BE49-F238E27FC236}">
                <a16:creationId xmlns:a16="http://schemas.microsoft.com/office/drawing/2014/main" id="{C0C091AC-13A0-4756-ABAB-FEDB1604A991}"/>
              </a:ext>
            </a:extLst>
          </p:cNvPr>
          <p:cNvSpPr>
            <a:spLocks noGrp="1"/>
          </p:cNvSpPr>
          <p:nvPr>
            <p:ph idx="1"/>
          </p:nvPr>
        </p:nvSpPr>
        <p:spPr/>
        <p:txBody>
          <a:bodyPr/>
          <a:lstStyle/>
          <a:p>
            <a:endParaRPr lang="en-US" sz="3600" dirty="0"/>
          </a:p>
          <a:p>
            <a:r>
              <a:rPr lang="en-US" sz="3600" dirty="0"/>
              <a:t>Given the severe consequences of refusal of needed services, social workers must develop effective intervention strategies that vulnerable older adults will accept </a:t>
            </a:r>
          </a:p>
          <a:p>
            <a:pPr marL="0" indent="0">
              <a:buNone/>
            </a:pPr>
            <a:r>
              <a:rPr lang="en-US" sz="3600" dirty="0"/>
              <a:t>				(Kutame, 2007).</a:t>
            </a:r>
          </a:p>
          <a:p>
            <a:pPr marL="0" indent="0">
              <a:buNone/>
            </a:pPr>
            <a:endParaRPr lang="en-US" dirty="0"/>
          </a:p>
        </p:txBody>
      </p:sp>
    </p:spTree>
    <p:extLst>
      <p:ext uri="{BB962C8B-B14F-4D97-AF65-F5344CB8AC3E}">
        <p14:creationId xmlns:p14="http://schemas.microsoft.com/office/powerpoint/2010/main" val="4690590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6B3F8-BE52-419D-A790-65BCC8F277D0}"/>
              </a:ext>
            </a:extLst>
          </p:cNvPr>
          <p:cNvSpPr>
            <a:spLocks noGrp="1"/>
          </p:cNvSpPr>
          <p:nvPr>
            <p:ph type="title"/>
          </p:nvPr>
        </p:nvSpPr>
        <p:spPr/>
        <p:txBody>
          <a:bodyPr/>
          <a:lstStyle/>
          <a:p>
            <a:br>
              <a:rPr lang="en-US" dirty="0"/>
            </a:br>
            <a:r>
              <a:rPr lang="en-US" dirty="0"/>
              <a:t>Best Practice Intervention Guidelines</a:t>
            </a:r>
          </a:p>
        </p:txBody>
      </p:sp>
      <p:sp>
        <p:nvSpPr>
          <p:cNvPr id="3" name="Content Placeholder 2">
            <a:extLst>
              <a:ext uri="{FF2B5EF4-FFF2-40B4-BE49-F238E27FC236}">
                <a16:creationId xmlns:a16="http://schemas.microsoft.com/office/drawing/2014/main" id="{CEB13BAD-1D53-494C-A3C0-51DED9094CF4}"/>
              </a:ext>
            </a:extLst>
          </p:cNvPr>
          <p:cNvSpPr>
            <a:spLocks noGrp="1"/>
          </p:cNvSpPr>
          <p:nvPr>
            <p:ph idx="1"/>
          </p:nvPr>
        </p:nvSpPr>
        <p:spPr/>
        <p:txBody>
          <a:bodyPr>
            <a:noAutofit/>
          </a:bodyPr>
          <a:lstStyle/>
          <a:p>
            <a:r>
              <a:rPr lang="en-US" sz="2800" dirty="0"/>
              <a:t>No Cookie Cutter intervention strategy </a:t>
            </a:r>
          </a:p>
          <a:p>
            <a:r>
              <a:rPr lang="en-US" sz="2800" dirty="0"/>
              <a:t>Go slowly to establish rapport, with the goal of reducing isolation (Dayton, 2006).</a:t>
            </a:r>
          </a:p>
          <a:p>
            <a:r>
              <a:rPr lang="en-US" sz="2800" dirty="0"/>
              <a:t>Recognize and respect the strong drive for independence and continuity  (Dayton, 2006).</a:t>
            </a:r>
          </a:p>
          <a:p>
            <a:pPr marL="0" indent="0">
              <a:buNone/>
            </a:pPr>
            <a:r>
              <a:rPr lang="en-US" sz="2800" dirty="0"/>
              <a:t> </a:t>
            </a:r>
          </a:p>
        </p:txBody>
      </p:sp>
    </p:spTree>
    <p:extLst>
      <p:ext uri="{BB962C8B-B14F-4D97-AF65-F5344CB8AC3E}">
        <p14:creationId xmlns:p14="http://schemas.microsoft.com/office/powerpoint/2010/main" val="220971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09A8C-5B4D-434F-AF90-71D81A0A7409}"/>
              </a:ext>
            </a:extLst>
          </p:cNvPr>
          <p:cNvSpPr>
            <a:spLocks noGrp="1"/>
          </p:cNvSpPr>
          <p:nvPr>
            <p:ph type="title"/>
          </p:nvPr>
        </p:nvSpPr>
        <p:spPr/>
        <p:txBody>
          <a:bodyPr/>
          <a:lstStyle/>
          <a:p>
            <a:pPr algn="ctr"/>
            <a:r>
              <a:rPr lang="en-US" dirty="0"/>
              <a:t>	</a:t>
            </a:r>
            <a:br>
              <a:rPr lang="en-US" dirty="0"/>
            </a:br>
            <a:r>
              <a:rPr lang="en-US" dirty="0"/>
              <a:t>	 Significance of Self-Neglect</a:t>
            </a:r>
          </a:p>
        </p:txBody>
      </p:sp>
      <p:sp>
        <p:nvSpPr>
          <p:cNvPr id="3" name="Content Placeholder 2">
            <a:extLst>
              <a:ext uri="{FF2B5EF4-FFF2-40B4-BE49-F238E27FC236}">
                <a16:creationId xmlns:a16="http://schemas.microsoft.com/office/drawing/2014/main" id="{3D98E1B1-DB18-4F17-A195-336179890A93}"/>
              </a:ext>
            </a:extLst>
          </p:cNvPr>
          <p:cNvSpPr>
            <a:spLocks noGrp="1"/>
          </p:cNvSpPr>
          <p:nvPr>
            <p:ph idx="1"/>
          </p:nvPr>
        </p:nvSpPr>
        <p:spPr/>
        <p:txBody>
          <a:bodyPr>
            <a:normAutofit/>
          </a:bodyPr>
          <a:lstStyle/>
          <a:p>
            <a:r>
              <a:rPr lang="en-US" sz="2800" dirty="0"/>
              <a:t>The changing demographic trends in the United States:</a:t>
            </a:r>
          </a:p>
          <a:p>
            <a:pPr marL="0" indent="0">
              <a:buNone/>
            </a:pPr>
            <a:r>
              <a:rPr lang="en-US" sz="2800" dirty="0"/>
              <a:t>It is projected that by the year 2030, one in five Americans will be those 65 years and is projected to reach 23.5% (98 million) by 2060 (Colby &amp; Ortman, 2014).</a:t>
            </a:r>
          </a:p>
          <a:p>
            <a:r>
              <a:rPr lang="en-US" sz="2800" dirty="0"/>
              <a:t>Medical and scientific triumphs over infectious diseases and management of chronic conditions-increased longevity</a:t>
            </a:r>
          </a:p>
        </p:txBody>
      </p:sp>
    </p:spTree>
    <p:extLst>
      <p:ext uri="{BB962C8B-B14F-4D97-AF65-F5344CB8AC3E}">
        <p14:creationId xmlns:p14="http://schemas.microsoft.com/office/powerpoint/2010/main" val="4918414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E284-212A-4CCF-9B0B-8B4DA9A55004}"/>
              </a:ext>
            </a:extLst>
          </p:cNvPr>
          <p:cNvSpPr>
            <a:spLocks noGrp="1"/>
          </p:cNvSpPr>
          <p:nvPr>
            <p:ph type="title"/>
          </p:nvPr>
        </p:nvSpPr>
        <p:spPr/>
        <p:txBody>
          <a:bodyPr/>
          <a:lstStyle/>
          <a:p>
            <a:pPr algn="ctr"/>
            <a:br>
              <a:rPr lang="en-US" dirty="0"/>
            </a:br>
            <a:r>
              <a:rPr lang="en-US" dirty="0"/>
              <a:t>Best Practice Intervention Guidelines</a:t>
            </a:r>
          </a:p>
        </p:txBody>
      </p:sp>
      <p:sp>
        <p:nvSpPr>
          <p:cNvPr id="3" name="Content Placeholder 2">
            <a:extLst>
              <a:ext uri="{FF2B5EF4-FFF2-40B4-BE49-F238E27FC236}">
                <a16:creationId xmlns:a16="http://schemas.microsoft.com/office/drawing/2014/main" id="{DCC947CE-03DA-47AE-A9D2-0666CD383CDE}"/>
              </a:ext>
            </a:extLst>
          </p:cNvPr>
          <p:cNvSpPr>
            <a:spLocks noGrp="1"/>
          </p:cNvSpPr>
          <p:nvPr>
            <p:ph idx="1"/>
          </p:nvPr>
        </p:nvSpPr>
        <p:spPr/>
        <p:txBody>
          <a:bodyPr>
            <a:noAutofit/>
          </a:bodyPr>
          <a:lstStyle/>
          <a:p>
            <a:r>
              <a:rPr lang="en-US" sz="2800" dirty="0"/>
              <a:t>Be creative to make a connection to the client’s sense of self and dignity, knowing the usual approaches may not work (Dayton, 2006).</a:t>
            </a:r>
          </a:p>
          <a:p>
            <a:r>
              <a:rPr lang="en-US" sz="2800" dirty="0"/>
              <a:t>Geared efforts toward risk reduction, resolving the immediate crisis, and establish long-term stability (Ramsey-Klawsnik, 2006).</a:t>
            </a:r>
          </a:p>
        </p:txBody>
      </p:sp>
    </p:spTree>
    <p:extLst>
      <p:ext uri="{BB962C8B-B14F-4D97-AF65-F5344CB8AC3E}">
        <p14:creationId xmlns:p14="http://schemas.microsoft.com/office/powerpoint/2010/main" val="10714515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61DB0-B8CA-4BAA-8E51-26F8C3C07A15}"/>
              </a:ext>
            </a:extLst>
          </p:cNvPr>
          <p:cNvSpPr>
            <a:spLocks noGrp="1"/>
          </p:cNvSpPr>
          <p:nvPr>
            <p:ph type="title"/>
          </p:nvPr>
        </p:nvSpPr>
        <p:spPr/>
        <p:txBody>
          <a:bodyPr/>
          <a:lstStyle/>
          <a:p>
            <a:pPr algn="ctr"/>
            <a:br>
              <a:rPr lang="en-US" dirty="0"/>
            </a:br>
            <a:r>
              <a:rPr lang="en-US" dirty="0"/>
              <a:t> Intervention: Best Practice Guidelines</a:t>
            </a:r>
          </a:p>
        </p:txBody>
      </p:sp>
      <p:sp>
        <p:nvSpPr>
          <p:cNvPr id="3" name="Content Placeholder 2">
            <a:extLst>
              <a:ext uri="{FF2B5EF4-FFF2-40B4-BE49-F238E27FC236}">
                <a16:creationId xmlns:a16="http://schemas.microsoft.com/office/drawing/2014/main" id="{A6F01CC4-6C1F-4B9E-ADDE-BB65D597B9E3}"/>
              </a:ext>
            </a:extLst>
          </p:cNvPr>
          <p:cNvSpPr>
            <a:spLocks noGrp="1"/>
          </p:cNvSpPr>
          <p:nvPr>
            <p:ph idx="1"/>
          </p:nvPr>
        </p:nvSpPr>
        <p:spPr>
          <a:xfrm>
            <a:off x="1371600" y="2339009"/>
            <a:ext cx="9601200" cy="3581400"/>
          </a:xfrm>
        </p:spPr>
        <p:txBody>
          <a:bodyPr/>
          <a:lstStyle/>
          <a:p>
            <a:r>
              <a:rPr lang="en-US" sz="2800" dirty="0"/>
              <a:t>The older person’s perspective, coping strategies, and underlying factors that lead to the behavior must be incorporated into working with them (Day, 2012, Kutame, 2007; Mixson, 1991).</a:t>
            </a:r>
          </a:p>
          <a:p>
            <a:r>
              <a:rPr lang="en-US" sz="2800" dirty="0"/>
              <a:t>Explore alternatives, fear of change may be an issue so explaining that there are alternative ways forward may encourage the person to engage</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34716243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A6CB-A9BC-465D-A681-78A54FD2DF0F}"/>
              </a:ext>
            </a:extLst>
          </p:cNvPr>
          <p:cNvSpPr>
            <a:spLocks noGrp="1"/>
          </p:cNvSpPr>
          <p:nvPr>
            <p:ph type="title"/>
          </p:nvPr>
        </p:nvSpPr>
        <p:spPr/>
        <p:txBody>
          <a:bodyPr/>
          <a:lstStyle/>
          <a:p>
            <a:pPr algn="ctr"/>
            <a:br>
              <a:rPr lang="en-US" dirty="0"/>
            </a:br>
            <a:r>
              <a:rPr lang="en-US" dirty="0"/>
              <a:t>Intervention: Best Practice Guidelines</a:t>
            </a:r>
          </a:p>
        </p:txBody>
      </p:sp>
      <p:sp>
        <p:nvSpPr>
          <p:cNvPr id="3" name="Content Placeholder 2">
            <a:extLst>
              <a:ext uri="{FF2B5EF4-FFF2-40B4-BE49-F238E27FC236}">
                <a16:creationId xmlns:a16="http://schemas.microsoft.com/office/drawing/2014/main" id="{5201FAFF-F581-4270-8FF6-95193DAD50DC}"/>
              </a:ext>
            </a:extLst>
          </p:cNvPr>
          <p:cNvSpPr>
            <a:spLocks noGrp="1"/>
          </p:cNvSpPr>
          <p:nvPr>
            <p:ph idx="1"/>
          </p:nvPr>
        </p:nvSpPr>
        <p:spPr/>
        <p:txBody>
          <a:bodyPr/>
          <a:lstStyle/>
          <a:p>
            <a:r>
              <a:rPr lang="en-US" sz="2800" dirty="0"/>
              <a:t>Maintain patience when working with self-neglecting older persons because months or years may pass before they might accept help (Clark, 1975).</a:t>
            </a:r>
          </a:p>
          <a:p>
            <a:pPr marL="0" indent="0">
              <a:buNone/>
            </a:pPr>
            <a:endParaRPr lang="en-US" sz="2800" dirty="0"/>
          </a:p>
          <a:p>
            <a:r>
              <a:rPr lang="en-US" sz="2800" dirty="0"/>
              <a:t>Create a collaborative interdisciplinary team approach</a:t>
            </a:r>
          </a:p>
          <a:p>
            <a:pPr marL="0" indent="0" algn="ctr">
              <a:buNone/>
            </a:pPr>
            <a:r>
              <a:rPr lang="en-US" sz="2800" dirty="0"/>
              <a:t> (Dayton, 2006; Dyer &amp; Goins, 2000). </a:t>
            </a:r>
          </a:p>
          <a:p>
            <a:pPr marL="0" indent="0">
              <a:buNone/>
            </a:pPr>
            <a:endParaRPr lang="en-US" dirty="0"/>
          </a:p>
        </p:txBody>
      </p:sp>
    </p:spTree>
    <p:extLst>
      <p:ext uri="{BB962C8B-B14F-4D97-AF65-F5344CB8AC3E}">
        <p14:creationId xmlns:p14="http://schemas.microsoft.com/office/powerpoint/2010/main" val="34603841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B1317-FA16-45BF-83A7-E10F62DC9708}"/>
              </a:ext>
            </a:extLst>
          </p:cNvPr>
          <p:cNvSpPr>
            <a:spLocks noGrp="1"/>
          </p:cNvSpPr>
          <p:nvPr>
            <p:ph type="title"/>
          </p:nvPr>
        </p:nvSpPr>
        <p:spPr/>
        <p:txBody>
          <a:bodyPr/>
          <a:lstStyle/>
          <a:p>
            <a:pPr algn="ctr"/>
            <a:r>
              <a:rPr lang="en-US" dirty="0"/>
              <a:t>	</a:t>
            </a:r>
            <a:br>
              <a:rPr lang="en-US" dirty="0"/>
            </a:br>
            <a:r>
              <a:rPr lang="en-US" dirty="0"/>
              <a:t>Summary &amp; Conclusion </a:t>
            </a:r>
          </a:p>
        </p:txBody>
      </p:sp>
      <p:sp>
        <p:nvSpPr>
          <p:cNvPr id="3" name="Content Placeholder 2">
            <a:extLst>
              <a:ext uri="{FF2B5EF4-FFF2-40B4-BE49-F238E27FC236}">
                <a16:creationId xmlns:a16="http://schemas.microsoft.com/office/drawing/2014/main" id="{03FDD7C4-1994-4C80-A5EB-E02C83921EB9}"/>
              </a:ext>
            </a:extLst>
          </p:cNvPr>
          <p:cNvSpPr>
            <a:spLocks noGrp="1"/>
          </p:cNvSpPr>
          <p:nvPr>
            <p:ph idx="1"/>
          </p:nvPr>
        </p:nvSpPr>
        <p:spPr/>
        <p:txBody>
          <a:bodyPr>
            <a:normAutofit/>
          </a:bodyPr>
          <a:lstStyle/>
          <a:p>
            <a:endParaRPr lang="en-US" sz="2000" dirty="0"/>
          </a:p>
          <a:p>
            <a:r>
              <a:rPr lang="en-US" sz="2800" dirty="0"/>
              <a:t>No two self-neglecting older adults are the same, though  there may be some common patterns</a:t>
            </a:r>
          </a:p>
          <a:p>
            <a:r>
              <a:rPr lang="en-US" sz="2800" dirty="0"/>
              <a:t>The older adults who participated in this study did not identify as self-neglecting </a:t>
            </a:r>
          </a:p>
          <a:p>
            <a:r>
              <a:rPr lang="en-US" sz="2800" dirty="0"/>
              <a:t>Most of them believe they do their “best to care” for themselves, though their best might not be enough</a:t>
            </a:r>
          </a:p>
          <a:p>
            <a:pPr marL="0" indent="0">
              <a:buNone/>
            </a:pPr>
            <a:endParaRPr lang="en-US" dirty="0"/>
          </a:p>
        </p:txBody>
      </p:sp>
    </p:spTree>
    <p:extLst>
      <p:ext uri="{BB962C8B-B14F-4D97-AF65-F5344CB8AC3E}">
        <p14:creationId xmlns:p14="http://schemas.microsoft.com/office/powerpoint/2010/main" val="28716170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7274-E562-4389-A9CE-C6B3ACE12A3B}"/>
              </a:ext>
            </a:extLst>
          </p:cNvPr>
          <p:cNvSpPr>
            <a:spLocks noGrp="1"/>
          </p:cNvSpPr>
          <p:nvPr>
            <p:ph type="title"/>
          </p:nvPr>
        </p:nvSpPr>
        <p:spPr/>
        <p:txBody>
          <a:bodyPr/>
          <a:lstStyle/>
          <a:p>
            <a:pPr algn="ctr"/>
            <a:br>
              <a:rPr lang="en-US" dirty="0"/>
            </a:br>
            <a:r>
              <a:rPr lang="en-US" dirty="0"/>
              <a:t>Summary &amp; Conclusion</a:t>
            </a:r>
          </a:p>
        </p:txBody>
      </p:sp>
      <p:sp>
        <p:nvSpPr>
          <p:cNvPr id="3" name="Content Placeholder 2">
            <a:extLst>
              <a:ext uri="{FF2B5EF4-FFF2-40B4-BE49-F238E27FC236}">
                <a16:creationId xmlns:a16="http://schemas.microsoft.com/office/drawing/2014/main" id="{15EDBE79-6A09-47B0-A025-EDE407542212}"/>
              </a:ext>
            </a:extLst>
          </p:cNvPr>
          <p:cNvSpPr>
            <a:spLocks noGrp="1"/>
          </p:cNvSpPr>
          <p:nvPr>
            <p:ph idx="1"/>
          </p:nvPr>
        </p:nvSpPr>
        <p:spPr/>
        <p:txBody>
          <a:bodyPr>
            <a:normAutofit/>
          </a:bodyPr>
          <a:lstStyle/>
          <a:p>
            <a:r>
              <a:rPr lang="en-US" sz="3600" dirty="0"/>
              <a:t>In caring for themselves, they “let other things go”</a:t>
            </a:r>
          </a:p>
          <a:p>
            <a:r>
              <a:rPr lang="en-US" sz="3600" dirty="0"/>
              <a:t>Underneath their traumatic experiences some of them will say that they are good people</a:t>
            </a:r>
          </a:p>
          <a:p>
            <a:r>
              <a:rPr lang="en-US" sz="3600" dirty="0"/>
              <a:t>We must see the humanity in them and act compassionately</a:t>
            </a:r>
          </a:p>
          <a:p>
            <a:pPr marL="0" indent="0">
              <a:buNone/>
            </a:pPr>
            <a:endParaRPr lang="en-US" dirty="0"/>
          </a:p>
        </p:txBody>
      </p:sp>
    </p:spTree>
    <p:extLst>
      <p:ext uri="{BB962C8B-B14F-4D97-AF65-F5344CB8AC3E}">
        <p14:creationId xmlns:p14="http://schemas.microsoft.com/office/powerpoint/2010/main" val="126938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6E6C5-759B-4263-8912-411398DDA7EC}"/>
              </a:ext>
            </a:extLst>
          </p:cNvPr>
          <p:cNvSpPr>
            <a:spLocks noGrp="1"/>
          </p:cNvSpPr>
          <p:nvPr>
            <p:ph type="title"/>
          </p:nvPr>
        </p:nvSpPr>
        <p:spPr/>
        <p:txBody>
          <a:bodyPr/>
          <a:lstStyle/>
          <a:p>
            <a:pPr algn="ctr"/>
            <a:br>
              <a:rPr lang="en-US" dirty="0"/>
            </a:br>
            <a:r>
              <a:rPr lang="en-US" dirty="0"/>
              <a:t>The Scope of Self-Neglect</a:t>
            </a:r>
          </a:p>
        </p:txBody>
      </p:sp>
      <p:sp>
        <p:nvSpPr>
          <p:cNvPr id="3" name="Content Placeholder 2">
            <a:extLst>
              <a:ext uri="{FF2B5EF4-FFF2-40B4-BE49-F238E27FC236}">
                <a16:creationId xmlns:a16="http://schemas.microsoft.com/office/drawing/2014/main" id="{D803EF4C-2985-46D5-8E9F-1CAF0AC2DD6F}"/>
              </a:ext>
            </a:extLst>
          </p:cNvPr>
          <p:cNvSpPr>
            <a:spLocks noGrp="1"/>
          </p:cNvSpPr>
          <p:nvPr>
            <p:ph idx="1"/>
          </p:nvPr>
        </p:nvSpPr>
        <p:spPr/>
        <p:txBody>
          <a:bodyPr>
            <a:normAutofit/>
          </a:bodyPr>
          <a:lstStyle/>
          <a:p>
            <a:r>
              <a:rPr lang="en-US" sz="3200" dirty="0"/>
              <a:t> Increased use of Emergency Department and risk of nursing home placement</a:t>
            </a:r>
          </a:p>
          <a:p>
            <a:pPr marL="0" indent="0">
              <a:buNone/>
            </a:pPr>
            <a:r>
              <a:rPr lang="en-US" sz="3200" dirty="0"/>
              <a:t> (Dong, 2017; Dong et al., 2013; Dong et al., 2012). </a:t>
            </a:r>
          </a:p>
          <a:p>
            <a:r>
              <a:rPr lang="en-US" sz="3200" dirty="0"/>
              <a:t>Increased hospitalization, increased morbidity and greater rate of 30-day hospital readmission</a:t>
            </a:r>
          </a:p>
          <a:p>
            <a:pPr marL="0" indent="0" algn="ctr">
              <a:buNone/>
            </a:pPr>
            <a:r>
              <a:rPr lang="en-US" sz="3200" dirty="0"/>
              <a:t> (Dong et al, 2012; Dong, 2017; Dong &amp; Simon, 2015).</a:t>
            </a:r>
          </a:p>
          <a:p>
            <a:pPr marL="0" indent="0">
              <a:buNone/>
            </a:pPr>
            <a:endParaRPr lang="en-US" sz="3200" dirty="0"/>
          </a:p>
          <a:p>
            <a:endParaRPr lang="en-US" sz="3200" dirty="0"/>
          </a:p>
          <a:p>
            <a:pPr marL="0" indent="0">
              <a:buNone/>
            </a:pPr>
            <a:endParaRPr lang="en-US" dirty="0"/>
          </a:p>
        </p:txBody>
      </p:sp>
    </p:spTree>
    <p:extLst>
      <p:ext uri="{BB962C8B-B14F-4D97-AF65-F5344CB8AC3E}">
        <p14:creationId xmlns:p14="http://schemas.microsoft.com/office/powerpoint/2010/main" val="163548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266BC-2313-482A-A31E-F61BEFC4CC67}"/>
              </a:ext>
            </a:extLst>
          </p:cNvPr>
          <p:cNvSpPr>
            <a:spLocks noGrp="1"/>
          </p:cNvSpPr>
          <p:nvPr>
            <p:ph type="title"/>
          </p:nvPr>
        </p:nvSpPr>
        <p:spPr/>
        <p:txBody>
          <a:bodyPr/>
          <a:lstStyle/>
          <a:p>
            <a:pPr algn="ctr"/>
            <a:br>
              <a:rPr lang="en-US" dirty="0"/>
            </a:br>
            <a:r>
              <a:rPr lang="en-US" dirty="0"/>
              <a:t>The Scope of Self-Neglect</a:t>
            </a:r>
          </a:p>
        </p:txBody>
      </p:sp>
      <p:sp>
        <p:nvSpPr>
          <p:cNvPr id="3" name="Content Placeholder 2">
            <a:extLst>
              <a:ext uri="{FF2B5EF4-FFF2-40B4-BE49-F238E27FC236}">
                <a16:creationId xmlns:a16="http://schemas.microsoft.com/office/drawing/2014/main" id="{3006C8AB-29FE-4F75-82E9-91DE421449DA}"/>
              </a:ext>
            </a:extLst>
          </p:cNvPr>
          <p:cNvSpPr>
            <a:spLocks noGrp="1"/>
          </p:cNvSpPr>
          <p:nvPr>
            <p:ph idx="1"/>
          </p:nvPr>
        </p:nvSpPr>
        <p:spPr/>
        <p:txBody>
          <a:bodyPr>
            <a:noAutofit/>
          </a:bodyPr>
          <a:lstStyle/>
          <a:p>
            <a:r>
              <a:rPr lang="en-US" sz="2800" dirty="0"/>
              <a:t>Self-neglecting older adult more likely to have poor quality of life (Dong, 2017; Lachs et al., 1998; Zhao, 2017).</a:t>
            </a:r>
          </a:p>
          <a:p>
            <a:pPr marL="0" indent="0">
              <a:buNone/>
            </a:pPr>
            <a:endParaRPr lang="en-US" sz="2800" dirty="0"/>
          </a:p>
          <a:p>
            <a:r>
              <a:rPr lang="en-US" sz="2800" dirty="0"/>
              <a:t>High mortality rates among older adults reported to Adult Protective Services</a:t>
            </a:r>
          </a:p>
          <a:p>
            <a:pPr marL="0" indent="0" algn="ctr">
              <a:buNone/>
            </a:pPr>
            <a:r>
              <a:rPr lang="en-US" sz="2800" dirty="0"/>
              <a:t> (Dong &amp; Simon, 2012; Reyes-Ortiz et al., 2014).</a:t>
            </a:r>
          </a:p>
        </p:txBody>
      </p:sp>
    </p:spTree>
    <p:extLst>
      <p:ext uri="{BB962C8B-B14F-4D97-AF65-F5344CB8AC3E}">
        <p14:creationId xmlns:p14="http://schemas.microsoft.com/office/powerpoint/2010/main" val="1818450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20283-1E4D-4911-86B2-D35FCC41F553}"/>
              </a:ext>
            </a:extLst>
          </p:cNvPr>
          <p:cNvSpPr>
            <a:spLocks noGrp="1"/>
          </p:cNvSpPr>
          <p:nvPr>
            <p:ph type="title"/>
          </p:nvPr>
        </p:nvSpPr>
        <p:spPr/>
        <p:txBody>
          <a:bodyPr/>
          <a:lstStyle/>
          <a:p>
            <a:pPr algn="ctr"/>
            <a:r>
              <a:rPr lang="en-US" dirty="0"/>
              <a:t>Proposed Theories About the  Etiology of Self-Neglect</a:t>
            </a:r>
          </a:p>
        </p:txBody>
      </p:sp>
      <p:sp>
        <p:nvSpPr>
          <p:cNvPr id="3" name="Content Placeholder 2">
            <a:extLst>
              <a:ext uri="{FF2B5EF4-FFF2-40B4-BE49-F238E27FC236}">
                <a16:creationId xmlns:a16="http://schemas.microsoft.com/office/drawing/2014/main" id="{57C5F096-54CF-489F-A09E-BA8EBD5006D2}"/>
              </a:ext>
            </a:extLst>
          </p:cNvPr>
          <p:cNvSpPr>
            <a:spLocks noGrp="1"/>
          </p:cNvSpPr>
          <p:nvPr>
            <p:ph idx="1"/>
          </p:nvPr>
        </p:nvSpPr>
        <p:spPr/>
        <p:txBody>
          <a:bodyPr/>
          <a:lstStyle/>
          <a:p>
            <a:r>
              <a:rPr lang="en-US" sz="2800" dirty="0"/>
              <a:t>Social Breakdown Syndrome:</a:t>
            </a:r>
          </a:p>
          <a:p>
            <a:pPr marL="0" indent="0">
              <a:buNone/>
            </a:pPr>
            <a:r>
              <a:rPr lang="en-US" sz="2800" dirty="0"/>
              <a:t>Stressful life events such as widowhood and deteriorating physical conditions contribute to self-neglect</a:t>
            </a:r>
          </a:p>
          <a:p>
            <a:pPr marL="0" indent="0" algn="ctr">
              <a:buNone/>
            </a:pPr>
            <a:r>
              <a:rPr lang="en-US" sz="2800" dirty="0"/>
              <a:t> (Reyes-Ortiz, 2001;Ungvari &amp; Hantz, 1991).</a:t>
            </a:r>
          </a:p>
          <a:p>
            <a:pPr marL="0" indent="0">
              <a:buNone/>
            </a:pPr>
            <a:r>
              <a:rPr lang="en-US" sz="2800" dirty="0"/>
              <a:t>An excellent example of self-neglect as a result of Social breakdown syndrome is documented in the life of Jane, a 78-year-old retired teacher (In Anetzberger, 2005, pp. 47-48).</a:t>
            </a:r>
          </a:p>
          <a:p>
            <a:pPr marL="0" indent="0">
              <a:buNone/>
            </a:pPr>
            <a:endParaRPr lang="en-US" dirty="0"/>
          </a:p>
        </p:txBody>
      </p:sp>
    </p:spTree>
    <p:extLst>
      <p:ext uri="{BB962C8B-B14F-4D97-AF65-F5344CB8AC3E}">
        <p14:creationId xmlns:p14="http://schemas.microsoft.com/office/powerpoint/2010/main" val="384121503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3221</TotalTime>
  <Words>3953</Words>
  <Application>Microsoft Office PowerPoint</Application>
  <PresentationFormat>Widescreen</PresentationFormat>
  <Paragraphs>481</Paragraphs>
  <Slides>64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64</vt:i4>
      </vt:variant>
    </vt:vector>
  </HeadingPairs>
  <TitlesOfParts>
    <vt:vector size="67" baseType="lpstr">
      <vt:lpstr>Calibri</vt:lpstr>
      <vt:lpstr>Franklin Gothic Book</vt:lpstr>
      <vt:lpstr>Crop</vt:lpstr>
      <vt:lpstr> Self-Neglect Among Older Adults: Is it a ‘Lifestyle’ Choice?</vt:lpstr>
      <vt:lpstr>    Learning Objectives</vt:lpstr>
      <vt:lpstr>   Learning Objectives</vt:lpstr>
      <vt:lpstr> Definitions of Self-Neglect</vt:lpstr>
      <vt:lpstr>  Significance of Self-Neglect</vt:lpstr>
      <vt:lpstr>    Significance of Self-Neglect</vt:lpstr>
      <vt:lpstr> The Scope of Self-Neglect</vt:lpstr>
      <vt:lpstr> The Scope of Self-Neglect</vt:lpstr>
      <vt:lpstr>Proposed Theories About the  Etiology of Self-Neglect</vt:lpstr>
      <vt:lpstr> Prevalence of Self-Neglect </vt:lpstr>
      <vt:lpstr> Prevalence of Self-Neglect</vt:lpstr>
      <vt:lpstr> Prevalence of Self-Neglect</vt:lpstr>
      <vt:lpstr> Prevalence of Self-Neglect</vt:lpstr>
      <vt:lpstr>Risk Factors that Contribute to  Self-Neglect </vt:lpstr>
      <vt:lpstr>Risk Factors that Contribute to  Self-Neglect</vt:lpstr>
      <vt:lpstr> Risk Factors that Contribute to  Self-Neglect </vt:lpstr>
      <vt:lpstr>PowerPoint Presentation</vt:lpstr>
      <vt:lpstr> Ethical Considerations</vt:lpstr>
      <vt:lpstr> Ethical Considerations/Case Study</vt:lpstr>
      <vt:lpstr> Assessment</vt:lpstr>
      <vt:lpstr>Lived Experiences of Older Adults Who were Identified as Self-Neglecting </vt:lpstr>
      <vt:lpstr>Lived Experiences of Older Adults Who were Identified as Self-Neglectful </vt:lpstr>
      <vt:lpstr>Lived Experiences of Older Adults Who were Identified as Self-Neglecting </vt:lpstr>
      <vt:lpstr>PowerPoint Presentation</vt:lpstr>
      <vt:lpstr>PowerPoint Presentation</vt:lpstr>
      <vt:lpstr>Lived Experiences of Older Adults Who were Identified as Self-Neglecting </vt:lpstr>
      <vt:lpstr>Theoretical Perspectives that Guided the Study</vt:lpstr>
      <vt:lpstr>Theoretical Perspectives that Guided the Study</vt:lpstr>
      <vt:lpstr>Theoretical Perspectives that Guided the Study</vt:lpstr>
      <vt:lpstr>Theoretical Perspectives that Guided the Study</vt:lpstr>
      <vt:lpstr>Data Collection &amp; Research Instrument </vt:lpstr>
      <vt:lpstr> Research Findings</vt:lpstr>
      <vt:lpstr> Findings From The Study</vt:lpstr>
      <vt:lpstr> Findings From The Study</vt:lpstr>
      <vt:lpstr> Narratives From The Themes</vt:lpstr>
      <vt:lpstr> Narratives From The Themes</vt:lpstr>
      <vt:lpstr> Narratives From The Themes</vt:lpstr>
      <vt:lpstr> Narratives From The Themes</vt:lpstr>
      <vt:lpstr> Narratives From The Themes</vt:lpstr>
      <vt:lpstr>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 Narratives From The Themes</vt:lpstr>
      <vt:lpstr>Limitations of the study</vt:lpstr>
      <vt:lpstr> Unmet Needs &amp; Service Refusal</vt:lpstr>
      <vt:lpstr>Factors/Characteristics that Contribute of Self-neglect</vt:lpstr>
      <vt:lpstr> A Call to Action</vt:lpstr>
      <vt:lpstr> Best Practice Intervention Guidelines</vt:lpstr>
      <vt:lpstr> Best Practice Intervention Guidelines</vt:lpstr>
      <vt:lpstr>  Intervention: Best Practice Guidelines</vt:lpstr>
      <vt:lpstr> Intervention: Best Practice Guidelines</vt:lpstr>
      <vt:lpstr>  Summary &amp; Conclusion </vt:lpstr>
      <vt:lpstr> Summary &amp;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 Matter: Self-Neglect or Is It?</dc:title>
  <dc:creator>Mark Kutame</dc:creator>
  <cp:lastModifiedBy>lori Delagrammatikas</cp:lastModifiedBy>
  <cp:revision>416</cp:revision>
  <cp:lastPrinted>2021-05-18T16:50:17Z</cp:lastPrinted>
  <dcterms:created xsi:type="dcterms:W3CDTF">2020-08-06T01:41:47Z</dcterms:created>
  <dcterms:modified xsi:type="dcterms:W3CDTF">2021-05-18T17:52:57Z</dcterms:modified>
</cp:coreProperties>
</file>