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Override1.xml" ContentType="application/vnd.openxmlformats-officedocument.themeOverr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4" r:id="rId1"/>
    <p:sldMasterId id="2147483776" r:id="rId2"/>
  </p:sldMasterIdLst>
  <p:notesMasterIdLst>
    <p:notesMasterId r:id="rId76"/>
  </p:notesMasterIdLst>
  <p:handoutMasterIdLst>
    <p:handoutMasterId r:id="rId77"/>
  </p:handoutMasterIdLst>
  <p:sldIdLst>
    <p:sldId id="256" r:id="rId3"/>
    <p:sldId id="432" r:id="rId4"/>
    <p:sldId id="438" r:id="rId5"/>
    <p:sldId id="439" r:id="rId6"/>
    <p:sldId id="440" r:id="rId7"/>
    <p:sldId id="435" r:id="rId8"/>
    <p:sldId id="441" r:id="rId9"/>
    <p:sldId id="442" r:id="rId10"/>
    <p:sldId id="444" r:id="rId11"/>
    <p:sldId id="482" r:id="rId12"/>
    <p:sldId id="443" r:id="rId13"/>
    <p:sldId id="609" r:id="rId14"/>
    <p:sldId id="610" r:id="rId15"/>
    <p:sldId id="611" r:id="rId16"/>
    <p:sldId id="506" r:id="rId17"/>
    <p:sldId id="507" r:id="rId18"/>
    <p:sldId id="508" r:id="rId19"/>
    <p:sldId id="509" r:id="rId20"/>
    <p:sldId id="511" r:id="rId21"/>
    <p:sldId id="575" r:id="rId22"/>
    <p:sldId id="613" r:id="rId23"/>
    <p:sldId id="513" r:id="rId24"/>
    <p:sldId id="515" r:id="rId25"/>
    <p:sldId id="617" r:id="rId26"/>
    <p:sldId id="618" r:id="rId27"/>
    <p:sldId id="619" r:id="rId28"/>
    <p:sldId id="620" r:id="rId29"/>
    <p:sldId id="621" r:id="rId30"/>
    <p:sldId id="622" r:id="rId31"/>
    <p:sldId id="623" r:id="rId32"/>
    <p:sldId id="624" r:id="rId33"/>
    <p:sldId id="625" r:id="rId34"/>
    <p:sldId id="626" r:id="rId35"/>
    <p:sldId id="627" r:id="rId36"/>
    <p:sldId id="628" r:id="rId37"/>
    <p:sldId id="629" r:id="rId38"/>
    <p:sldId id="630" r:id="rId39"/>
    <p:sldId id="631" r:id="rId40"/>
    <p:sldId id="632" r:id="rId41"/>
    <p:sldId id="633" r:id="rId42"/>
    <p:sldId id="634" r:id="rId43"/>
    <p:sldId id="576" r:id="rId44"/>
    <p:sldId id="614" r:id="rId45"/>
    <p:sldId id="615" r:id="rId46"/>
    <p:sldId id="616" r:id="rId47"/>
    <p:sldId id="523" r:id="rId48"/>
    <p:sldId id="410" r:id="rId49"/>
    <p:sldId id="411" r:id="rId50"/>
    <p:sldId id="456" r:id="rId51"/>
    <p:sldId id="635" r:id="rId52"/>
    <p:sldId id="636" r:id="rId53"/>
    <p:sldId id="637" r:id="rId54"/>
    <p:sldId id="638" r:id="rId55"/>
    <p:sldId id="565" r:id="rId56"/>
    <p:sldId id="578" r:id="rId57"/>
    <p:sldId id="579" r:id="rId58"/>
    <p:sldId id="639" r:id="rId59"/>
    <p:sldId id="581" r:id="rId60"/>
    <p:sldId id="582" r:id="rId61"/>
    <p:sldId id="597" r:id="rId62"/>
    <p:sldId id="598" r:id="rId63"/>
    <p:sldId id="599" r:id="rId64"/>
    <p:sldId id="591" r:id="rId65"/>
    <p:sldId id="593" r:id="rId66"/>
    <p:sldId id="640" r:id="rId67"/>
    <p:sldId id="594" r:id="rId68"/>
    <p:sldId id="595" r:id="rId69"/>
    <p:sldId id="596" r:id="rId70"/>
    <p:sldId id="459" r:id="rId71"/>
    <p:sldId id="427" r:id="rId72"/>
    <p:sldId id="428" r:id="rId73"/>
    <p:sldId id="602" r:id="rId74"/>
    <p:sldId id="381" r:id="rId75"/>
  </p:sldIdLst>
  <p:sldSz cx="9144000" cy="6858000" type="screen4x3"/>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mn-ea"/>
        <a:cs typeface="Arial" charset="0"/>
      </a:defRPr>
    </a:lvl1pPr>
    <a:lvl2pPr marL="457200" algn="l" defTabSz="457200" rtl="0" eaLnBrk="0" fontAlgn="base" hangingPunct="0">
      <a:spcBef>
        <a:spcPct val="0"/>
      </a:spcBef>
      <a:spcAft>
        <a:spcPct val="0"/>
      </a:spcAft>
      <a:defRPr kern="1200">
        <a:solidFill>
          <a:schemeClr val="tx1"/>
        </a:solidFill>
        <a:latin typeface="Arial" charset="0"/>
        <a:ea typeface="+mn-ea"/>
        <a:cs typeface="Arial" charset="0"/>
      </a:defRPr>
    </a:lvl2pPr>
    <a:lvl3pPr marL="914400" algn="l" defTabSz="457200" rtl="0" eaLnBrk="0" fontAlgn="base" hangingPunct="0">
      <a:spcBef>
        <a:spcPct val="0"/>
      </a:spcBef>
      <a:spcAft>
        <a:spcPct val="0"/>
      </a:spcAft>
      <a:defRPr kern="1200">
        <a:solidFill>
          <a:schemeClr val="tx1"/>
        </a:solidFill>
        <a:latin typeface="Arial" charset="0"/>
        <a:ea typeface="+mn-ea"/>
        <a:cs typeface="Arial" charset="0"/>
      </a:defRPr>
    </a:lvl3pPr>
    <a:lvl4pPr marL="1371600" algn="l" defTabSz="457200" rtl="0" eaLnBrk="0" fontAlgn="base" hangingPunct="0">
      <a:spcBef>
        <a:spcPct val="0"/>
      </a:spcBef>
      <a:spcAft>
        <a:spcPct val="0"/>
      </a:spcAft>
      <a:defRPr kern="1200">
        <a:solidFill>
          <a:schemeClr val="tx1"/>
        </a:solidFill>
        <a:latin typeface="Arial" charset="0"/>
        <a:ea typeface="+mn-ea"/>
        <a:cs typeface="Arial" charset="0"/>
      </a:defRPr>
    </a:lvl4pPr>
    <a:lvl5pPr marL="1828800" algn="l" defTabSz="457200"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00709"/>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4" autoAdjust="0"/>
    <p:restoredTop sz="86369" autoAdjust="0"/>
  </p:normalViewPr>
  <p:slideViewPr>
    <p:cSldViewPr snapToGrid="0" snapToObjects="1">
      <p:cViewPr varScale="1">
        <p:scale>
          <a:sx n="67" d="100"/>
          <a:sy n="67" d="100"/>
        </p:scale>
        <p:origin x="105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64A88AC0-DCF8-4BA0-ABF9-BDCE4280DC5D}" type="datetimeFigureOut">
              <a:rPr lang="en-US"/>
              <a:pPr>
                <a:defRPr/>
              </a:pPr>
              <a:t>7/26/2017</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itchFamily="34" charset="0"/>
              </a:defRPr>
            </a:lvl1pPr>
          </a:lstStyle>
          <a:p>
            <a:pPr>
              <a:defRPr/>
            </a:pPr>
            <a:fld id="{E50A0086-7701-4383-9670-47FEDA88B9A2}" type="slidenum">
              <a:rPr lang="en-US" altLang="en-US"/>
              <a:pPr>
                <a:defRPr/>
              </a:pPr>
              <a:t>‹#›</a:t>
            </a:fld>
            <a:endParaRPr lang="en-US" altLang="en-US" dirty="0"/>
          </a:p>
        </p:txBody>
      </p:sp>
    </p:spTree>
    <p:extLst>
      <p:ext uri="{BB962C8B-B14F-4D97-AF65-F5344CB8AC3E}">
        <p14:creationId xmlns:p14="http://schemas.microsoft.com/office/powerpoint/2010/main" val="29030054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6D1A341C-0D69-4BFC-A472-2A0E8C615149}" type="datetimeFigureOut">
              <a:rPr lang="en-US"/>
              <a:pPr>
                <a:defRPr/>
              </a:pPr>
              <a:t>7/26/2017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itchFamily="34" charset="0"/>
              </a:defRPr>
            </a:lvl1pPr>
          </a:lstStyle>
          <a:p>
            <a:pPr>
              <a:defRPr/>
            </a:pPr>
            <a:fld id="{FDE7E8E0-8ED2-46B3-8DE0-557D4A6CC1D6}" type="slidenum">
              <a:rPr lang="en-US" altLang="en-US"/>
              <a:pPr>
                <a:defRPr/>
              </a:pPr>
              <a:t>‹#›</a:t>
            </a:fld>
            <a:endParaRPr lang="en-US" altLang="en-US" dirty="0"/>
          </a:p>
        </p:txBody>
      </p:sp>
    </p:spTree>
    <p:extLst>
      <p:ext uri="{BB962C8B-B14F-4D97-AF65-F5344CB8AC3E}">
        <p14:creationId xmlns:p14="http://schemas.microsoft.com/office/powerpoint/2010/main" val="220787911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defTabSz="457200" eaLnBrk="0" fontAlgn="base" hangingPunct="0">
              <a:spcBef>
                <a:spcPct val="30000"/>
              </a:spcBef>
              <a:spcAft>
                <a:spcPct val="0"/>
              </a:spcAft>
              <a:defRPr sz="1200">
                <a:solidFill>
                  <a:schemeClr val="tx1"/>
                </a:solidFill>
                <a:latin typeface="Calibri" pitchFamily="34" charset="0"/>
              </a:defRPr>
            </a:lvl6pPr>
            <a:lvl7pPr marL="3009900" indent="-231775" defTabSz="457200" eaLnBrk="0" fontAlgn="base" hangingPunct="0">
              <a:spcBef>
                <a:spcPct val="30000"/>
              </a:spcBef>
              <a:spcAft>
                <a:spcPct val="0"/>
              </a:spcAft>
              <a:defRPr sz="1200">
                <a:solidFill>
                  <a:schemeClr val="tx1"/>
                </a:solidFill>
                <a:latin typeface="Calibri" pitchFamily="34" charset="0"/>
              </a:defRPr>
            </a:lvl7pPr>
            <a:lvl8pPr marL="3467100" indent="-231775" defTabSz="457200" eaLnBrk="0" fontAlgn="base" hangingPunct="0">
              <a:spcBef>
                <a:spcPct val="30000"/>
              </a:spcBef>
              <a:spcAft>
                <a:spcPct val="0"/>
              </a:spcAft>
              <a:defRPr sz="1200">
                <a:solidFill>
                  <a:schemeClr val="tx1"/>
                </a:solidFill>
                <a:latin typeface="Calibri" pitchFamily="34" charset="0"/>
              </a:defRPr>
            </a:lvl8pPr>
            <a:lvl9pPr marL="3924300" indent="-231775" defTabSz="457200" eaLnBrk="0" fontAlgn="base" hangingPunct="0">
              <a:spcBef>
                <a:spcPct val="30000"/>
              </a:spcBef>
              <a:spcAft>
                <a:spcPct val="0"/>
              </a:spcAft>
              <a:defRPr sz="1200">
                <a:solidFill>
                  <a:schemeClr val="tx1"/>
                </a:solidFill>
                <a:latin typeface="Calibri" pitchFamily="34" charset="0"/>
              </a:defRPr>
            </a:lvl9pPr>
          </a:lstStyle>
          <a:p>
            <a:pPr>
              <a:spcBef>
                <a:spcPct val="0"/>
              </a:spcBef>
            </a:pPr>
            <a:fld id="{1F876357-F18C-4F65-A913-A3C8A9587A33}" type="slidenum">
              <a:rPr lang="en-US" altLang="en-US" smtClean="0"/>
              <a:pPr>
                <a:spcBef>
                  <a:spcPct val="0"/>
                </a:spcBef>
              </a:pPr>
              <a:t>1</a:t>
            </a:fld>
            <a:endParaRPr lang="en-US" altLang="en-US" dirty="0" smtClean="0"/>
          </a:p>
        </p:txBody>
      </p:sp>
    </p:spTree>
    <p:extLst>
      <p:ext uri="{BB962C8B-B14F-4D97-AF65-F5344CB8AC3E}">
        <p14:creationId xmlns:p14="http://schemas.microsoft.com/office/powerpoint/2010/main" val="1604616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6"/>
          <p:cNvSpPr/>
          <p:nvPr/>
        </p:nvSpPr>
        <p:spPr>
          <a:xfrm>
            <a:off x="7010400" y="152400"/>
            <a:ext cx="1981200" cy="6556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7"/>
          <p:cNvSpPr/>
          <p:nvPr/>
        </p:nvSpPr>
        <p:spPr>
          <a:xfrm>
            <a:off x="152400"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Subtitle 2"/>
          <p:cNvSpPr>
            <a:spLocks noGrp="1"/>
          </p:cNvSpPr>
          <p:nvPr>
            <p:ph type="subTitle" idx="1"/>
          </p:nvPr>
        </p:nvSpPr>
        <p:spPr>
          <a:xfrm>
            <a:off x="7010400" y="2052960"/>
            <a:ext cx="1981200" cy="1828800"/>
          </a:xfrm>
        </p:spPr>
        <p:txBody>
          <a:bodyPr anchor="ct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dirty="0" smtClean="0"/>
              <a:t>Click to edit Master title style</a:t>
            </a:r>
            <a:endParaRPr lang="en-US" dirty="0"/>
          </a:p>
        </p:txBody>
      </p:sp>
      <p:sp>
        <p:nvSpPr>
          <p:cNvPr id="6" name="Date Placeholder 9"/>
          <p:cNvSpPr>
            <a:spLocks noGrp="1"/>
          </p:cNvSpPr>
          <p:nvPr>
            <p:ph type="dt" sz="half" idx="10"/>
          </p:nvPr>
        </p:nvSpPr>
        <p:spPr>
          <a:xfrm>
            <a:off x="371475" y="6356350"/>
            <a:ext cx="2133600" cy="274638"/>
          </a:xfrm>
          <a:prstGeom prst="rect">
            <a:avLst/>
          </a:prstGeom>
        </p:spPr>
        <p:txBody>
          <a:bodyPr/>
          <a:lstStyle>
            <a:lvl1pPr eaLnBrk="1" fontAlgn="auto" hangingPunct="1">
              <a:spcBef>
                <a:spcPts val="0"/>
              </a:spcBef>
              <a:spcAft>
                <a:spcPts val="0"/>
              </a:spcAft>
              <a:defRPr>
                <a:solidFill>
                  <a:schemeClr val="bg2"/>
                </a:solidFill>
                <a:latin typeface="+mn-lt"/>
                <a:cs typeface="+mn-cs"/>
              </a:defRPr>
            </a:lvl1pPr>
          </a:lstStyle>
          <a:p>
            <a:pPr>
              <a:defRPr/>
            </a:pPr>
            <a:fld id="{084AE4A9-65FA-472E-BBE3-CB5EFF503052}" type="datetime1">
              <a:rPr lang="en-US"/>
              <a:pPr>
                <a:defRPr/>
              </a:pPr>
              <a:t>7/26/2017</a:t>
            </a:fld>
            <a:endParaRPr lang="en-US" dirty="0"/>
          </a:p>
        </p:txBody>
      </p:sp>
      <p:sp>
        <p:nvSpPr>
          <p:cNvPr id="7" name="Footer Placeholder 11"/>
          <p:cNvSpPr>
            <a:spLocks noGrp="1"/>
          </p:cNvSpPr>
          <p:nvPr>
            <p:ph type="ftr" sz="quarter" idx="11"/>
          </p:nvPr>
        </p:nvSpPr>
        <p:spPr>
          <a:xfrm>
            <a:off x="1476375" y="6354763"/>
            <a:ext cx="5889625" cy="274637"/>
          </a:xfrm>
        </p:spPr>
        <p:txBody>
          <a:bodyPr/>
          <a:lstStyle>
            <a:lvl1pPr>
              <a:defRPr>
                <a:solidFill>
                  <a:schemeClr val="bg2"/>
                </a:solidFill>
              </a:defRPr>
            </a:lvl1pPr>
          </a:lstStyle>
          <a:p>
            <a:pPr>
              <a:defRPr/>
            </a:pPr>
            <a:endParaRPr lang="en-US" altLang="en-US" dirty="0"/>
          </a:p>
        </p:txBody>
      </p:sp>
    </p:spTree>
    <p:extLst>
      <p:ext uri="{BB962C8B-B14F-4D97-AF65-F5344CB8AC3E}">
        <p14:creationId xmlns:p14="http://schemas.microsoft.com/office/powerpoint/2010/main" val="3356259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355600"/>
            <a:ext cx="8435975" cy="10541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1719263"/>
            <a:ext cx="8407400" cy="4406900"/>
          </a:xfrm>
        </p:spPr>
        <p:txBody>
          <a:bodyPr/>
          <a:lstStyle/>
          <a:p>
            <a:pPr lvl="0"/>
            <a:endParaRPr lang="en-US" noProof="0" dirty="0"/>
          </a:p>
        </p:txBody>
      </p:sp>
      <p:sp>
        <p:nvSpPr>
          <p:cNvPr id="4" name="Footer Placeholder 4"/>
          <p:cNvSpPr>
            <a:spLocks noGrp="1"/>
          </p:cNvSpPr>
          <p:nvPr>
            <p:ph type="ftr" sz="quarter" idx="10"/>
          </p:nvPr>
        </p:nvSpPr>
        <p:spPr/>
        <p:txBody>
          <a:bodyPr/>
          <a:lstStyle>
            <a:lvl1pPr>
              <a:defRPr/>
            </a:lvl1pPr>
          </a:lstStyle>
          <a:p>
            <a:pPr>
              <a:defRPr/>
            </a:pPr>
            <a:r>
              <a:rPr lang="en-US" altLang="en-US" dirty="0"/>
              <a:t>National Resource Center for Supported Decision-Making  </a:t>
            </a:r>
            <a:br>
              <a:rPr lang="en-US" altLang="en-US" dirty="0"/>
            </a:br>
            <a:r>
              <a:rPr lang="en-US" altLang="en-US" sz="1600" dirty="0"/>
              <a:t>EVERYONE has the Right to Make Choices </a:t>
            </a:r>
          </a:p>
        </p:txBody>
      </p:sp>
      <p:sp>
        <p:nvSpPr>
          <p:cNvPr id="5" name="Slide Number Placeholder 5"/>
          <p:cNvSpPr>
            <a:spLocks noGrp="1"/>
          </p:cNvSpPr>
          <p:nvPr>
            <p:ph type="sldNum" sz="quarter" idx="11"/>
          </p:nvPr>
        </p:nvSpPr>
        <p:spPr>
          <a:ln/>
        </p:spPr>
        <p:txBody>
          <a:bodyPr/>
          <a:lstStyle>
            <a:lvl1pPr>
              <a:defRPr/>
            </a:lvl1pPr>
          </a:lstStyle>
          <a:p>
            <a:pPr>
              <a:defRPr/>
            </a:pPr>
            <a:fld id="{EB38764D-D6A2-415F-A1F7-F2FE4442CF59}" type="slidenum">
              <a:rPr lang="en-US" altLang="en-US"/>
              <a:pPr>
                <a:defRPr/>
              </a:pPr>
              <a:t>‹#›</a:t>
            </a:fld>
            <a:endParaRPr lang="en-US" altLang="en-US" dirty="0"/>
          </a:p>
        </p:txBody>
      </p:sp>
    </p:spTree>
    <p:extLst>
      <p:ext uri="{BB962C8B-B14F-4D97-AF65-F5344CB8AC3E}">
        <p14:creationId xmlns:p14="http://schemas.microsoft.com/office/powerpoint/2010/main" val="3278572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6"/>
          <p:cNvSpPr>
            <a:spLocks noGrp="1"/>
          </p:cNvSpPr>
          <p:nvPr>
            <p:ph type="dt" sz="half" idx="10"/>
          </p:nvPr>
        </p:nvSpPr>
        <p:spPr/>
        <p:txBody>
          <a:bodyPr/>
          <a:lstStyle>
            <a:lvl1pPr>
              <a:defRPr/>
            </a:lvl1pPr>
          </a:lstStyle>
          <a:p>
            <a:pPr>
              <a:defRPr/>
            </a:pPr>
            <a:fld id="{217AE570-8756-4092-BFF0-092F1F41DCC9}" type="datetime1">
              <a:rPr lang="en-US"/>
              <a:pPr>
                <a:defRPr/>
              </a:pPr>
              <a:t>7/26/2017</a:t>
            </a:fld>
            <a:endParaRPr lang="en-US" dirty="0"/>
          </a:p>
        </p:txBody>
      </p:sp>
      <p:sp>
        <p:nvSpPr>
          <p:cNvPr id="5" name="Footer Placeholder 7"/>
          <p:cNvSpPr>
            <a:spLocks noGrp="1"/>
          </p:cNvSpPr>
          <p:nvPr>
            <p:ph type="ftr" sz="quarter" idx="11"/>
          </p:nvPr>
        </p:nvSpPr>
        <p:spPr/>
        <p:txBody>
          <a:bodyPr/>
          <a:lstStyle>
            <a:lvl1pPr>
              <a:defRPr/>
            </a:lvl1pPr>
          </a:lstStyle>
          <a:p>
            <a:pPr>
              <a:defRPr/>
            </a:pPr>
            <a:endParaRPr lang="en-US" altLang="en-US" dirty="0"/>
          </a:p>
        </p:txBody>
      </p:sp>
      <p:sp>
        <p:nvSpPr>
          <p:cNvPr id="6" name="Slide Number Placeholder 8"/>
          <p:cNvSpPr>
            <a:spLocks noGrp="1"/>
          </p:cNvSpPr>
          <p:nvPr>
            <p:ph type="sldNum" sz="quarter" idx="12"/>
          </p:nvPr>
        </p:nvSpPr>
        <p:spPr>
          <a:ln/>
        </p:spPr>
        <p:txBody>
          <a:bodyPr/>
          <a:lstStyle>
            <a:lvl1pPr>
              <a:defRPr/>
            </a:lvl1pPr>
          </a:lstStyle>
          <a:p>
            <a:pPr>
              <a:defRPr/>
            </a:pPr>
            <a:fld id="{87652BE0-76B7-4195-9929-CB529E102B65}" type="slidenum">
              <a:rPr lang="en-US" altLang="en-US"/>
              <a:pPr>
                <a:defRPr/>
              </a:pPr>
              <a:t>‹#›</a:t>
            </a:fld>
            <a:endParaRPr lang="en-US" altLang="en-US" dirty="0"/>
          </a:p>
        </p:txBody>
      </p:sp>
    </p:spTree>
    <p:extLst>
      <p:ext uri="{BB962C8B-B14F-4D97-AF65-F5344CB8AC3E}">
        <p14:creationId xmlns:p14="http://schemas.microsoft.com/office/powerpoint/2010/main" val="2458406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a:lstStyle>
            <a:lvl1pPr>
              <a:defRPr/>
            </a:lvl1pPr>
          </a:lstStyle>
          <a:p>
            <a:pPr>
              <a:defRPr/>
            </a:pPr>
            <a:fld id="{BC4341CC-D604-421B-B60D-EE2D40C9E42D}" type="datetime1">
              <a:rPr lang="en-US"/>
              <a:pPr>
                <a:defRPr/>
              </a:pPr>
              <a:t>7/26/2017</a:t>
            </a:fld>
            <a:endParaRPr lang="en-US" dirty="0"/>
          </a:p>
        </p:txBody>
      </p:sp>
      <p:sp>
        <p:nvSpPr>
          <p:cNvPr id="5" name="Footer Placeholder 7"/>
          <p:cNvSpPr>
            <a:spLocks noGrp="1"/>
          </p:cNvSpPr>
          <p:nvPr>
            <p:ph type="ftr" sz="quarter" idx="11"/>
          </p:nvPr>
        </p:nvSpPr>
        <p:spPr/>
        <p:txBody>
          <a:bodyPr/>
          <a:lstStyle>
            <a:lvl1pPr>
              <a:defRPr/>
            </a:lvl1pPr>
          </a:lstStyle>
          <a:p>
            <a:pPr>
              <a:defRPr/>
            </a:pPr>
            <a:endParaRPr lang="en-US" altLang="en-US" dirty="0"/>
          </a:p>
        </p:txBody>
      </p:sp>
      <p:sp>
        <p:nvSpPr>
          <p:cNvPr id="6" name="Slide Number Placeholder 8"/>
          <p:cNvSpPr>
            <a:spLocks noGrp="1"/>
          </p:cNvSpPr>
          <p:nvPr>
            <p:ph type="sldNum" sz="quarter" idx="12"/>
          </p:nvPr>
        </p:nvSpPr>
        <p:spPr>
          <a:ln/>
        </p:spPr>
        <p:txBody>
          <a:bodyPr/>
          <a:lstStyle>
            <a:lvl1pPr>
              <a:defRPr/>
            </a:lvl1pPr>
          </a:lstStyle>
          <a:p>
            <a:pPr>
              <a:defRPr/>
            </a:pPr>
            <a:fld id="{BE76D608-6A14-45FD-B604-B8DB18497363}" type="slidenum">
              <a:rPr lang="en-US" altLang="en-US"/>
              <a:pPr>
                <a:defRPr/>
              </a:pPr>
              <a:t>‹#›</a:t>
            </a:fld>
            <a:endParaRPr lang="en-US" altLang="en-US" dirty="0"/>
          </a:p>
        </p:txBody>
      </p:sp>
    </p:spTree>
    <p:extLst>
      <p:ext uri="{BB962C8B-B14F-4D97-AF65-F5344CB8AC3E}">
        <p14:creationId xmlns:p14="http://schemas.microsoft.com/office/powerpoint/2010/main" val="255665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6"/>
          <p:cNvSpPr>
            <a:spLocks noGrp="1"/>
          </p:cNvSpPr>
          <p:nvPr>
            <p:ph type="dt" sz="half" idx="10"/>
          </p:nvPr>
        </p:nvSpPr>
        <p:spPr/>
        <p:txBody>
          <a:bodyPr/>
          <a:lstStyle>
            <a:lvl1pPr>
              <a:defRPr/>
            </a:lvl1pPr>
          </a:lstStyle>
          <a:p>
            <a:pPr>
              <a:defRPr/>
            </a:pPr>
            <a:fld id="{82DF53A3-AE08-43DF-B8A6-7E5C0431E0A1}" type="datetime1">
              <a:rPr lang="en-US"/>
              <a:pPr>
                <a:defRPr/>
              </a:pPr>
              <a:t>7/26/2017</a:t>
            </a:fld>
            <a:endParaRPr lang="en-US" dirty="0"/>
          </a:p>
        </p:txBody>
      </p:sp>
      <p:sp>
        <p:nvSpPr>
          <p:cNvPr id="5" name="Footer Placeholder 7"/>
          <p:cNvSpPr>
            <a:spLocks noGrp="1"/>
          </p:cNvSpPr>
          <p:nvPr>
            <p:ph type="ftr" sz="quarter" idx="11"/>
          </p:nvPr>
        </p:nvSpPr>
        <p:spPr/>
        <p:txBody>
          <a:bodyPr/>
          <a:lstStyle>
            <a:lvl1pPr>
              <a:defRPr/>
            </a:lvl1pPr>
          </a:lstStyle>
          <a:p>
            <a:pPr>
              <a:defRPr/>
            </a:pPr>
            <a:endParaRPr lang="en-US" altLang="en-US" dirty="0"/>
          </a:p>
        </p:txBody>
      </p:sp>
      <p:sp>
        <p:nvSpPr>
          <p:cNvPr id="6" name="Slide Number Placeholder 8"/>
          <p:cNvSpPr>
            <a:spLocks noGrp="1"/>
          </p:cNvSpPr>
          <p:nvPr>
            <p:ph type="sldNum" sz="quarter" idx="12"/>
          </p:nvPr>
        </p:nvSpPr>
        <p:spPr>
          <a:ln/>
        </p:spPr>
        <p:txBody>
          <a:bodyPr/>
          <a:lstStyle>
            <a:lvl1pPr>
              <a:defRPr/>
            </a:lvl1pPr>
          </a:lstStyle>
          <a:p>
            <a:pPr>
              <a:defRPr/>
            </a:pPr>
            <a:fld id="{CB8D7E07-82A0-47E8-8577-B87D4F5672E3}" type="slidenum">
              <a:rPr lang="en-US" altLang="en-US"/>
              <a:pPr>
                <a:defRPr/>
              </a:pPr>
              <a:t>‹#›</a:t>
            </a:fld>
            <a:endParaRPr lang="en-US" altLang="en-US" dirty="0"/>
          </a:p>
        </p:txBody>
      </p:sp>
    </p:spTree>
    <p:extLst>
      <p:ext uri="{BB962C8B-B14F-4D97-AF65-F5344CB8AC3E}">
        <p14:creationId xmlns:p14="http://schemas.microsoft.com/office/powerpoint/2010/main" val="53235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719263"/>
            <a:ext cx="4127500" cy="4406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0" y="1719263"/>
            <a:ext cx="4127500" cy="4406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6"/>
          <p:cNvSpPr>
            <a:spLocks noGrp="1"/>
          </p:cNvSpPr>
          <p:nvPr>
            <p:ph type="dt" sz="half" idx="10"/>
          </p:nvPr>
        </p:nvSpPr>
        <p:spPr/>
        <p:txBody>
          <a:bodyPr/>
          <a:lstStyle>
            <a:lvl1pPr>
              <a:defRPr/>
            </a:lvl1pPr>
          </a:lstStyle>
          <a:p>
            <a:pPr>
              <a:defRPr/>
            </a:pPr>
            <a:fld id="{933A14DF-EA49-44FB-BCBE-D1BF54957AB8}" type="datetime1">
              <a:rPr lang="en-US"/>
              <a:pPr>
                <a:defRPr/>
              </a:pPr>
              <a:t>7/26/2017</a:t>
            </a:fld>
            <a:endParaRPr lang="en-US" dirty="0"/>
          </a:p>
        </p:txBody>
      </p:sp>
      <p:sp>
        <p:nvSpPr>
          <p:cNvPr id="6" name="Footer Placeholder 7"/>
          <p:cNvSpPr>
            <a:spLocks noGrp="1"/>
          </p:cNvSpPr>
          <p:nvPr>
            <p:ph type="ftr" sz="quarter" idx="11"/>
          </p:nvPr>
        </p:nvSpPr>
        <p:spPr/>
        <p:txBody>
          <a:bodyPr/>
          <a:lstStyle>
            <a:lvl1pPr>
              <a:defRPr/>
            </a:lvl1pPr>
          </a:lstStyle>
          <a:p>
            <a:pPr>
              <a:defRPr/>
            </a:pPr>
            <a:endParaRPr lang="en-US" altLang="en-US" dirty="0"/>
          </a:p>
        </p:txBody>
      </p:sp>
      <p:sp>
        <p:nvSpPr>
          <p:cNvPr id="7" name="Slide Number Placeholder 8"/>
          <p:cNvSpPr>
            <a:spLocks noGrp="1"/>
          </p:cNvSpPr>
          <p:nvPr>
            <p:ph type="sldNum" sz="quarter" idx="12"/>
          </p:nvPr>
        </p:nvSpPr>
        <p:spPr>
          <a:ln/>
        </p:spPr>
        <p:txBody>
          <a:bodyPr/>
          <a:lstStyle>
            <a:lvl1pPr>
              <a:defRPr/>
            </a:lvl1pPr>
          </a:lstStyle>
          <a:p>
            <a:pPr>
              <a:defRPr/>
            </a:pPr>
            <a:fld id="{C5BFBF84-3F94-451F-B533-838AE145D20B}" type="slidenum">
              <a:rPr lang="en-US" altLang="en-US"/>
              <a:pPr>
                <a:defRPr/>
              </a:pPr>
              <a:t>‹#›</a:t>
            </a:fld>
            <a:endParaRPr lang="en-US" altLang="en-US" dirty="0"/>
          </a:p>
        </p:txBody>
      </p:sp>
    </p:spTree>
    <p:extLst>
      <p:ext uri="{BB962C8B-B14F-4D97-AF65-F5344CB8AC3E}">
        <p14:creationId xmlns:p14="http://schemas.microsoft.com/office/powerpoint/2010/main" val="3502181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9A3E40FA-1A6D-4A35-9665-9BB701BC8FD2}" type="datetime1">
              <a:rPr lang="en-US"/>
              <a:pPr>
                <a:defRPr/>
              </a:pPr>
              <a:t>7/26/2017</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altLang="en-US" dirty="0"/>
          </a:p>
        </p:txBody>
      </p:sp>
      <p:sp>
        <p:nvSpPr>
          <p:cNvPr id="9" name="Slide Number Placeholder 8"/>
          <p:cNvSpPr>
            <a:spLocks noGrp="1"/>
          </p:cNvSpPr>
          <p:nvPr>
            <p:ph type="sldNum" sz="quarter" idx="12"/>
          </p:nvPr>
        </p:nvSpPr>
        <p:spPr>
          <a:ln/>
        </p:spPr>
        <p:txBody>
          <a:bodyPr/>
          <a:lstStyle>
            <a:lvl1pPr>
              <a:defRPr/>
            </a:lvl1pPr>
          </a:lstStyle>
          <a:p>
            <a:pPr>
              <a:defRPr/>
            </a:pPr>
            <a:fld id="{991D38C5-1736-4700-929B-997C9ECB31E0}" type="slidenum">
              <a:rPr lang="en-US" altLang="en-US"/>
              <a:pPr>
                <a:defRPr/>
              </a:pPr>
              <a:t>‹#›</a:t>
            </a:fld>
            <a:endParaRPr lang="en-US" altLang="en-US" dirty="0"/>
          </a:p>
        </p:txBody>
      </p:sp>
    </p:spTree>
    <p:extLst>
      <p:ext uri="{BB962C8B-B14F-4D97-AF65-F5344CB8AC3E}">
        <p14:creationId xmlns:p14="http://schemas.microsoft.com/office/powerpoint/2010/main" val="584181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6"/>
          <p:cNvSpPr>
            <a:spLocks noGrp="1"/>
          </p:cNvSpPr>
          <p:nvPr>
            <p:ph type="dt" sz="half" idx="10"/>
          </p:nvPr>
        </p:nvSpPr>
        <p:spPr/>
        <p:txBody>
          <a:bodyPr/>
          <a:lstStyle>
            <a:lvl1pPr>
              <a:defRPr/>
            </a:lvl1pPr>
          </a:lstStyle>
          <a:p>
            <a:pPr>
              <a:defRPr/>
            </a:pPr>
            <a:fld id="{F6377305-6EB2-434B-A025-4C435E265AA6}" type="datetime1">
              <a:rPr lang="en-US"/>
              <a:pPr>
                <a:defRPr/>
              </a:pPr>
              <a:t>7/26/2017</a:t>
            </a:fld>
            <a:endParaRPr lang="en-US" dirty="0"/>
          </a:p>
        </p:txBody>
      </p:sp>
      <p:sp>
        <p:nvSpPr>
          <p:cNvPr id="4" name="Footer Placeholder 7"/>
          <p:cNvSpPr>
            <a:spLocks noGrp="1"/>
          </p:cNvSpPr>
          <p:nvPr>
            <p:ph type="ftr" sz="quarter" idx="11"/>
          </p:nvPr>
        </p:nvSpPr>
        <p:spPr/>
        <p:txBody>
          <a:bodyPr/>
          <a:lstStyle>
            <a:lvl1pPr>
              <a:defRPr/>
            </a:lvl1pPr>
          </a:lstStyle>
          <a:p>
            <a:pPr>
              <a:defRPr/>
            </a:pPr>
            <a:endParaRPr lang="en-US" altLang="en-US" dirty="0"/>
          </a:p>
        </p:txBody>
      </p:sp>
      <p:sp>
        <p:nvSpPr>
          <p:cNvPr id="5" name="Slide Number Placeholder 8"/>
          <p:cNvSpPr>
            <a:spLocks noGrp="1"/>
          </p:cNvSpPr>
          <p:nvPr>
            <p:ph type="sldNum" sz="quarter" idx="12"/>
          </p:nvPr>
        </p:nvSpPr>
        <p:spPr>
          <a:ln/>
        </p:spPr>
        <p:txBody>
          <a:bodyPr/>
          <a:lstStyle>
            <a:lvl1pPr>
              <a:defRPr/>
            </a:lvl1pPr>
          </a:lstStyle>
          <a:p>
            <a:pPr>
              <a:defRPr/>
            </a:pPr>
            <a:fld id="{22A8E423-9288-4E16-AEC9-F82EB9B038CE}" type="slidenum">
              <a:rPr lang="en-US" altLang="en-US"/>
              <a:pPr>
                <a:defRPr/>
              </a:pPr>
              <a:t>‹#›</a:t>
            </a:fld>
            <a:endParaRPr lang="en-US" altLang="en-US" dirty="0"/>
          </a:p>
        </p:txBody>
      </p:sp>
    </p:spTree>
    <p:extLst>
      <p:ext uri="{BB962C8B-B14F-4D97-AF65-F5344CB8AC3E}">
        <p14:creationId xmlns:p14="http://schemas.microsoft.com/office/powerpoint/2010/main" val="1628869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6"/>
          <p:cNvSpPr>
            <a:spLocks noGrp="1"/>
          </p:cNvSpPr>
          <p:nvPr>
            <p:ph type="dt" sz="half" idx="10"/>
          </p:nvPr>
        </p:nvSpPr>
        <p:spPr/>
        <p:txBody>
          <a:bodyPr/>
          <a:lstStyle>
            <a:lvl1pPr>
              <a:defRPr/>
            </a:lvl1pPr>
          </a:lstStyle>
          <a:p>
            <a:pPr>
              <a:defRPr/>
            </a:pPr>
            <a:fld id="{D5FB0A98-7C07-4A47-BABC-EC81B7710E4E}" type="datetime1">
              <a:rPr lang="en-US"/>
              <a:pPr>
                <a:defRPr/>
              </a:pPr>
              <a:t>7/26/2017</a:t>
            </a:fld>
            <a:endParaRPr lang="en-US" dirty="0"/>
          </a:p>
        </p:txBody>
      </p:sp>
      <p:sp>
        <p:nvSpPr>
          <p:cNvPr id="3" name="Footer Placeholder 7"/>
          <p:cNvSpPr>
            <a:spLocks noGrp="1"/>
          </p:cNvSpPr>
          <p:nvPr>
            <p:ph type="ftr" sz="quarter" idx="11"/>
          </p:nvPr>
        </p:nvSpPr>
        <p:spPr/>
        <p:txBody>
          <a:bodyPr/>
          <a:lstStyle>
            <a:lvl1pPr>
              <a:defRPr/>
            </a:lvl1pPr>
          </a:lstStyle>
          <a:p>
            <a:pPr>
              <a:defRPr/>
            </a:pPr>
            <a:endParaRPr lang="en-US" altLang="en-US" dirty="0"/>
          </a:p>
        </p:txBody>
      </p:sp>
      <p:sp>
        <p:nvSpPr>
          <p:cNvPr id="4" name="Slide Number Placeholder 8"/>
          <p:cNvSpPr>
            <a:spLocks noGrp="1"/>
          </p:cNvSpPr>
          <p:nvPr>
            <p:ph type="sldNum" sz="quarter" idx="12"/>
          </p:nvPr>
        </p:nvSpPr>
        <p:spPr>
          <a:ln/>
        </p:spPr>
        <p:txBody>
          <a:bodyPr/>
          <a:lstStyle>
            <a:lvl1pPr>
              <a:defRPr/>
            </a:lvl1pPr>
          </a:lstStyle>
          <a:p>
            <a:pPr>
              <a:defRPr/>
            </a:pPr>
            <a:fld id="{F3B22F5D-C277-4B73-8234-4678CD1D8F1C}" type="slidenum">
              <a:rPr lang="en-US" altLang="en-US"/>
              <a:pPr>
                <a:defRPr/>
              </a:pPr>
              <a:t>‹#›</a:t>
            </a:fld>
            <a:endParaRPr lang="en-US" altLang="en-US" dirty="0"/>
          </a:p>
        </p:txBody>
      </p:sp>
    </p:spTree>
    <p:extLst>
      <p:ext uri="{BB962C8B-B14F-4D97-AF65-F5344CB8AC3E}">
        <p14:creationId xmlns:p14="http://schemas.microsoft.com/office/powerpoint/2010/main" val="31711170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fld id="{FD9572DB-AA0C-4CD8-8F79-B9A9CCD664A5}" type="datetime1">
              <a:rPr lang="en-US"/>
              <a:pPr>
                <a:defRPr/>
              </a:pPr>
              <a:t>7/26/2017</a:t>
            </a:fld>
            <a:endParaRPr lang="en-US" dirty="0"/>
          </a:p>
        </p:txBody>
      </p:sp>
      <p:sp>
        <p:nvSpPr>
          <p:cNvPr id="6" name="Footer Placeholder 7"/>
          <p:cNvSpPr>
            <a:spLocks noGrp="1"/>
          </p:cNvSpPr>
          <p:nvPr>
            <p:ph type="ftr" sz="quarter" idx="11"/>
          </p:nvPr>
        </p:nvSpPr>
        <p:spPr/>
        <p:txBody>
          <a:bodyPr/>
          <a:lstStyle>
            <a:lvl1pPr>
              <a:defRPr/>
            </a:lvl1pPr>
          </a:lstStyle>
          <a:p>
            <a:pPr>
              <a:defRPr/>
            </a:pPr>
            <a:endParaRPr lang="en-US" altLang="en-US" dirty="0"/>
          </a:p>
        </p:txBody>
      </p:sp>
      <p:sp>
        <p:nvSpPr>
          <p:cNvPr id="7" name="Slide Number Placeholder 8"/>
          <p:cNvSpPr>
            <a:spLocks noGrp="1"/>
          </p:cNvSpPr>
          <p:nvPr>
            <p:ph type="sldNum" sz="quarter" idx="12"/>
          </p:nvPr>
        </p:nvSpPr>
        <p:spPr>
          <a:ln/>
        </p:spPr>
        <p:txBody>
          <a:bodyPr/>
          <a:lstStyle>
            <a:lvl1pPr>
              <a:defRPr/>
            </a:lvl1pPr>
          </a:lstStyle>
          <a:p>
            <a:pPr>
              <a:defRPr/>
            </a:pPr>
            <a:fld id="{124B13CD-48E9-4192-84A7-22D960BB6965}" type="slidenum">
              <a:rPr lang="en-US" altLang="en-US"/>
              <a:pPr>
                <a:defRPr/>
              </a:pPr>
              <a:t>‹#›</a:t>
            </a:fld>
            <a:endParaRPr lang="en-US" altLang="en-US" dirty="0"/>
          </a:p>
        </p:txBody>
      </p:sp>
    </p:spTree>
    <p:extLst>
      <p:ext uri="{BB962C8B-B14F-4D97-AF65-F5344CB8AC3E}">
        <p14:creationId xmlns:p14="http://schemas.microsoft.com/office/powerpoint/2010/main" val="29996497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fld id="{F1F79636-551D-4CF0-9538-4B5B8AA132C0}" type="datetime1">
              <a:rPr lang="en-US"/>
              <a:pPr>
                <a:defRPr/>
              </a:pPr>
              <a:t>7/26/2017</a:t>
            </a:fld>
            <a:endParaRPr lang="en-US" dirty="0"/>
          </a:p>
        </p:txBody>
      </p:sp>
      <p:sp>
        <p:nvSpPr>
          <p:cNvPr id="6" name="Footer Placeholder 7"/>
          <p:cNvSpPr>
            <a:spLocks noGrp="1"/>
          </p:cNvSpPr>
          <p:nvPr>
            <p:ph type="ftr" sz="quarter" idx="11"/>
          </p:nvPr>
        </p:nvSpPr>
        <p:spPr/>
        <p:txBody>
          <a:bodyPr/>
          <a:lstStyle>
            <a:lvl1pPr>
              <a:defRPr/>
            </a:lvl1pPr>
          </a:lstStyle>
          <a:p>
            <a:pPr>
              <a:defRPr/>
            </a:pPr>
            <a:endParaRPr lang="en-US" altLang="en-US" dirty="0"/>
          </a:p>
        </p:txBody>
      </p:sp>
      <p:sp>
        <p:nvSpPr>
          <p:cNvPr id="7" name="Slide Number Placeholder 8"/>
          <p:cNvSpPr>
            <a:spLocks noGrp="1"/>
          </p:cNvSpPr>
          <p:nvPr>
            <p:ph type="sldNum" sz="quarter" idx="12"/>
          </p:nvPr>
        </p:nvSpPr>
        <p:spPr>
          <a:ln/>
        </p:spPr>
        <p:txBody>
          <a:bodyPr/>
          <a:lstStyle>
            <a:lvl1pPr>
              <a:defRPr/>
            </a:lvl1pPr>
          </a:lstStyle>
          <a:p>
            <a:pPr>
              <a:defRPr/>
            </a:pPr>
            <a:fld id="{A770F322-98F2-4224-A2A0-1567CA495BFA}" type="slidenum">
              <a:rPr lang="en-US" altLang="en-US"/>
              <a:pPr>
                <a:defRPr/>
              </a:pPr>
              <a:t>‹#›</a:t>
            </a:fld>
            <a:endParaRPr lang="en-US" altLang="en-US" dirty="0"/>
          </a:p>
        </p:txBody>
      </p:sp>
    </p:spTree>
    <p:extLst>
      <p:ext uri="{BB962C8B-B14F-4D97-AF65-F5344CB8AC3E}">
        <p14:creationId xmlns:p14="http://schemas.microsoft.com/office/powerpoint/2010/main" val="1994741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userDrawn="1"/>
        </p:nvSpPr>
        <p:spPr>
          <a:xfrm>
            <a:off x="152400" y="1635125"/>
            <a:ext cx="8831263" cy="50450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p:cNvSpPr/>
          <p:nvPr/>
        </p:nvSpPr>
        <p:spPr>
          <a:xfrm>
            <a:off x="152400" y="152400"/>
            <a:ext cx="8813800" cy="134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9"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42138" y="6219825"/>
            <a:ext cx="2201862"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
        <p:nvSpPr>
          <p:cNvPr id="11" name="Date Placeholder 6"/>
          <p:cNvSpPr>
            <a:spLocks noGrp="1"/>
          </p:cNvSpPr>
          <p:nvPr>
            <p:ph type="dt" sz="half" idx="10"/>
          </p:nvPr>
        </p:nvSpPr>
        <p:spPr>
          <a:xfrm>
            <a:off x="371475" y="6356350"/>
            <a:ext cx="2133600" cy="274638"/>
          </a:xfrm>
          <a:prstGeom prst="rect">
            <a:avLst/>
          </a:prstGeom>
        </p:spPr>
        <p:txBody>
          <a:bodyPr/>
          <a:lstStyle>
            <a:lvl1pPr eaLnBrk="1" fontAlgn="auto" hangingPunct="1">
              <a:spcBef>
                <a:spcPts val="0"/>
              </a:spcBef>
              <a:spcAft>
                <a:spcPts val="0"/>
              </a:spcAft>
              <a:defRPr>
                <a:latin typeface="+mn-lt"/>
                <a:cs typeface="+mn-cs"/>
              </a:defRPr>
            </a:lvl1pPr>
          </a:lstStyle>
          <a:p>
            <a:pPr>
              <a:defRPr/>
            </a:pPr>
            <a:fld id="{AEB33658-56D5-4886-AB39-E18B281C3F2F}" type="datetime1">
              <a:rPr lang="en-US"/>
              <a:pPr>
                <a:defRPr/>
              </a:pPr>
              <a:t>7/26/2017</a:t>
            </a:fld>
            <a:endParaRPr lang="en-US" dirty="0"/>
          </a:p>
        </p:txBody>
      </p:sp>
      <p:sp>
        <p:nvSpPr>
          <p:cNvPr id="12" name="Footer Placeholder 7"/>
          <p:cNvSpPr>
            <a:spLocks noGrp="1"/>
          </p:cNvSpPr>
          <p:nvPr>
            <p:ph type="ftr" sz="quarter" idx="11"/>
          </p:nvPr>
        </p:nvSpPr>
        <p:spPr>
          <a:xfrm>
            <a:off x="1476375" y="6354763"/>
            <a:ext cx="5889625" cy="274637"/>
          </a:xfrm>
        </p:spPr>
        <p:txBody>
          <a:bodyPr/>
          <a:lstStyle>
            <a:lvl1pPr>
              <a:defRPr>
                <a:solidFill>
                  <a:schemeClr val="tx2"/>
                </a:solidFill>
              </a:defRPr>
            </a:lvl1pPr>
          </a:lstStyle>
          <a:p>
            <a:pPr>
              <a:defRPr/>
            </a:pPr>
            <a:endParaRPr lang="en-US" altLang="en-US" dirty="0"/>
          </a:p>
        </p:txBody>
      </p:sp>
      <p:sp>
        <p:nvSpPr>
          <p:cNvPr id="13" name="Slide Number Placeholder 8"/>
          <p:cNvSpPr>
            <a:spLocks noGrp="1"/>
          </p:cNvSpPr>
          <p:nvPr>
            <p:ph type="sldNum" sz="quarter" idx="12"/>
          </p:nvPr>
        </p:nvSpPr>
        <p:spPr>
          <a:xfrm>
            <a:off x="152400" y="6194425"/>
            <a:ext cx="744538" cy="434975"/>
          </a:xfrm>
        </p:spPr>
        <p:txBody>
          <a:bodyPr/>
          <a:lstStyle>
            <a:lvl1pPr>
              <a:defRPr sz="1100">
                <a:solidFill>
                  <a:schemeClr val="tx2"/>
                </a:solidFill>
              </a:defRPr>
            </a:lvl1pPr>
          </a:lstStyle>
          <a:p>
            <a:pPr>
              <a:defRPr/>
            </a:pPr>
            <a:fld id="{8B444C5D-40CC-408A-ABFE-C4B6375279D2}" type="slidenum">
              <a:rPr lang="en-US" altLang="en-US"/>
              <a:pPr>
                <a:defRPr/>
              </a:pPr>
              <a:t>‹#›</a:t>
            </a:fld>
            <a:endParaRPr lang="en-US" altLang="en-US" dirty="0"/>
          </a:p>
        </p:txBody>
      </p:sp>
    </p:spTree>
    <p:extLst>
      <p:ext uri="{BB962C8B-B14F-4D97-AF65-F5344CB8AC3E}">
        <p14:creationId xmlns:p14="http://schemas.microsoft.com/office/powerpoint/2010/main" val="14866648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a:lstStyle>
            <a:lvl1pPr>
              <a:defRPr/>
            </a:lvl1pPr>
          </a:lstStyle>
          <a:p>
            <a:pPr>
              <a:defRPr/>
            </a:pPr>
            <a:fld id="{24BAC3CC-4354-4349-B9BB-A8C1EDC72626}" type="datetime1">
              <a:rPr lang="en-US"/>
              <a:pPr>
                <a:defRPr/>
              </a:pPr>
              <a:t>7/26/2017</a:t>
            </a:fld>
            <a:endParaRPr lang="en-US" dirty="0"/>
          </a:p>
        </p:txBody>
      </p:sp>
      <p:sp>
        <p:nvSpPr>
          <p:cNvPr id="5" name="Footer Placeholder 7"/>
          <p:cNvSpPr>
            <a:spLocks noGrp="1"/>
          </p:cNvSpPr>
          <p:nvPr>
            <p:ph type="ftr" sz="quarter" idx="11"/>
          </p:nvPr>
        </p:nvSpPr>
        <p:spPr/>
        <p:txBody>
          <a:bodyPr/>
          <a:lstStyle>
            <a:lvl1pPr>
              <a:defRPr/>
            </a:lvl1pPr>
          </a:lstStyle>
          <a:p>
            <a:pPr>
              <a:defRPr/>
            </a:pPr>
            <a:endParaRPr lang="en-US" altLang="en-US" dirty="0"/>
          </a:p>
        </p:txBody>
      </p:sp>
      <p:sp>
        <p:nvSpPr>
          <p:cNvPr id="6" name="Slide Number Placeholder 8"/>
          <p:cNvSpPr>
            <a:spLocks noGrp="1"/>
          </p:cNvSpPr>
          <p:nvPr>
            <p:ph type="sldNum" sz="quarter" idx="12"/>
          </p:nvPr>
        </p:nvSpPr>
        <p:spPr>
          <a:ln/>
        </p:spPr>
        <p:txBody>
          <a:bodyPr/>
          <a:lstStyle>
            <a:lvl1pPr>
              <a:defRPr/>
            </a:lvl1pPr>
          </a:lstStyle>
          <a:p>
            <a:pPr>
              <a:defRPr/>
            </a:pPr>
            <a:fld id="{3A421897-2A33-4D4C-87E5-83DA078C7BB9}" type="slidenum">
              <a:rPr lang="en-US" altLang="en-US"/>
              <a:pPr>
                <a:defRPr/>
              </a:pPr>
              <a:t>‹#›</a:t>
            </a:fld>
            <a:endParaRPr lang="en-US" altLang="en-US" dirty="0"/>
          </a:p>
        </p:txBody>
      </p:sp>
    </p:spTree>
    <p:extLst>
      <p:ext uri="{BB962C8B-B14F-4D97-AF65-F5344CB8AC3E}">
        <p14:creationId xmlns:p14="http://schemas.microsoft.com/office/powerpoint/2010/main" val="37874063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8775" y="355600"/>
            <a:ext cx="2108200" cy="5770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55600"/>
            <a:ext cx="6175375" cy="5770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a:lstStyle>
            <a:lvl1pPr>
              <a:defRPr/>
            </a:lvl1pPr>
          </a:lstStyle>
          <a:p>
            <a:pPr>
              <a:defRPr/>
            </a:pPr>
            <a:fld id="{C1C14D5A-5E87-44D4-B172-067F8704B4E8}" type="datetime1">
              <a:rPr lang="en-US"/>
              <a:pPr>
                <a:defRPr/>
              </a:pPr>
              <a:t>7/26/2017</a:t>
            </a:fld>
            <a:endParaRPr lang="en-US" dirty="0"/>
          </a:p>
        </p:txBody>
      </p:sp>
      <p:sp>
        <p:nvSpPr>
          <p:cNvPr id="5" name="Footer Placeholder 7"/>
          <p:cNvSpPr>
            <a:spLocks noGrp="1"/>
          </p:cNvSpPr>
          <p:nvPr>
            <p:ph type="ftr" sz="quarter" idx="11"/>
          </p:nvPr>
        </p:nvSpPr>
        <p:spPr/>
        <p:txBody>
          <a:bodyPr/>
          <a:lstStyle>
            <a:lvl1pPr>
              <a:defRPr/>
            </a:lvl1pPr>
          </a:lstStyle>
          <a:p>
            <a:pPr>
              <a:defRPr/>
            </a:pPr>
            <a:endParaRPr lang="en-US" altLang="en-US" dirty="0"/>
          </a:p>
        </p:txBody>
      </p:sp>
      <p:sp>
        <p:nvSpPr>
          <p:cNvPr id="6" name="Slide Number Placeholder 8"/>
          <p:cNvSpPr>
            <a:spLocks noGrp="1"/>
          </p:cNvSpPr>
          <p:nvPr>
            <p:ph type="sldNum" sz="quarter" idx="12"/>
          </p:nvPr>
        </p:nvSpPr>
        <p:spPr>
          <a:ln/>
        </p:spPr>
        <p:txBody>
          <a:bodyPr/>
          <a:lstStyle>
            <a:lvl1pPr>
              <a:defRPr/>
            </a:lvl1pPr>
          </a:lstStyle>
          <a:p>
            <a:pPr>
              <a:defRPr/>
            </a:pPr>
            <a:fld id="{6BAFD092-4700-462A-B8D7-E0D6257C1633}" type="slidenum">
              <a:rPr lang="en-US" altLang="en-US"/>
              <a:pPr>
                <a:defRPr/>
              </a:pPr>
              <a:t>‹#›</a:t>
            </a:fld>
            <a:endParaRPr lang="en-US" altLang="en-US" dirty="0"/>
          </a:p>
        </p:txBody>
      </p:sp>
    </p:spTree>
    <p:extLst>
      <p:ext uri="{BB962C8B-B14F-4D97-AF65-F5344CB8AC3E}">
        <p14:creationId xmlns:p14="http://schemas.microsoft.com/office/powerpoint/2010/main" val="3101652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p:nvPr/>
        </p:nvSpPr>
        <p:spPr>
          <a:xfrm>
            <a:off x="152400" y="150813"/>
            <a:ext cx="8831263"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Date Placeholder 1"/>
          <p:cNvSpPr>
            <a:spLocks noGrp="1"/>
          </p:cNvSpPr>
          <p:nvPr>
            <p:ph type="dt" sz="half" idx="10"/>
          </p:nvPr>
        </p:nvSpPr>
        <p:spPr>
          <a:xfrm>
            <a:off x="371475" y="6356350"/>
            <a:ext cx="2133600" cy="274638"/>
          </a:xfrm>
          <a:prstGeom prst="rect">
            <a:avLst/>
          </a:prstGeom>
        </p:spPr>
        <p:txBody>
          <a:bodyPr/>
          <a:lstStyle>
            <a:lvl1pPr eaLnBrk="1" fontAlgn="auto" hangingPunct="1">
              <a:spcBef>
                <a:spcPts val="0"/>
              </a:spcBef>
              <a:spcAft>
                <a:spcPts val="0"/>
              </a:spcAft>
              <a:defRPr>
                <a:latin typeface="+mn-lt"/>
                <a:cs typeface="+mn-cs"/>
              </a:defRPr>
            </a:lvl1pPr>
          </a:lstStyle>
          <a:p>
            <a:pPr>
              <a:defRPr/>
            </a:pPr>
            <a:fld id="{6B3A3630-B638-4294-BB91-4F423E0DE277}" type="datetime1">
              <a:rPr lang="en-US"/>
              <a:pPr>
                <a:defRPr/>
              </a:pPr>
              <a:t>7/26/2017</a:t>
            </a:fld>
            <a:endParaRPr lang="en-US" dirty="0"/>
          </a:p>
        </p:txBody>
      </p:sp>
      <p:sp>
        <p:nvSpPr>
          <p:cNvPr id="4" name="Footer Placeholder 2"/>
          <p:cNvSpPr>
            <a:spLocks noGrp="1"/>
          </p:cNvSpPr>
          <p:nvPr>
            <p:ph type="ftr" sz="quarter" idx="11"/>
          </p:nvPr>
        </p:nvSpPr>
        <p:spPr>
          <a:xfrm>
            <a:off x="1476375" y="6354763"/>
            <a:ext cx="5889625" cy="274637"/>
          </a:xfrm>
        </p:spPr>
        <p:txBody>
          <a:bodyPr/>
          <a:lstStyle>
            <a:lvl1pPr>
              <a:defRPr>
                <a:solidFill>
                  <a:schemeClr val="tx2"/>
                </a:solidFill>
              </a:defRPr>
            </a:lvl1pPr>
          </a:lstStyle>
          <a:p>
            <a:pPr>
              <a:defRPr/>
            </a:pPr>
            <a:endParaRPr lang="en-US" altLang="en-US" dirty="0"/>
          </a:p>
        </p:txBody>
      </p:sp>
      <p:sp>
        <p:nvSpPr>
          <p:cNvPr id="5" name="Slide Number Placeholder 3"/>
          <p:cNvSpPr>
            <a:spLocks noGrp="1"/>
          </p:cNvSpPr>
          <p:nvPr>
            <p:ph type="sldNum" sz="quarter" idx="12"/>
          </p:nvPr>
        </p:nvSpPr>
        <p:spPr>
          <a:xfrm>
            <a:off x="152400" y="6194425"/>
            <a:ext cx="744538" cy="434975"/>
          </a:xfrm>
        </p:spPr>
        <p:txBody>
          <a:bodyPr/>
          <a:lstStyle>
            <a:lvl1pPr>
              <a:defRPr sz="1100">
                <a:solidFill>
                  <a:schemeClr val="tx2"/>
                </a:solidFill>
              </a:defRPr>
            </a:lvl1pPr>
          </a:lstStyle>
          <a:p>
            <a:pPr>
              <a:defRPr/>
            </a:pPr>
            <a:fld id="{C7975DAF-6191-48A4-BE8F-03F147697808}" type="slidenum">
              <a:rPr lang="en-US" altLang="en-US"/>
              <a:pPr>
                <a:defRPr/>
              </a:pPr>
              <a:t>‹#›</a:t>
            </a:fld>
            <a:endParaRPr lang="en-US" altLang="en-US" dirty="0"/>
          </a:p>
        </p:txBody>
      </p:sp>
    </p:spTree>
    <p:extLst>
      <p:ext uri="{BB962C8B-B14F-4D97-AF65-F5344CB8AC3E}">
        <p14:creationId xmlns:p14="http://schemas.microsoft.com/office/powerpoint/2010/main" val="1763625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7"/>
          <p:cNvSpPr/>
          <p:nvPr/>
        </p:nvSpPr>
        <p:spPr>
          <a:xfrm>
            <a:off x="7010400" y="150813"/>
            <a:ext cx="1981200" cy="6556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useBgFill="1">
        <p:nvSpPr>
          <p:cNvPr id="7"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
        <p:nvSpPr>
          <p:cNvPr id="8" name="Date Placeholder 4"/>
          <p:cNvSpPr>
            <a:spLocks noGrp="1"/>
          </p:cNvSpPr>
          <p:nvPr>
            <p:ph type="dt" sz="half" idx="10"/>
          </p:nvPr>
        </p:nvSpPr>
        <p:spPr>
          <a:xfrm>
            <a:off x="371475" y="6356350"/>
            <a:ext cx="2133600" cy="274638"/>
          </a:xfrm>
          <a:prstGeom prst="rect">
            <a:avLst/>
          </a:prstGeom>
        </p:spPr>
        <p:txBody>
          <a:bodyPr/>
          <a:lstStyle>
            <a:lvl1pPr eaLnBrk="1" fontAlgn="auto" hangingPunct="1">
              <a:spcBef>
                <a:spcPts val="0"/>
              </a:spcBef>
              <a:spcAft>
                <a:spcPts val="0"/>
              </a:spcAft>
              <a:defRPr>
                <a:latin typeface="+mn-lt"/>
                <a:cs typeface="+mn-cs"/>
              </a:defRPr>
            </a:lvl1pPr>
          </a:lstStyle>
          <a:p>
            <a:pPr>
              <a:defRPr/>
            </a:pPr>
            <a:fld id="{09EC49F5-FC51-4A9C-A1E5-C5B076CCB9C4}" type="datetime1">
              <a:rPr lang="en-US"/>
              <a:pPr>
                <a:defRPr/>
              </a:pPr>
              <a:t>7/26/2017</a:t>
            </a:fld>
            <a:endParaRPr lang="en-US" dirty="0"/>
          </a:p>
        </p:txBody>
      </p:sp>
      <p:sp>
        <p:nvSpPr>
          <p:cNvPr id="9" name="Footer Placeholder 5"/>
          <p:cNvSpPr>
            <a:spLocks noGrp="1"/>
          </p:cNvSpPr>
          <p:nvPr>
            <p:ph type="ftr" sz="quarter" idx="11"/>
          </p:nvPr>
        </p:nvSpPr>
        <p:spPr>
          <a:xfrm>
            <a:off x="1476375" y="6354763"/>
            <a:ext cx="5889625" cy="274637"/>
          </a:xfrm>
        </p:spPr>
        <p:txBody>
          <a:bodyPr/>
          <a:lstStyle>
            <a:lvl1pPr>
              <a:defRPr>
                <a:solidFill>
                  <a:schemeClr val="tx2"/>
                </a:solidFill>
              </a:defRPr>
            </a:lvl1pPr>
          </a:lstStyle>
          <a:p>
            <a:pPr>
              <a:defRPr/>
            </a:pPr>
            <a:endParaRPr lang="en-US" altLang="en-US" dirty="0"/>
          </a:p>
        </p:txBody>
      </p:sp>
      <p:sp>
        <p:nvSpPr>
          <p:cNvPr id="10" name="Slide Number Placeholder 6"/>
          <p:cNvSpPr>
            <a:spLocks noGrp="1"/>
          </p:cNvSpPr>
          <p:nvPr>
            <p:ph type="sldNum" sz="quarter" idx="12"/>
          </p:nvPr>
        </p:nvSpPr>
        <p:spPr>
          <a:xfrm>
            <a:off x="152400" y="6194425"/>
            <a:ext cx="744538" cy="434975"/>
          </a:xfrm>
        </p:spPr>
        <p:txBody>
          <a:bodyPr/>
          <a:lstStyle>
            <a:lvl1pPr>
              <a:defRPr sz="1100">
                <a:solidFill>
                  <a:srgbClr val="FFFFFF"/>
                </a:solidFill>
              </a:defRPr>
            </a:lvl1pPr>
          </a:lstStyle>
          <a:p>
            <a:pPr>
              <a:defRPr/>
            </a:pPr>
            <a:fld id="{EE1881FE-C2D7-4130-996D-F10A3E26FCF5}" type="slidenum">
              <a:rPr lang="en-US" altLang="en-US"/>
              <a:pPr>
                <a:defRPr/>
              </a:pPr>
              <a:t>‹#›</a:t>
            </a:fld>
            <a:endParaRPr lang="en-US" altLang="en-US" dirty="0"/>
          </a:p>
        </p:txBody>
      </p:sp>
    </p:spTree>
    <p:extLst>
      <p:ext uri="{BB962C8B-B14F-4D97-AF65-F5344CB8AC3E}">
        <p14:creationId xmlns:p14="http://schemas.microsoft.com/office/powerpoint/2010/main" val="413077028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2"/>
        </a:solidFill>
        <a:effectLst/>
      </p:bgPr>
    </p:bg>
    <p:spTree>
      <p:nvGrpSpPr>
        <p:cNvPr id="1" name=""/>
        <p:cNvGrpSpPr/>
        <p:nvPr/>
      </p:nvGrpSpPr>
      <p:grpSpPr>
        <a:xfrm>
          <a:off x="0" y="0"/>
          <a:ext cx="0" cy="0"/>
          <a:chOff x="0" y="0"/>
          <a:chExt cx="0" cy="0"/>
        </a:xfrm>
      </p:grpSpPr>
      <p:sp>
        <p:nvSpPr>
          <p:cNvPr id="5"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useBgFill="1">
        <p:nvSpPr>
          <p:cNvPr id="6" name="Rectangle 8"/>
          <p:cNvSpPr/>
          <p:nvPr/>
        </p:nvSpPr>
        <p:spPr>
          <a:xfrm>
            <a:off x="7010400" y="150813"/>
            <a:ext cx="1981200" cy="6556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endParaRPr lang="en-US" noProof="0"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
        <p:nvSpPr>
          <p:cNvPr id="7" name="Date Placeholder 4"/>
          <p:cNvSpPr>
            <a:spLocks noGrp="1"/>
          </p:cNvSpPr>
          <p:nvPr>
            <p:ph type="dt" sz="half" idx="10"/>
          </p:nvPr>
        </p:nvSpPr>
        <p:spPr>
          <a:xfrm>
            <a:off x="371475" y="6356350"/>
            <a:ext cx="2133600" cy="274638"/>
          </a:xfrm>
          <a:prstGeom prst="rect">
            <a:avLst/>
          </a:prstGeom>
        </p:spPr>
        <p:txBody>
          <a:bodyPr/>
          <a:lstStyle>
            <a:lvl1pPr eaLnBrk="1" fontAlgn="auto" hangingPunct="1">
              <a:spcBef>
                <a:spcPts val="0"/>
              </a:spcBef>
              <a:spcAft>
                <a:spcPts val="0"/>
              </a:spcAft>
              <a:defRPr>
                <a:latin typeface="+mn-lt"/>
                <a:cs typeface="+mn-cs"/>
              </a:defRPr>
            </a:lvl1pPr>
          </a:lstStyle>
          <a:p>
            <a:pPr>
              <a:defRPr/>
            </a:pPr>
            <a:fld id="{602EAF2E-8E60-4400-8C49-D5B206E66935}" type="datetime1">
              <a:rPr lang="en-US"/>
              <a:pPr>
                <a:defRPr/>
              </a:pPr>
              <a:t>7/26/2017</a:t>
            </a:fld>
            <a:endParaRPr lang="en-US" dirty="0"/>
          </a:p>
        </p:txBody>
      </p:sp>
      <p:sp>
        <p:nvSpPr>
          <p:cNvPr id="8" name="Footer Placeholder 5"/>
          <p:cNvSpPr>
            <a:spLocks noGrp="1"/>
          </p:cNvSpPr>
          <p:nvPr>
            <p:ph type="ftr" sz="quarter" idx="11"/>
          </p:nvPr>
        </p:nvSpPr>
        <p:spPr>
          <a:xfrm>
            <a:off x="1476375" y="6354763"/>
            <a:ext cx="5889625" cy="274637"/>
          </a:xfrm>
        </p:spPr>
        <p:txBody>
          <a:bodyPr/>
          <a:lstStyle>
            <a:lvl1pPr>
              <a:defRPr>
                <a:solidFill>
                  <a:schemeClr val="tx2"/>
                </a:solidFill>
              </a:defRPr>
            </a:lvl1pPr>
          </a:lstStyle>
          <a:p>
            <a:pPr>
              <a:defRPr/>
            </a:pPr>
            <a:endParaRPr lang="en-US" altLang="en-US" dirty="0"/>
          </a:p>
        </p:txBody>
      </p:sp>
      <p:sp>
        <p:nvSpPr>
          <p:cNvPr id="9" name="Slide Number Placeholder 6"/>
          <p:cNvSpPr>
            <a:spLocks noGrp="1"/>
          </p:cNvSpPr>
          <p:nvPr>
            <p:ph type="sldNum" sz="quarter" idx="12"/>
          </p:nvPr>
        </p:nvSpPr>
        <p:spPr>
          <a:xfrm>
            <a:off x="152400" y="6194425"/>
            <a:ext cx="744538" cy="434975"/>
          </a:xfrm>
        </p:spPr>
        <p:txBody>
          <a:bodyPr/>
          <a:lstStyle>
            <a:lvl1pPr>
              <a:defRPr sz="1100">
                <a:solidFill>
                  <a:schemeClr val="tx2"/>
                </a:solidFill>
              </a:defRPr>
            </a:lvl1pPr>
          </a:lstStyle>
          <a:p>
            <a:pPr>
              <a:defRPr/>
            </a:pPr>
            <a:fld id="{733BFD44-8EB1-4D7E-9522-0434F1C88E7A}" type="slidenum">
              <a:rPr lang="en-US" altLang="en-US"/>
              <a:pPr>
                <a:defRPr/>
              </a:pPr>
              <a:t>‹#›</a:t>
            </a:fld>
            <a:endParaRPr lang="en-US" altLang="en-US" dirty="0"/>
          </a:p>
        </p:txBody>
      </p:sp>
    </p:spTree>
    <p:extLst>
      <p:ext uri="{BB962C8B-B14F-4D97-AF65-F5344CB8AC3E}">
        <p14:creationId xmlns:p14="http://schemas.microsoft.com/office/powerpoint/2010/main" val="1497926717"/>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6"/>
          <p:cNvSpPr/>
          <p:nvPr/>
        </p:nvSpPr>
        <p:spPr>
          <a:xfrm>
            <a:off x="152400" y="147638"/>
            <a:ext cx="6705600"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7"/>
          <p:cNvSpPr/>
          <p:nvPr/>
        </p:nvSpPr>
        <p:spPr>
          <a:xfrm>
            <a:off x="7010400" y="147638"/>
            <a:ext cx="19558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a:xfrm>
            <a:off x="371475" y="6356350"/>
            <a:ext cx="2133600" cy="274638"/>
          </a:xfrm>
          <a:prstGeom prst="rect">
            <a:avLst/>
          </a:prstGeom>
        </p:spPr>
        <p:txBody>
          <a:bodyPr/>
          <a:lstStyle>
            <a:lvl1pPr eaLnBrk="1" fontAlgn="auto" hangingPunct="1">
              <a:spcBef>
                <a:spcPts val="0"/>
              </a:spcBef>
              <a:spcAft>
                <a:spcPts val="0"/>
              </a:spcAft>
              <a:defRPr>
                <a:latin typeface="+mn-lt"/>
                <a:cs typeface="+mn-cs"/>
              </a:defRPr>
            </a:lvl1pPr>
          </a:lstStyle>
          <a:p>
            <a:pPr>
              <a:defRPr/>
            </a:pPr>
            <a:fld id="{925EE04F-4E8A-44F8-8CE2-8A735FD26C2A}" type="datetime1">
              <a:rPr lang="en-US"/>
              <a:pPr>
                <a:defRPr/>
              </a:pPr>
              <a:t>7/26/2017</a:t>
            </a:fld>
            <a:endParaRPr lang="en-US" dirty="0"/>
          </a:p>
        </p:txBody>
      </p:sp>
      <p:sp>
        <p:nvSpPr>
          <p:cNvPr id="7" name="Footer Placeholder 4"/>
          <p:cNvSpPr>
            <a:spLocks noGrp="1"/>
          </p:cNvSpPr>
          <p:nvPr>
            <p:ph type="ftr" sz="quarter" idx="11"/>
          </p:nvPr>
        </p:nvSpPr>
        <p:spPr>
          <a:xfrm>
            <a:off x="1476375" y="6354763"/>
            <a:ext cx="5889625" cy="274637"/>
          </a:xfrm>
        </p:spPr>
        <p:txBody>
          <a:bodyPr/>
          <a:lstStyle>
            <a:lvl1pPr>
              <a:defRPr>
                <a:solidFill>
                  <a:schemeClr val="tx2"/>
                </a:solidFill>
              </a:defRPr>
            </a:lvl1pPr>
          </a:lstStyle>
          <a:p>
            <a:pPr>
              <a:defRPr/>
            </a:pPr>
            <a:endParaRPr lang="en-US" altLang="en-US" dirty="0"/>
          </a:p>
        </p:txBody>
      </p:sp>
      <p:sp>
        <p:nvSpPr>
          <p:cNvPr id="8" name="Slide Number Placeholder 5"/>
          <p:cNvSpPr>
            <a:spLocks noGrp="1"/>
          </p:cNvSpPr>
          <p:nvPr>
            <p:ph type="sldNum" sz="quarter" idx="12"/>
          </p:nvPr>
        </p:nvSpPr>
        <p:spPr>
          <a:xfrm>
            <a:off x="152400" y="6194425"/>
            <a:ext cx="744538" cy="434975"/>
          </a:xfrm>
        </p:spPr>
        <p:txBody>
          <a:bodyPr/>
          <a:lstStyle>
            <a:lvl1pPr>
              <a:defRPr sz="1100">
                <a:solidFill>
                  <a:schemeClr val="bg2"/>
                </a:solidFill>
              </a:defRPr>
            </a:lvl1pPr>
          </a:lstStyle>
          <a:p>
            <a:pPr>
              <a:defRPr/>
            </a:pPr>
            <a:fld id="{B69294AF-AA72-4D21-BACE-C505D5B383DD}" type="slidenum">
              <a:rPr lang="en-US" altLang="en-US"/>
              <a:pPr>
                <a:defRPr/>
              </a:pPr>
              <a:t>‹#›</a:t>
            </a:fld>
            <a:endParaRPr lang="en-US" altLang="en-US" dirty="0"/>
          </a:p>
        </p:txBody>
      </p:sp>
    </p:spTree>
    <p:extLst>
      <p:ext uri="{BB962C8B-B14F-4D97-AF65-F5344CB8AC3E}">
        <p14:creationId xmlns:p14="http://schemas.microsoft.com/office/powerpoint/2010/main" val="857383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55600"/>
            <a:ext cx="8435975" cy="1054100"/>
          </a:xfrm>
        </p:spPr>
        <p:txBody>
          <a:bodyPr/>
          <a:lstStyle/>
          <a:p>
            <a:r>
              <a:rPr lang="en-US" smtClean="0"/>
              <a:t>Click to edit Master title style</a:t>
            </a:r>
            <a:endParaRPr lang="en-US"/>
          </a:p>
        </p:txBody>
      </p:sp>
      <p:sp>
        <p:nvSpPr>
          <p:cNvPr id="3" name="Content Placeholder 2"/>
          <p:cNvSpPr>
            <a:spLocks noGrp="1"/>
          </p:cNvSpPr>
          <p:nvPr>
            <p:ph idx="1"/>
          </p:nvPr>
        </p:nvSpPr>
        <p:spPr>
          <a:xfrm>
            <a:off x="381000" y="1719263"/>
            <a:ext cx="8407400" cy="440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altLang="en-US" dirty="0"/>
              <a:t>National Resource Center for Supported Decision-Making  </a:t>
            </a:r>
            <a:br>
              <a:rPr lang="en-US" altLang="en-US" dirty="0"/>
            </a:br>
            <a:r>
              <a:rPr lang="en-US" altLang="en-US" sz="1600" dirty="0"/>
              <a:t>EVERYONE has the Right to Make Choices </a:t>
            </a:r>
          </a:p>
        </p:txBody>
      </p:sp>
      <p:sp>
        <p:nvSpPr>
          <p:cNvPr id="5" name="Slide Number Placeholder 5"/>
          <p:cNvSpPr>
            <a:spLocks noGrp="1"/>
          </p:cNvSpPr>
          <p:nvPr>
            <p:ph type="sldNum" sz="quarter" idx="11"/>
          </p:nvPr>
        </p:nvSpPr>
        <p:spPr>
          <a:ln/>
        </p:spPr>
        <p:txBody>
          <a:bodyPr/>
          <a:lstStyle>
            <a:lvl1pPr>
              <a:defRPr/>
            </a:lvl1pPr>
          </a:lstStyle>
          <a:p>
            <a:pPr>
              <a:defRPr/>
            </a:pPr>
            <a:fld id="{9E299ADB-ADF9-4C5E-8A7C-2B5723408946}" type="slidenum">
              <a:rPr lang="en-US" altLang="en-US"/>
              <a:pPr>
                <a:defRPr/>
              </a:pPr>
              <a:t>‹#›</a:t>
            </a:fld>
            <a:endParaRPr lang="en-US" altLang="en-US" dirty="0"/>
          </a:p>
        </p:txBody>
      </p:sp>
    </p:spTree>
    <p:extLst>
      <p:ext uri="{BB962C8B-B14F-4D97-AF65-F5344CB8AC3E}">
        <p14:creationId xmlns:p14="http://schemas.microsoft.com/office/powerpoint/2010/main" val="1718723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55600"/>
            <a:ext cx="8435975" cy="10541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719263"/>
            <a:ext cx="4127500" cy="4406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0" y="1719263"/>
            <a:ext cx="4127500" cy="4406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r>
              <a:rPr lang="en-US" altLang="en-US" dirty="0"/>
              <a:t>National Resource Center for Supported Decision-Making  </a:t>
            </a:r>
            <a:br>
              <a:rPr lang="en-US" altLang="en-US" dirty="0"/>
            </a:br>
            <a:r>
              <a:rPr lang="en-US" altLang="en-US" sz="1600" dirty="0"/>
              <a:t>EVERYONE has the Right to Make Choices </a:t>
            </a:r>
          </a:p>
        </p:txBody>
      </p:sp>
      <p:sp>
        <p:nvSpPr>
          <p:cNvPr id="6" name="Slide Number Placeholder 5"/>
          <p:cNvSpPr>
            <a:spLocks noGrp="1"/>
          </p:cNvSpPr>
          <p:nvPr>
            <p:ph type="sldNum" sz="quarter" idx="11"/>
          </p:nvPr>
        </p:nvSpPr>
        <p:spPr>
          <a:ln/>
        </p:spPr>
        <p:txBody>
          <a:bodyPr/>
          <a:lstStyle>
            <a:lvl1pPr>
              <a:defRPr/>
            </a:lvl1pPr>
          </a:lstStyle>
          <a:p>
            <a:pPr>
              <a:defRPr/>
            </a:pPr>
            <a:fld id="{03FC1CE6-4C5F-4492-8C2D-1CD2838EA9A5}" type="slidenum">
              <a:rPr lang="en-US" altLang="en-US"/>
              <a:pPr>
                <a:defRPr/>
              </a:pPr>
              <a:t>‹#›</a:t>
            </a:fld>
            <a:endParaRPr lang="en-US" altLang="en-US" dirty="0"/>
          </a:p>
        </p:txBody>
      </p:sp>
    </p:spTree>
    <p:extLst>
      <p:ext uri="{BB962C8B-B14F-4D97-AF65-F5344CB8AC3E}">
        <p14:creationId xmlns:p14="http://schemas.microsoft.com/office/powerpoint/2010/main" val="118818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ltLang="en-US" dirty="0"/>
              <a:t>National Resource Center for Supported Decision-Making  </a:t>
            </a:r>
            <a:br>
              <a:rPr lang="en-US" altLang="en-US" dirty="0"/>
            </a:br>
            <a:r>
              <a:rPr lang="en-US" altLang="en-US" sz="1600" dirty="0"/>
              <a:t>EVERYONE has the Right to Make Choices </a:t>
            </a:r>
          </a:p>
        </p:txBody>
      </p:sp>
      <p:sp>
        <p:nvSpPr>
          <p:cNvPr id="3" name="Slide Number Placeholder 5"/>
          <p:cNvSpPr>
            <a:spLocks noGrp="1"/>
          </p:cNvSpPr>
          <p:nvPr>
            <p:ph type="sldNum" sz="quarter" idx="11"/>
          </p:nvPr>
        </p:nvSpPr>
        <p:spPr>
          <a:ln/>
        </p:spPr>
        <p:txBody>
          <a:bodyPr/>
          <a:lstStyle>
            <a:lvl1pPr>
              <a:defRPr/>
            </a:lvl1pPr>
          </a:lstStyle>
          <a:p>
            <a:pPr>
              <a:defRPr/>
            </a:pPr>
            <a:fld id="{9AD129A0-86BE-4006-8D0D-F2AF09AE0E94}" type="slidenum">
              <a:rPr lang="en-US" altLang="en-US"/>
              <a:pPr>
                <a:defRPr/>
              </a:pPr>
              <a:t>‹#›</a:t>
            </a:fld>
            <a:endParaRPr lang="en-US" altLang="en-US" dirty="0"/>
          </a:p>
        </p:txBody>
      </p:sp>
    </p:spTree>
    <p:extLst>
      <p:ext uri="{BB962C8B-B14F-4D97-AF65-F5344CB8AC3E}">
        <p14:creationId xmlns:p14="http://schemas.microsoft.com/office/powerpoint/2010/main" val="3575494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152400" y="1635125"/>
            <a:ext cx="8831263" cy="50450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p:cNvSpPr/>
          <p:nvPr/>
        </p:nvSpPr>
        <p:spPr>
          <a:xfrm>
            <a:off x="152400" y="152400"/>
            <a:ext cx="8813800" cy="134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Placeholder 1"/>
          <p:cNvSpPr>
            <a:spLocks noGrp="1"/>
          </p:cNvSpPr>
          <p:nvPr>
            <p:ph type="title"/>
          </p:nvPr>
        </p:nvSpPr>
        <p:spPr>
          <a:xfrm>
            <a:off x="381000" y="355600"/>
            <a:ext cx="8435975" cy="1054100"/>
          </a:xfrm>
          <a:prstGeom prst="rect">
            <a:avLst/>
          </a:prstGeom>
        </p:spPr>
        <p:txBody>
          <a:bodyPr vert="horz" wrap="square" lIns="91440" tIns="45720" rIns="91440" bIns="45720" numCol="1" anchor="ctr" anchorCtr="0" compatLnSpc="1">
            <a:prstTxWarp prst="textNoShape">
              <a:avLst/>
            </a:prstTxWarp>
            <a:noAutofit/>
          </a:bodyPr>
          <a:lstStyle/>
          <a:p>
            <a:pPr lvl="0"/>
            <a:r>
              <a:rPr lang="en-US" altLang="en-US" smtClean="0"/>
              <a:t>Click to edit Master title style</a:t>
            </a:r>
          </a:p>
        </p:txBody>
      </p:sp>
      <p:sp>
        <p:nvSpPr>
          <p:cNvPr id="3" name="Text Placeholder 2"/>
          <p:cNvSpPr>
            <a:spLocks noGrp="1"/>
          </p:cNvSpPr>
          <p:nvPr>
            <p:ph type="body" idx="1"/>
          </p:nvPr>
        </p:nvSpPr>
        <p:spPr>
          <a:xfrm>
            <a:off x="381000" y="1719263"/>
            <a:ext cx="8407400" cy="44069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30" name="Rectangle 10"/>
          <p:cNvSpPr>
            <a:spLocks noChangeArrowheads="1"/>
          </p:cNvSpPr>
          <p:nvPr/>
        </p:nvSpPr>
        <p:spPr bwMode="auto">
          <a:xfrm>
            <a:off x="0" y="6354763"/>
            <a:ext cx="9144000" cy="5032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5" name="Footer Placeholder 4"/>
          <p:cNvSpPr>
            <a:spLocks noGrp="1"/>
          </p:cNvSpPr>
          <p:nvPr>
            <p:ph type="ftr" sz="quarter" idx="3"/>
          </p:nvPr>
        </p:nvSpPr>
        <p:spPr>
          <a:xfrm>
            <a:off x="1476375" y="6399213"/>
            <a:ext cx="5889625" cy="37465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latin typeface="Franklin Gothic Medium" pitchFamily="34" charset="0"/>
              </a:defRPr>
            </a:lvl1pPr>
          </a:lstStyle>
          <a:p>
            <a:pPr>
              <a:defRPr/>
            </a:pPr>
            <a:r>
              <a:rPr lang="en-US" altLang="en-US" dirty="0"/>
              <a:t>National Resource Center for Supported Decision-Making  </a:t>
            </a:r>
            <a:br>
              <a:rPr lang="en-US" altLang="en-US" dirty="0"/>
            </a:br>
            <a:r>
              <a:rPr lang="en-US" altLang="en-US" sz="1600" dirty="0"/>
              <a:t>EVERYONE has the Right to Make Choices </a:t>
            </a:r>
          </a:p>
        </p:txBody>
      </p:sp>
      <p:sp>
        <p:nvSpPr>
          <p:cNvPr id="6" name="Slide Number Placeholder 5"/>
          <p:cNvSpPr>
            <a:spLocks noGrp="1"/>
          </p:cNvSpPr>
          <p:nvPr>
            <p:ph type="sldNum" sz="quarter" idx="4"/>
          </p:nvPr>
        </p:nvSpPr>
        <p:spPr>
          <a:xfrm>
            <a:off x="8272463" y="6383338"/>
            <a:ext cx="744537" cy="434975"/>
          </a:xfrm>
          <a:prstGeom prst="rect">
            <a:avLst/>
          </a:prstGeom>
          <a:ln w="19050">
            <a:noFill/>
          </a:ln>
        </p:spPr>
        <p:txBody>
          <a:bodyPr vert="horz" wrap="square" lIns="91440" tIns="45720" rIns="91440" bIns="45720" numCol="1" anchor="ctr" anchorCtr="0" compatLnSpc="1">
            <a:prstTxWarp prst="textNoShape">
              <a:avLst/>
            </a:prstTxWarp>
          </a:bodyPr>
          <a:lstStyle>
            <a:lvl1pPr algn="ctr" eaLnBrk="1" hangingPunct="1">
              <a:defRPr sz="2000">
                <a:solidFill>
                  <a:schemeClr val="bg1"/>
                </a:solidFill>
                <a:latin typeface="Franklin Gothic Medium" pitchFamily="34" charset="0"/>
              </a:defRPr>
            </a:lvl1pPr>
          </a:lstStyle>
          <a:p>
            <a:pPr>
              <a:defRPr/>
            </a:pPr>
            <a:fld id="{F1887001-4B13-4B80-8CB1-2762FEAEDF1A}"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67" r:id="rId7"/>
    <p:sldLayoutId id="2147483968" r:id="rId8"/>
    <p:sldLayoutId id="2147483969" r:id="rId9"/>
    <p:sldLayoutId id="2147483970" r:id="rId10"/>
  </p:sldLayoutIdLst>
  <p:hf hdr="0" dt="0"/>
  <p:txStyles>
    <p:titleStyle>
      <a:lvl1pPr algn="ctr" rtl="0" eaLnBrk="0" fontAlgn="base" hangingPunct="0">
        <a:spcBef>
          <a:spcPct val="0"/>
        </a:spcBef>
        <a:spcAft>
          <a:spcPct val="0"/>
        </a:spcAft>
        <a:defRPr sz="4000" b="1" kern="1200" cap="small" spc="200">
          <a:solidFill>
            <a:schemeClr val="bg1"/>
          </a:solidFill>
          <a:latin typeface="Calibri"/>
          <a:ea typeface="Calibri" panose="020F0502020204030204" pitchFamily="34" charset="0"/>
          <a:cs typeface="Calibri"/>
        </a:defRPr>
      </a:lvl1pPr>
      <a:lvl2pPr algn="ctr" rtl="0" eaLnBrk="0" fontAlgn="base" hangingPunct="0">
        <a:spcBef>
          <a:spcPct val="0"/>
        </a:spcBef>
        <a:spcAft>
          <a:spcPct val="0"/>
        </a:spcAft>
        <a:defRPr sz="4000" b="1">
          <a:solidFill>
            <a:schemeClr val="bg1"/>
          </a:solidFill>
          <a:latin typeface="Calibri" pitchFamily="34" charset="0"/>
          <a:ea typeface="Calibri" panose="020F0502020204030204" pitchFamily="34" charset="0"/>
          <a:cs typeface="Calibri" pitchFamily="34" charset="0"/>
        </a:defRPr>
      </a:lvl2pPr>
      <a:lvl3pPr algn="ctr" rtl="0" eaLnBrk="0" fontAlgn="base" hangingPunct="0">
        <a:spcBef>
          <a:spcPct val="0"/>
        </a:spcBef>
        <a:spcAft>
          <a:spcPct val="0"/>
        </a:spcAft>
        <a:defRPr sz="4000" b="1">
          <a:solidFill>
            <a:schemeClr val="bg1"/>
          </a:solidFill>
          <a:latin typeface="Calibri" pitchFamily="34" charset="0"/>
          <a:ea typeface="Calibri" panose="020F0502020204030204" pitchFamily="34" charset="0"/>
          <a:cs typeface="Calibri" pitchFamily="34" charset="0"/>
        </a:defRPr>
      </a:lvl3pPr>
      <a:lvl4pPr algn="ctr" rtl="0" eaLnBrk="0" fontAlgn="base" hangingPunct="0">
        <a:spcBef>
          <a:spcPct val="0"/>
        </a:spcBef>
        <a:spcAft>
          <a:spcPct val="0"/>
        </a:spcAft>
        <a:defRPr sz="4000" b="1">
          <a:solidFill>
            <a:schemeClr val="bg1"/>
          </a:solidFill>
          <a:latin typeface="Calibri" pitchFamily="34" charset="0"/>
          <a:ea typeface="Calibri" panose="020F0502020204030204" pitchFamily="34" charset="0"/>
          <a:cs typeface="Calibri" pitchFamily="34" charset="0"/>
        </a:defRPr>
      </a:lvl4pPr>
      <a:lvl5pPr algn="ctr" rtl="0" eaLnBrk="0" fontAlgn="base" hangingPunct="0">
        <a:spcBef>
          <a:spcPct val="0"/>
        </a:spcBef>
        <a:spcAft>
          <a:spcPct val="0"/>
        </a:spcAft>
        <a:defRPr sz="4000" b="1">
          <a:solidFill>
            <a:schemeClr val="bg1"/>
          </a:solidFill>
          <a:latin typeface="Calibri" pitchFamily="34" charset="0"/>
          <a:ea typeface="Calibri" panose="020F0502020204030204" pitchFamily="34" charset="0"/>
          <a:cs typeface="Calibri" pitchFamily="34" charset="0"/>
        </a:defRPr>
      </a:lvl5pPr>
      <a:lvl6pPr marL="457200" algn="ctr" rtl="0" fontAlgn="base">
        <a:spcBef>
          <a:spcPct val="0"/>
        </a:spcBef>
        <a:spcAft>
          <a:spcPct val="0"/>
        </a:spcAft>
        <a:defRPr sz="3600" b="1">
          <a:solidFill>
            <a:schemeClr val="bg1"/>
          </a:solidFill>
          <a:latin typeface="Calibri" pitchFamily="34" charset="0"/>
          <a:cs typeface="Calibri" pitchFamily="34" charset="0"/>
        </a:defRPr>
      </a:lvl6pPr>
      <a:lvl7pPr marL="914400" algn="ctr" rtl="0" fontAlgn="base">
        <a:spcBef>
          <a:spcPct val="0"/>
        </a:spcBef>
        <a:spcAft>
          <a:spcPct val="0"/>
        </a:spcAft>
        <a:defRPr sz="3600" b="1">
          <a:solidFill>
            <a:schemeClr val="bg1"/>
          </a:solidFill>
          <a:latin typeface="Calibri" pitchFamily="34" charset="0"/>
          <a:cs typeface="Calibri" pitchFamily="34" charset="0"/>
        </a:defRPr>
      </a:lvl7pPr>
      <a:lvl8pPr marL="1371600" algn="ctr" rtl="0" fontAlgn="base">
        <a:spcBef>
          <a:spcPct val="0"/>
        </a:spcBef>
        <a:spcAft>
          <a:spcPct val="0"/>
        </a:spcAft>
        <a:defRPr sz="3600" b="1">
          <a:solidFill>
            <a:schemeClr val="bg1"/>
          </a:solidFill>
          <a:latin typeface="Calibri" pitchFamily="34" charset="0"/>
          <a:cs typeface="Calibri" pitchFamily="34" charset="0"/>
        </a:defRPr>
      </a:lvl8pPr>
      <a:lvl9pPr marL="1828800" algn="ctr" rtl="0" fontAlgn="base">
        <a:spcBef>
          <a:spcPct val="0"/>
        </a:spcBef>
        <a:spcAft>
          <a:spcPct val="0"/>
        </a:spcAft>
        <a:defRPr sz="3600" b="1">
          <a:solidFill>
            <a:schemeClr val="bg1"/>
          </a:solidFill>
          <a:latin typeface="Calibri" pitchFamily="34" charset="0"/>
          <a:cs typeface="Calibri" pitchFamily="34" charset="0"/>
        </a:defRPr>
      </a:lvl9pPr>
    </p:titleStyle>
    <p:bodyStyle>
      <a:lvl1pPr marL="273050" indent="-228600" algn="l" rtl="0" eaLnBrk="0" fontAlgn="base" hangingPunct="0">
        <a:spcBef>
          <a:spcPct val="20000"/>
        </a:spcBef>
        <a:spcAft>
          <a:spcPct val="0"/>
        </a:spcAft>
        <a:buClr>
          <a:schemeClr val="accent1"/>
        </a:buClr>
        <a:buFont typeface="Wingdings 2" pitchFamily="18" charset="2"/>
        <a:buChar char=""/>
        <a:defRPr sz="3200" kern="1200" spc="150">
          <a:solidFill>
            <a:schemeClr val="tx2"/>
          </a:solidFill>
          <a:latin typeface="Calibri"/>
          <a:ea typeface="Calibri" panose="020F0502020204030204" pitchFamily="34" charset="0"/>
          <a:cs typeface="Calibri"/>
        </a:defRPr>
      </a:lvl1pPr>
      <a:lvl2pPr marL="547688" indent="-182563" algn="l" rtl="0" eaLnBrk="0" fontAlgn="base" hangingPunct="0">
        <a:spcBef>
          <a:spcPct val="20000"/>
        </a:spcBef>
        <a:spcAft>
          <a:spcPct val="0"/>
        </a:spcAft>
        <a:buClr>
          <a:schemeClr val="accent2"/>
        </a:buClr>
        <a:buFont typeface="Wingdings" pitchFamily="2" charset="2"/>
        <a:buChar char="§"/>
        <a:defRPr sz="2800" kern="1200" spc="100">
          <a:solidFill>
            <a:schemeClr val="tx2"/>
          </a:solidFill>
          <a:latin typeface="Calibri"/>
          <a:ea typeface="Calibri" panose="020F0502020204030204" pitchFamily="34" charset="0"/>
          <a:cs typeface="Calibri"/>
        </a:defRPr>
      </a:lvl2pPr>
      <a:lvl3pPr marL="822325" indent="-182563" algn="l" rtl="0" eaLnBrk="0" fontAlgn="base" hangingPunct="0">
        <a:spcBef>
          <a:spcPct val="20000"/>
        </a:spcBef>
        <a:spcAft>
          <a:spcPct val="0"/>
        </a:spcAft>
        <a:buClr>
          <a:srgbClr val="AC956E"/>
        </a:buClr>
        <a:buFont typeface="Wingdings" pitchFamily="2" charset="2"/>
        <a:buChar char="§"/>
        <a:defRPr sz="2400" kern="1200" spc="100">
          <a:solidFill>
            <a:schemeClr val="tx2"/>
          </a:solidFill>
          <a:latin typeface="Calibri"/>
          <a:ea typeface="Calibri" panose="020F0502020204030204" pitchFamily="34" charset="0"/>
          <a:cs typeface="Calibri"/>
        </a:defRPr>
      </a:lvl3pPr>
      <a:lvl4pPr marL="1096963" indent="-182563" algn="l" rtl="0" eaLnBrk="0" fontAlgn="base" hangingPunct="0">
        <a:spcBef>
          <a:spcPct val="20000"/>
        </a:spcBef>
        <a:spcAft>
          <a:spcPct val="0"/>
        </a:spcAft>
        <a:buClr>
          <a:srgbClr val="808DA9"/>
        </a:buClr>
        <a:buFont typeface="Wingdings" pitchFamily="2" charset="2"/>
        <a:buChar char="§"/>
        <a:defRPr sz="2000" kern="1200">
          <a:solidFill>
            <a:schemeClr val="tx2"/>
          </a:solidFill>
          <a:latin typeface="Calibri"/>
          <a:ea typeface="Calibri" panose="020F0502020204030204" pitchFamily="34" charset="0"/>
          <a:cs typeface="Calibri"/>
        </a:defRPr>
      </a:lvl4pPr>
      <a:lvl5pPr marL="1279525" indent="-182563" algn="l" rtl="0" eaLnBrk="0" fontAlgn="base" hangingPunct="0">
        <a:spcBef>
          <a:spcPct val="20000"/>
        </a:spcBef>
        <a:spcAft>
          <a:spcPct val="0"/>
        </a:spcAft>
        <a:buClr>
          <a:srgbClr val="730E00"/>
        </a:buClr>
        <a:buFont typeface="Wingdings" pitchFamily="2" charset="2"/>
        <a:buChar char="§"/>
        <a:defRPr kern="1200" spc="100">
          <a:solidFill>
            <a:schemeClr val="tx2"/>
          </a:solidFill>
          <a:latin typeface="Calibri"/>
          <a:ea typeface="Calibri" panose="020F0502020204030204" pitchFamily="34" charset="0"/>
          <a:cs typeface="Calibri"/>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152400" y="1635125"/>
            <a:ext cx="8831263" cy="50450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p:cNvSpPr/>
          <p:nvPr/>
        </p:nvSpPr>
        <p:spPr>
          <a:xfrm>
            <a:off x="152400" y="152400"/>
            <a:ext cx="8813800" cy="134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052" name="Title Placeholder 1"/>
          <p:cNvSpPr>
            <a:spLocks noGrp="1"/>
          </p:cNvSpPr>
          <p:nvPr>
            <p:ph type="title"/>
          </p:nvPr>
        </p:nvSpPr>
        <p:spPr bwMode="auto">
          <a:xfrm>
            <a:off x="381000" y="355600"/>
            <a:ext cx="843597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3" name="Text Placeholder 2"/>
          <p:cNvSpPr>
            <a:spLocks noGrp="1"/>
          </p:cNvSpPr>
          <p:nvPr>
            <p:ph type="body" idx="1"/>
          </p:nvPr>
        </p:nvSpPr>
        <p:spPr bwMode="auto">
          <a:xfrm>
            <a:off x="381000" y="1719263"/>
            <a:ext cx="8407400"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6"/>
          <p:cNvSpPr>
            <a:spLocks noGrp="1"/>
          </p:cNvSpPr>
          <p:nvPr>
            <p:ph type="dt" sz="half" idx="2"/>
          </p:nvPr>
        </p:nvSpPr>
        <p:spPr>
          <a:xfrm>
            <a:off x="371475" y="6356350"/>
            <a:ext cx="2133600" cy="274638"/>
          </a:xfrm>
          <a:prstGeom prst="rect">
            <a:avLst/>
          </a:prstGeom>
        </p:spPr>
        <p:txBody>
          <a:bodyPr/>
          <a:lstStyle>
            <a:lvl1pPr eaLnBrk="1" fontAlgn="auto" hangingPunct="1">
              <a:spcBef>
                <a:spcPts val="0"/>
              </a:spcBef>
              <a:spcAft>
                <a:spcPts val="0"/>
              </a:spcAft>
              <a:defRPr>
                <a:latin typeface="+mn-lt"/>
                <a:cs typeface="+mn-cs"/>
              </a:defRPr>
            </a:lvl1pPr>
          </a:lstStyle>
          <a:p>
            <a:pPr>
              <a:defRPr/>
            </a:pPr>
            <a:fld id="{E748A544-7686-4004-80B8-876A3D920A92}" type="datetime1">
              <a:rPr lang="en-US"/>
              <a:pPr>
                <a:defRPr/>
              </a:pPr>
              <a:t>7/26/2017</a:t>
            </a:fld>
            <a:endParaRPr lang="en-US" dirty="0"/>
          </a:p>
        </p:txBody>
      </p:sp>
      <p:sp>
        <p:nvSpPr>
          <p:cNvPr id="12" name="Footer Placeholder 7"/>
          <p:cNvSpPr>
            <a:spLocks noGrp="1"/>
          </p:cNvSpPr>
          <p:nvPr>
            <p:ph type="ftr" sz="quarter" idx="3"/>
          </p:nvPr>
        </p:nvSpPr>
        <p:spPr>
          <a:xfrm>
            <a:off x="1476375" y="6354763"/>
            <a:ext cx="5889625" cy="274637"/>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chemeClr val="tx2"/>
                </a:solidFill>
                <a:latin typeface="Franklin Gothic Medium" pitchFamily="34" charset="0"/>
              </a:defRPr>
            </a:lvl1pPr>
          </a:lstStyle>
          <a:p>
            <a:pPr>
              <a:defRPr/>
            </a:pPr>
            <a:endParaRPr lang="en-US" altLang="en-US" dirty="0"/>
          </a:p>
        </p:txBody>
      </p:sp>
      <p:sp>
        <p:nvSpPr>
          <p:cNvPr id="13" name="Slide Number Placeholder 8"/>
          <p:cNvSpPr>
            <a:spLocks noGrp="1"/>
          </p:cNvSpPr>
          <p:nvPr>
            <p:ph type="sldNum" sz="quarter" idx="4"/>
          </p:nvPr>
        </p:nvSpPr>
        <p:spPr>
          <a:xfrm>
            <a:off x="152400" y="6194425"/>
            <a:ext cx="744538" cy="434975"/>
          </a:xfrm>
          <a:prstGeom prst="rect">
            <a:avLst/>
          </a:prstGeom>
          <a:ln w="19050"/>
        </p:spPr>
        <p:txBody>
          <a:bodyPr vert="horz" wrap="square" lIns="91440" tIns="45720" rIns="91440" bIns="45720" numCol="1" anchor="ctr" anchorCtr="0" compatLnSpc="1">
            <a:prstTxWarp prst="textNoShape">
              <a:avLst/>
            </a:prstTxWarp>
          </a:bodyPr>
          <a:lstStyle>
            <a:lvl1pPr algn="ctr" eaLnBrk="1" hangingPunct="1">
              <a:defRPr sz="1100">
                <a:solidFill>
                  <a:schemeClr val="tx2"/>
                </a:solidFill>
                <a:latin typeface="Calibri" pitchFamily="34" charset="0"/>
              </a:defRPr>
            </a:lvl1pPr>
          </a:lstStyle>
          <a:p>
            <a:pPr>
              <a:defRPr/>
            </a:pPr>
            <a:fld id="{6A7DD156-751D-41CE-A214-9D9CAFC7C66D}"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Lst>
  <p:hf hdr="0" ftr="0" dt="0"/>
  <p:txStyles>
    <p:titleStyle>
      <a:lvl1pPr algn="ctr" rtl="0" eaLnBrk="0" fontAlgn="base" hangingPunct="0">
        <a:spcBef>
          <a:spcPct val="0"/>
        </a:spcBef>
        <a:spcAft>
          <a:spcPct val="0"/>
        </a:spcAft>
        <a:defRPr sz="4000" b="1">
          <a:solidFill>
            <a:schemeClr val="bg1"/>
          </a:solidFill>
          <a:latin typeface="+mj-lt"/>
          <a:ea typeface="Calibri" panose="020F0502020204030204" pitchFamily="34" charset="0"/>
          <a:cs typeface="+mj-cs"/>
        </a:defRPr>
      </a:lvl1pPr>
      <a:lvl2pPr algn="ctr" rtl="0" eaLnBrk="0" fontAlgn="base" hangingPunct="0">
        <a:spcBef>
          <a:spcPct val="0"/>
        </a:spcBef>
        <a:spcAft>
          <a:spcPct val="0"/>
        </a:spcAft>
        <a:defRPr sz="4000" b="1">
          <a:solidFill>
            <a:schemeClr val="bg1"/>
          </a:solidFill>
          <a:latin typeface="Calibri" pitchFamily="34" charset="0"/>
          <a:ea typeface="Calibri" panose="020F0502020204030204" pitchFamily="34" charset="0"/>
          <a:cs typeface="Calibri" pitchFamily="34" charset="0"/>
        </a:defRPr>
      </a:lvl2pPr>
      <a:lvl3pPr algn="ctr" rtl="0" eaLnBrk="0" fontAlgn="base" hangingPunct="0">
        <a:spcBef>
          <a:spcPct val="0"/>
        </a:spcBef>
        <a:spcAft>
          <a:spcPct val="0"/>
        </a:spcAft>
        <a:defRPr sz="4000" b="1">
          <a:solidFill>
            <a:schemeClr val="bg1"/>
          </a:solidFill>
          <a:latin typeface="Calibri" pitchFamily="34" charset="0"/>
          <a:ea typeface="Calibri" panose="020F0502020204030204" pitchFamily="34" charset="0"/>
          <a:cs typeface="Calibri" pitchFamily="34" charset="0"/>
        </a:defRPr>
      </a:lvl3pPr>
      <a:lvl4pPr algn="ctr" rtl="0" eaLnBrk="0" fontAlgn="base" hangingPunct="0">
        <a:spcBef>
          <a:spcPct val="0"/>
        </a:spcBef>
        <a:spcAft>
          <a:spcPct val="0"/>
        </a:spcAft>
        <a:defRPr sz="4000" b="1">
          <a:solidFill>
            <a:schemeClr val="bg1"/>
          </a:solidFill>
          <a:latin typeface="Calibri" pitchFamily="34" charset="0"/>
          <a:ea typeface="Calibri" panose="020F0502020204030204" pitchFamily="34" charset="0"/>
          <a:cs typeface="Calibri" pitchFamily="34" charset="0"/>
        </a:defRPr>
      </a:lvl4pPr>
      <a:lvl5pPr algn="ctr" rtl="0" eaLnBrk="0" fontAlgn="base" hangingPunct="0">
        <a:spcBef>
          <a:spcPct val="0"/>
        </a:spcBef>
        <a:spcAft>
          <a:spcPct val="0"/>
        </a:spcAft>
        <a:defRPr sz="4000" b="1">
          <a:solidFill>
            <a:schemeClr val="bg1"/>
          </a:solidFill>
          <a:latin typeface="Calibri" pitchFamily="34" charset="0"/>
          <a:ea typeface="Calibri" panose="020F0502020204030204" pitchFamily="34" charset="0"/>
          <a:cs typeface="Calibri" pitchFamily="34" charset="0"/>
        </a:defRPr>
      </a:lvl5pPr>
      <a:lvl6pPr marL="457200" algn="ctr" rtl="0" fontAlgn="base">
        <a:spcBef>
          <a:spcPct val="0"/>
        </a:spcBef>
        <a:spcAft>
          <a:spcPct val="0"/>
        </a:spcAft>
        <a:defRPr sz="3600" b="1">
          <a:solidFill>
            <a:schemeClr val="bg1"/>
          </a:solidFill>
          <a:latin typeface="Calibri" pitchFamily="34" charset="0"/>
          <a:cs typeface="Calibri" pitchFamily="34" charset="0"/>
        </a:defRPr>
      </a:lvl6pPr>
      <a:lvl7pPr marL="914400" algn="ctr" rtl="0" fontAlgn="base">
        <a:spcBef>
          <a:spcPct val="0"/>
        </a:spcBef>
        <a:spcAft>
          <a:spcPct val="0"/>
        </a:spcAft>
        <a:defRPr sz="3600" b="1">
          <a:solidFill>
            <a:schemeClr val="bg1"/>
          </a:solidFill>
          <a:latin typeface="Calibri" pitchFamily="34" charset="0"/>
          <a:cs typeface="Calibri" pitchFamily="34" charset="0"/>
        </a:defRPr>
      </a:lvl7pPr>
      <a:lvl8pPr marL="1371600" algn="ctr" rtl="0" fontAlgn="base">
        <a:spcBef>
          <a:spcPct val="0"/>
        </a:spcBef>
        <a:spcAft>
          <a:spcPct val="0"/>
        </a:spcAft>
        <a:defRPr sz="3600" b="1">
          <a:solidFill>
            <a:schemeClr val="bg1"/>
          </a:solidFill>
          <a:latin typeface="Calibri" pitchFamily="34" charset="0"/>
          <a:cs typeface="Calibri" pitchFamily="34" charset="0"/>
        </a:defRPr>
      </a:lvl8pPr>
      <a:lvl9pPr marL="1828800" algn="ctr" rtl="0" fontAlgn="base">
        <a:spcBef>
          <a:spcPct val="0"/>
        </a:spcBef>
        <a:spcAft>
          <a:spcPct val="0"/>
        </a:spcAft>
        <a:defRPr sz="3600" b="1">
          <a:solidFill>
            <a:schemeClr val="bg1"/>
          </a:solidFill>
          <a:latin typeface="Calibri" pitchFamily="34" charset="0"/>
          <a:cs typeface="Calibri" pitchFamily="34" charset="0"/>
        </a:defRPr>
      </a:lvl9pPr>
    </p:titleStyle>
    <p:bodyStyle>
      <a:lvl1pPr marL="273050" indent="-228600" algn="l" rtl="0" eaLnBrk="0" fontAlgn="base" hangingPunct="0">
        <a:spcBef>
          <a:spcPct val="20000"/>
        </a:spcBef>
        <a:spcAft>
          <a:spcPct val="0"/>
        </a:spcAft>
        <a:buClr>
          <a:schemeClr val="accent1"/>
        </a:buClr>
        <a:buFont typeface="Wingdings 2" pitchFamily="18" charset="2"/>
        <a:buChar char=""/>
        <a:defRPr sz="3200">
          <a:solidFill>
            <a:schemeClr val="tx2"/>
          </a:solidFill>
          <a:latin typeface="+mn-lt"/>
          <a:ea typeface="Calibri" panose="020F0502020204030204" pitchFamily="34" charset="0"/>
          <a:cs typeface="+mn-cs"/>
        </a:defRPr>
      </a:lvl1pPr>
      <a:lvl2pPr marL="547688" indent="-182563" algn="l" rtl="0" eaLnBrk="0" fontAlgn="base" hangingPunct="0">
        <a:spcBef>
          <a:spcPct val="20000"/>
        </a:spcBef>
        <a:spcAft>
          <a:spcPct val="0"/>
        </a:spcAft>
        <a:buClr>
          <a:schemeClr val="accent2"/>
        </a:buClr>
        <a:buFont typeface="Wingdings" pitchFamily="2" charset="2"/>
        <a:buChar char="§"/>
        <a:defRPr sz="2800">
          <a:solidFill>
            <a:schemeClr val="tx2"/>
          </a:solidFill>
          <a:latin typeface="+mn-lt"/>
          <a:ea typeface="Calibri" panose="020F0502020204030204" pitchFamily="34" charset="0"/>
          <a:cs typeface="+mn-cs"/>
        </a:defRPr>
      </a:lvl2pPr>
      <a:lvl3pPr marL="822325" indent="-182563" algn="l" rtl="0" eaLnBrk="0" fontAlgn="base" hangingPunct="0">
        <a:spcBef>
          <a:spcPct val="20000"/>
        </a:spcBef>
        <a:spcAft>
          <a:spcPct val="0"/>
        </a:spcAft>
        <a:buClr>
          <a:srgbClr val="AC956E"/>
        </a:buClr>
        <a:buFont typeface="Wingdings" pitchFamily="2" charset="2"/>
        <a:buChar char="§"/>
        <a:defRPr sz="2400">
          <a:solidFill>
            <a:schemeClr val="tx2"/>
          </a:solidFill>
          <a:latin typeface="+mn-lt"/>
          <a:ea typeface="Calibri" panose="020F0502020204030204" pitchFamily="34" charset="0"/>
          <a:cs typeface="+mn-cs"/>
        </a:defRPr>
      </a:lvl3pPr>
      <a:lvl4pPr marL="1096963" indent="-182563" algn="l" rtl="0" eaLnBrk="0" fontAlgn="base" hangingPunct="0">
        <a:spcBef>
          <a:spcPct val="20000"/>
        </a:spcBef>
        <a:spcAft>
          <a:spcPct val="0"/>
        </a:spcAft>
        <a:buClr>
          <a:srgbClr val="808DA9"/>
        </a:buClr>
        <a:buFont typeface="Wingdings" pitchFamily="2" charset="2"/>
        <a:buChar char="§"/>
        <a:defRPr sz="2000">
          <a:solidFill>
            <a:schemeClr val="tx2"/>
          </a:solidFill>
          <a:latin typeface="+mn-lt"/>
          <a:ea typeface="Calibri" panose="020F0502020204030204" pitchFamily="34" charset="0"/>
          <a:cs typeface="+mn-cs"/>
        </a:defRPr>
      </a:lvl4pPr>
      <a:lvl5pPr marL="1279525" indent="-182563" algn="l" rtl="0" eaLnBrk="0" fontAlgn="base" hangingPunct="0">
        <a:spcBef>
          <a:spcPct val="20000"/>
        </a:spcBef>
        <a:spcAft>
          <a:spcPct val="0"/>
        </a:spcAft>
        <a:buClr>
          <a:srgbClr val="730E00"/>
        </a:buClr>
        <a:buFont typeface="Wingdings" pitchFamily="2" charset="2"/>
        <a:buChar char="§"/>
        <a:defRPr>
          <a:solidFill>
            <a:schemeClr val="tx2"/>
          </a:solidFill>
          <a:latin typeface="+mn-lt"/>
          <a:ea typeface="Calibri" panose="020F0502020204030204" pitchFamily="34" charset="0"/>
          <a:cs typeface="+mn-cs"/>
        </a:defRPr>
      </a:lvl5pPr>
      <a:lvl6pPr marL="1736725" indent="-182563" algn="l" rtl="0" fontAlgn="base">
        <a:spcBef>
          <a:spcPct val="20000"/>
        </a:spcBef>
        <a:spcAft>
          <a:spcPct val="0"/>
        </a:spcAft>
        <a:buClr>
          <a:srgbClr val="730E00"/>
        </a:buClr>
        <a:buFont typeface="Wingdings" pitchFamily="2" charset="2"/>
        <a:buChar char="§"/>
        <a:defRPr>
          <a:solidFill>
            <a:schemeClr val="tx2"/>
          </a:solidFill>
          <a:latin typeface="+mn-lt"/>
          <a:cs typeface="+mn-cs"/>
        </a:defRPr>
      </a:lvl6pPr>
      <a:lvl7pPr marL="2193925" indent="-182563" algn="l" rtl="0" fontAlgn="base">
        <a:spcBef>
          <a:spcPct val="20000"/>
        </a:spcBef>
        <a:spcAft>
          <a:spcPct val="0"/>
        </a:spcAft>
        <a:buClr>
          <a:srgbClr val="730E00"/>
        </a:buClr>
        <a:buFont typeface="Wingdings" pitchFamily="2" charset="2"/>
        <a:buChar char="§"/>
        <a:defRPr>
          <a:solidFill>
            <a:schemeClr val="tx2"/>
          </a:solidFill>
          <a:latin typeface="+mn-lt"/>
          <a:cs typeface="+mn-cs"/>
        </a:defRPr>
      </a:lvl7pPr>
      <a:lvl8pPr marL="2651125" indent="-182563" algn="l" rtl="0" fontAlgn="base">
        <a:spcBef>
          <a:spcPct val="20000"/>
        </a:spcBef>
        <a:spcAft>
          <a:spcPct val="0"/>
        </a:spcAft>
        <a:buClr>
          <a:srgbClr val="730E00"/>
        </a:buClr>
        <a:buFont typeface="Wingdings" pitchFamily="2" charset="2"/>
        <a:buChar char="§"/>
        <a:defRPr>
          <a:solidFill>
            <a:schemeClr val="tx2"/>
          </a:solidFill>
          <a:latin typeface="+mn-lt"/>
          <a:cs typeface="+mn-cs"/>
        </a:defRPr>
      </a:lvl8pPr>
      <a:lvl9pPr marL="3108325" indent="-182563" algn="l" rtl="0" fontAlgn="base">
        <a:spcBef>
          <a:spcPct val="20000"/>
        </a:spcBef>
        <a:spcAft>
          <a:spcPct val="0"/>
        </a:spcAft>
        <a:buClr>
          <a:srgbClr val="730E00"/>
        </a:buClr>
        <a:buFont typeface="Wingdings" pitchFamily="2" charset="2"/>
        <a:buChar char="§"/>
        <a:defRPr>
          <a:solidFill>
            <a:schemeClr val="tx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hyperlink" Target="http://www.bbi.syr.edu/" TargetMode="External"/><Relationship Id="rId2" Type="http://schemas.openxmlformats.org/officeDocument/2006/relationships/hyperlink" Target="http://supporteddecisionmaking.org/" TargetMode="External"/><Relationship Id="rId1" Type="http://schemas.openxmlformats.org/officeDocument/2006/relationships/slideLayout" Target="../slideLayouts/slideLayout7.xml"/><Relationship Id="rId4" Type="http://schemas.openxmlformats.org/officeDocument/2006/relationships/hyperlink" Target="mailto:JGMartin@Law.Syr.Edu"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bwMode="auto">
          <a:xfrm>
            <a:off x="7018338" y="3824868"/>
            <a:ext cx="1981200" cy="2650545"/>
          </a:xfrm>
        </p:spPr>
        <p:txBody>
          <a:bodyPr wrap="square" numCol="1" anchorCtr="0" compatLnSpc="1">
            <a:prstTxWarp prst="textNoShape">
              <a:avLst/>
            </a:prstTxWarp>
            <a:normAutofit fontScale="85000" lnSpcReduction="20000"/>
          </a:bodyPr>
          <a:lstStyle/>
          <a:p>
            <a:pPr algn="ctr" eaLnBrk="1" hangingPunct="1">
              <a:defRPr/>
            </a:pPr>
            <a:r>
              <a:rPr lang="en-US" altLang="en-US" sz="2400" dirty="0" smtClean="0">
                <a:solidFill>
                  <a:schemeClr val="bg1"/>
                </a:solidFill>
                <a:latin typeface="Calibri" pitchFamily="34" charset="0"/>
                <a:ea typeface="Gulim" pitchFamily="34" charset="-127"/>
              </a:rPr>
              <a:t>Jonathan Martinis</a:t>
            </a:r>
          </a:p>
          <a:p>
            <a:pPr algn="ctr" eaLnBrk="1" hangingPunct="1">
              <a:defRPr/>
            </a:pPr>
            <a:r>
              <a:rPr lang="en-US" altLang="en-US" dirty="0" smtClean="0">
                <a:solidFill>
                  <a:schemeClr val="bg1"/>
                </a:solidFill>
                <a:latin typeface="Calibri" pitchFamily="34" charset="0"/>
                <a:ea typeface="Gulim" pitchFamily="34" charset="-127"/>
              </a:rPr>
              <a:t>Legal Director, </a:t>
            </a:r>
            <a:r>
              <a:rPr lang="en-US" altLang="en-US" i="1" dirty="0" smtClean="0">
                <a:solidFill>
                  <a:schemeClr val="bg1"/>
                </a:solidFill>
                <a:latin typeface="Calibri" pitchFamily="34" charset="0"/>
                <a:ea typeface="Gulim" pitchFamily="34" charset="-127"/>
              </a:rPr>
              <a:t>Quality Trust for Individuals with Disabilities</a:t>
            </a:r>
          </a:p>
          <a:p>
            <a:pPr algn="ctr" eaLnBrk="1" hangingPunct="1">
              <a:defRPr/>
            </a:pPr>
            <a:r>
              <a:rPr lang="en-US" altLang="en-US" dirty="0" smtClean="0">
                <a:solidFill>
                  <a:schemeClr val="bg1"/>
                </a:solidFill>
                <a:latin typeface="Calibri" pitchFamily="34" charset="0"/>
                <a:ea typeface="Gulim" pitchFamily="34" charset="-127"/>
              </a:rPr>
              <a:t>Project Director,</a:t>
            </a:r>
          </a:p>
          <a:p>
            <a:pPr algn="ctr" eaLnBrk="1" hangingPunct="1">
              <a:defRPr/>
            </a:pPr>
            <a:r>
              <a:rPr lang="en-US" altLang="en-US" i="1" dirty="0" smtClean="0">
                <a:solidFill>
                  <a:schemeClr val="bg1"/>
                </a:solidFill>
                <a:latin typeface="Calibri" pitchFamily="34" charset="0"/>
                <a:ea typeface="Gulim" pitchFamily="34" charset="-127"/>
              </a:rPr>
              <a:t>National Resource Center for Supported Decision-Making</a:t>
            </a:r>
          </a:p>
        </p:txBody>
      </p:sp>
      <p:sp>
        <p:nvSpPr>
          <p:cNvPr id="2" name="Title 1"/>
          <p:cNvSpPr>
            <a:spLocks noGrp="1"/>
          </p:cNvSpPr>
          <p:nvPr>
            <p:ph type="title"/>
          </p:nvPr>
        </p:nvSpPr>
        <p:spPr>
          <a:xfrm>
            <a:off x="376238" y="2270125"/>
            <a:ext cx="6419850" cy="3927475"/>
          </a:xfrm>
        </p:spPr>
        <p:txBody>
          <a:bodyPr/>
          <a:lstStyle/>
          <a:p>
            <a:pPr algn="ctr" eaLnBrk="1" hangingPunct="1">
              <a:spcBef>
                <a:spcPct val="200000"/>
              </a:spcBef>
              <a:defRPr/>
            </a:pPr>
            <a:r>
              <a:rPr lang="en-US" altLang="en-US" sz="4400" cap="none" dirty="0" smtClean="0">
                <a:latin typeface="Arial" charset="0"/>
              </a:rPr>
              <a:t>Supported Decision-Making: </a:t>
            </a:r>
            <a:br>
              <a:rPr lang="en-US" altLang="en-US" sz="4400" cap="none" dirty="0" smtClean="0">
                <a:latin typeface="Arial" charset="0"/>
              </a:rPr>
            </a:br>
            <a:r>
              <a:rPr lang="en-US" altLang="en-US" sz="4400" cap="none" dirty="0" smtClean="0">
                <a:latin typeface="Arial" charset="0"/>
              </a:rPr>
              <a:t>Maximizing Self-Determination and Safety</a:t>
            </a:r>
            <a:r>
              <a:rPr lang="en-US" altLang="en-US" sz="3600" cap="none" dirty="0" smtClean="0">
                <a:latin typeface="Calibri" pitchFamily="34" charset="0"/>
                <a:ea typeface="Gulim" pitchFamily="34" charset="-127"/>
              </a:rPr>
              <a:t/>
            </a:r>
            <a:br>
              <a:rPr lang="en-US" altLang="en-US" sz="3600" cap="none" dirty="0" smtClean="0">
                <a:latin typeface="Calibri" pitchFamily="34" charset="0"/>
                <a:ea typeface="Gulim" pitchFamily="34" charset="-127"/>
              </a:rPr>
            </a:br>
            <a:endParaRPr lang="en-US" altLang="en-US" sz="2800" cap="none" dirty="0" smtClean="0">
              <a:latin typeface="Calibri" pitchFamily="34" charset="0"/>
              <a:ea typeface="Gulim" pitchFamily="34" charset="-127"/>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We’ve Known For Forty Years</a:t>
            </a:r>
            <a:endParaRPr lang="en-US" dirty="0"/>
          </a:p>
        </p:txBody>
      </p:sp>
      <p:sp>
        <p:nvSpPr>
          <p:cNvPr id="3" name="Content Placeholder 2"/>
          <p:cNvSpPr>
            <a:spLocks noGrp="1"/>
          </p:cNvSpPr>
          <p:nvPr>
            <p:ph idx="1"/>
          </p:nvPr>
        </p:nvSpPr>
        <p:spPr/>
        <p:txBody>
          <a:bodyPr>
            <a:normAutofit/>
          </a:bodyPr>
          <a:lstStyle/>
          <a:p>
            <a:pPr marL="44450" indent="0">
              <a:buNone/>
              <a:defRPr/>
            </a:pPr>
            <a:r>
              <a:rPr lang="en-US" dirty="0" smtClean="0"/>
              <a:t>When denied self-determination, people:</a:t>
            </a:r>
          </a:p>
          <a:p>
            <a:pPr>
              <a:defRPr/>
            </a:pPr>
            <a:r>
              <a:rPr lang="en-US" dirty="0" smtClean="0"/>
              <a:t>“[F]eel </a:t>
            </a:r>
            <a:r>
              <a:rPr lang="en-US" dirty="0"/>
              <a:t>helpless, hopeless, and </a:t>
            </a:r>
            <a:r>
              <a:rPr lang="en-US" dirty="0" smtClean="0"/>
              <a:t>self-critical” - </a:t>
            </a:r>
            <a:r>
              <a:rPr lang="en-US" dirty="0" err="1" smtClean="0"/>
              <a:t>Deci</a:t>
            </a:r>
            <a:r>
              <a:rPr lang="en-US" dirty="0"/>
              <a:t>, </a:t>
            </a:r>
            <a:r>
              <a:rPr lang="en-US" dirty="0" smtClean="0"/>
              <a:t>1975.  </a:t>
            </a:r>
            <a:endParaRPr lang="en-US" dirty="0"/>
          </a:p>
          <a:p>
            <a:pPr>
              <a:defRPr/>
            </a:pPr>
            <a:r>
              <a:rPr lang="en-US" dirty="0"/>
              <a:t>Experience “low self-esteem, passivity, and feelings of inadequacy and incompetency,” decreasing their ability to function </a:t>
            </a:r>
          </a:p>
          <a:p>
            <a:pPr marL="44450" indent="0">
              <a:buNone/>
              <a:defRPr/>
            </a:pPr>
            <a:r>
              <a:rPr lang="en-US" dirty="0" smtClean="0"/>
              <a:t> - Winick</a:t>
            </a:r>
            <a:r>
              <a:rPr lang="en-US" dirty="0"/>
              <a:t>, </a:t>
            </a:r>
            <a:r>
              <a:rPr lang="en-US" dirty="0" smtClean="0"/>
              <a:t>1995</a:t>
            </a:r>
            <a:endParaRPr lang="en-US" dirty="0"/>
          </a:p>
          <a:p>
            <a:pPr marL="44450" indent="0">
              <a:buNone/>
            </a:pPr>
            <a:endParaRPr lang="en-US" dirty="0"/>
          </a:p>
        </p:txBody>
      </p:sp>
      <p:sp>
        <p:nvSpPr>
          <p:cNvPr id="4" name="Footer Placeholder 3"/>
          <p:cNvSpPr>
            <a:spLocks noGrp="1"/>
          </p:cNvSpPr>
          <p:nvPr>
            <p:ph type="ftr" sz="quarter" idx="10"/>
          </p:nvPr>
        </p:nvSpPr>
        <p:spPr/>
        <p:txBody>
          <a:bodyPr/>
          <a:lstStyle/>
          <a:p>
            <a:pPr>
              <a:defRPr/>
            </a:pPr>
            <a:r>
              <a:rPr lang="en-US" altLang="en-US" smtClean="0"/>
              <a:t>National Resource Center for Supported Decision-Making  </a:t>
            </a:r>
            <a:br>
              <a:rPr lang="en-US" altLang="en-US" smtClean="0"/>
            </a:br>
            <a:r>
              <a:rPr lang="en-US" altLang="en-US" sz="1600" smtClean="0"/>
              <a:t>EVERYONE has the Right to Make Choices </a:t>
            </a:r>
            <a:endParaRPr lang="en-US" altLang="en-US" sz="1600" dirty="0"/>
          </a:p>
        </p:txBody>
      </p:sp>
      <p:sp>
        <p:nvSpPr>
          <p:cNvPr id="5" name="Slide Number Placeholder 4"/>
          <p:cNvSpPr>
            <a:spLocks noGrp="1"/>
          </p:cNvSpPr>
          <p:nvPr>
            <p:ph type="sldNum" sz="quarter" idx="11"/>
          </p:nvPr>
        </p:nvSpPr>
        <p:spPr/>
        <p:txBody>
          <a:bodyPr/>
          <a:lstStyle/>
          <a:p>
            <a:pPr>
              <a:defRPr/>
            </a:pPr>
            <a:fld id="{9E299ADB-ADF9-4C5E-8A7C-2B5723408946}" type="slidenum">
              <a:rPr lang="en-US" altLang="en-US" smtClean="0"/>
              <a:pPr>
                <a:defRPr/>
              </a:pPr>
              <a:t>10</a:t>
            </a:fld>
            <a:endParaRPr lang="en-US" altLang="en-US" dirty="0"/>
          </a:p>
        </p:txBody>
      </p:sp>
    </p:spTree>
    <p:extLst>
      <p:ext uri="{BB962C8B-B14F-4D97-AF65-F5344CB8AC3E}">
        <p14:creationId xmlns:p14="http://schemas.microsoft.com/office/powerpoint/2010/main" val="675841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a:t>
            </a:r>
            <a:endParaRPr lang="en-US" dirty="0"/>
          </a:p>
        </p:txBody>
      </p:sp>
      <p:sp>
        <p:nvSpPr>
          <p:cNvPr id="3" name="Content Placeholder 2"/>
          <p:cNvSpPr>
            <a:spLocks noGrp="1"/>
          </p:cNvSpPr>
          <p:nvPr>
            <p:ph idx="1"/>
          </p:nvPr>
        </p:nvSpPr>
        <p:spPr/>
        <p:txBody>
          <a:bodyPr>
            <a:normAutofit fontScale="92500" lnSpcReduction="20000"/>
          </a:bodyPr>
          <a:lstStyle/>
          <a:p>
            <a:pPr marL="44450" indent="0">
              <a:buNone/>
              <a:defRPr/>
            </a:pPr>
            <a:r>
              <a:rPr lang="en-US" dirty="0"/>
              <a:t>“</a:t>
            </a:r>
            <a:r>
              <a:rPr lang="en-US" b="1" dirty="0"/>
              <a:t>The typical ward has fewer rights than the typical convicted felon </a:t>
            </a:r>
            <a:r>
              <a:rPr lang="en-US" dirty="0"/>
              <a:t>. . . . By appointing a guardian, the court entrusts to someone else the power to choose where they will live, </a:t>
            </a:r>
            <a:r>
              <a:rPr lang="en-US" b="1" dirty="0"/>
              <a:t>what medical treatment they will get and, in rare cases, when they will die. </a:t>
            </a:r>
            <a:r>
              <a:rPr lang="en-US" dirty="0"/>
              <a:t>It is, in one short sentence, the most punitive civil penalty that can be levied against an American citizen.”</a:t>
            </a:r>
          </a:p>
          <a:p>
            <a:pPr marL="44450" indent="0">
              <a:buNone/>
              <a:defRPr/>
            </a:pPr>
            <a:r>
              <a:rPr lang="en-US" dirty="0" smtClean="0"/>
              <a:t>- House </a:t>
            </a:r>
            <a:r>
              <a:rPr lang="en-US" dirty="0"/>
              <a:t>Select Committee on Aging, H.R. Rpt. 100-641 (opening statement of Chairman Claude Pepper</a:t>
            </a:r>
            <a:r>
              <a:rPr lang="en-US" dirty="0" smtClean="0"/>
              <a:t>)</a:t>
            </a:r>
            <a:endParaRPr lang="en-US" dirty="0"/>
          </a:p>
          <a:p>
            <a:pPr marL="44450" indent="0">
              <a:buNone/>
            </a:pPr>
            <a:endParaRPr lang="en-US" dirty="0"/>
          </a:p>
        </p:txBody>
      </p:sp>
      <p:sp>
        <p:nvSpPr>
          <p:cNvPr id="4" name="Footer Placeholder 3"/>
          <p:cNvSpPr>
            <a:spLocks noGrp="1"/>
          </p:cNvSpPr>
          <p:nvPr>
            <p:ph type="ftr" sz="quarter" idx="10"/>
          </p:nvPr>
        </p:nvSpPr>
        <p:spPr/>
        <p:txBody>
          <a:bodyPr/>
          <a:lstStyle/>
          <a:p>
            <a:pPr>
              <a:defRPr/>
            </a:pPr>
            <a:r>
              <a:rPr lang="en-US" altLang="en-US" smtClean="0"/>
              <a:t>National Resource Center for Supported Decision-Making  </a:t>
            </a:r>
            <a:br>
              <a:rPr lang="en-US" altLang="en-US" smtClean="0"/>
            </a:br>
            <a:r>
              <a:rPr lang="en-US" altLang="en-US" sz="1600" smtClean="0"/>
              <a:t>EVERYONE has the Right to Make Choices </a:t>
            </a:r>
            <a:endParaRPr lang="en-US" altLang="en-US" sz="1600" dirty="0"/>
          </a:p>
        </p:txBody>
      </p:sp>
      <p:sp>
        <p:nvSpPr>
          <p:cNvPr id="5" name="Slide Number Placeholder 4"/>
          <p:cNvSpPr>
            <a:spLocks noGrp="1"/>
          </p:cNvSpPr>
          <p:nvPr>
            <p:ph type="sldNum" sz="quarter" idx="11"/>
          </p:nvPr>
        </p:nvSpPr>
        <p:spPr/>
        <p:txBody>
          <a:bodyPr/>
          <a:lstStyle/>
          <a:p>
            <a:pPr>
              <a:defRPr/>
            </a:pPr>
            <a:fld id="{9E299ADB-ADF9-4C5E-8A7C-2B5723408946}" type="slidenum">
              <a:rPr lang="en-US" altLang="en-US" smtClean="0"/>
              <a:pPr>
                <a:defRPr/>
              </a:pPr>
              <a:t>11</a:t>
            </a:fld>
            <a:endParaRPr lang="en-US" altLang="en-US" dirty="0"/>
          </a:p>
        </p:txBody>
      </p:sp>
    </p:spTree>
    <p:extLst>
      <p:ext uri="{BB962C8B-B14F-4D97-AF65-F5344CB8AC3E}">
        <p14:creationId xmlns:p14="http://schemas.microsoft.com/office/powerpoint/2010/main" val="2505554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Dino and Lillian</a:t>
            </a:r>
            <a:endParaRPr lang="en-US" dirty="0"/>
          </a:p>
        </p:txBody>
      </p:sp>
      <p:sp>
        <p:nvSpPr>
          <p:cNvPr id="3" name="Content Placeholder 2"/>
          <p:cNvSpPr>
            <a:spLocks noGrp="1"/>
          </p:cNvSpPr>
          <p:nvPr>
            <p:ph idx="1"/>
          </p:nvPr>
        </p:nvSpPr>
        <p:spPr>
          <a:xfrm>
            <a:off x="381000" y="1719263"/>
            <a:ext cx="8407400" cy="4079371"/>
          </a:xfrm>
        </p:spPr>
        <p:txBody>
          <a:bodyPr/>
          <a:lstStyle/>
          <a:p>
            <a:pPr marL="44450" indent="0">
              <a:buNone/>
            </a:pPr>
            <a:r>
              <a:rPr lang="en-US" sz="2400" dirty="0" smtClean="0"/>
              <a:t>“To Collect Debts, Seizing Control Over Patients” New York Times, 1/25/15</a:t>
            </a:r>
          </a:p>
          <a:p>
            <a:pPr marL="44450" indent="0">
              <a:buNone/>
            </a:pPr>
            <a:endParaRPr lang="en-US" dirty="0"/>
          </a:p>
        </p:txBody>
      </p:sp>
      <p:sp>
        <p:nvSpPr>
          <p:cNvPr id="4" name="Footer Placeholder 3"/>
          <p:cNvSpPr>
            <a:spLocks noGrp="1"/>
          </p:cNvSpPr>
          <p:nvPr>
            <p:ph type="ftr" sz="quarter" idx="10"/>
          </p:nvPr>
        </p:nvSpPr>
        <p:spPr/>
        <p:txBody>
          <a:bodyPr/>
          <a:lstStyle/>
          <a:p>
            <a:pPr>
              <a:defRPr/>
            </a:pPr>
            <a:r>
              <a:rPr lang="en-US" altLang="en-US" smtClean="0"/>
              <a:t>National Resource Center for Supported Decision-Making  </a:t>
            </a:r>
            <a:br>
              <a:rPr lang="en-US" altLang="en-US" smtClean="0"/>
            </a:br>
            <a:r>
              <a:rPr lang="en-US" altLang="en-US" sz="1600" smtClean="0"/>
              <a:t>EVERYONE has the Right to Make Choices </a:t>
            </a:r>
            <a:endParaRPr lang="en-US" altLang="en-US" sz="1600" dirty="0"/>
          </a:p>
        </p:txBody>
      </p:sp>
      <p:sp>
        <p:nvSpPr>
          <p:cNvPr id="5" name="Slide Number Placeholder 4"/>
          <p:cNvSpPr>
            <a:spLocks noGrp="1"/>
          </p:cNvSpPr>
          <p:nvPr>
            <p:ph type="sldNum" sz="quarter" idx="11"/>
          </p:nvPr>
        </p:nvSpPr>
        <p:spPr/>
        <p:txBody>
          <a:bodyPr/>
          <a:lstStyle/>
          <a:p>
            <a:pPr>
              <a:defRPr/>
            </a:pPr>
            <a:fld id="{9E299ADB-ADF9-4C5E-8A7C-2B5723408946}" type="slidenum">
              <a:rPr lang="en-US" altLang="en-US" smtClean="0"/>
              <a:pPr>
                <a:defRPr/>
              </a:pPr>
              <a:t>12</a:t>
            </a:fld>
            <a:endParaRPr lang="en-US" altLang="en-US" dirty="0"/>
          </a:p>
        </p:txBody>
      </p:sp>
      <p:pic>
        <p:nvPicPr>
          <p:cNvPr id="1026" name="Picture 2" descr="C:\Users\JMartinis\Documents\Dino and Lillian NYT P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3697" y="2620537"/>
            <a:ext cx="4438185" cy="3100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380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Dino and Lillian</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Married over 45 years</a:t>
            </a:r>
          </a:p>
          <a:p>
            <a:pPr>
              <a:buFont typeface="Wingdings" panose="05000000000000000000" pitchFamily="2" charset="2"/>
              <a:buChar char="§"/>
            </a:pPr>
            <a:r>
              <a:rPr lang="en-US" dirty="0" smtClean="0"/>
              <a:t>Worked together to develop Powers of Attorney and Advanced Directives</a:t>
            </a:r>
          </a:p>
          <a:p>
            <a:pPr>
              <a:buFont typeface="Wingdings" panose="05000000000000000000" pitchFamily="2" charset="2"/>
              <a:buChar char="§"/>
            </a:pPr>
            <a:r>
              <a:rPr lang="en-US" dirty="0" smtClean="0"/>
              <a:t>When Lillian developed dementia, chose a nursing home for her</a:t>
            </a:r>
          </a:p>
          <a:p>
            <a:pPr marL="44450" indent="0">
              <a:buNone/>
            </a:pPr>
            <a:endParaRPr lang="en-US" dirty="0"/>
          </a:p>
        </p:txBody>
      </p:sp>
      <p:sp>
        <p:nvSpPr>
          <p:cNvPr id="4" name="Footer Placeholder 3"/>
          <p:cNvSpPr>
            <a:spLocks noGrp="1"/>
          </p:cNvSpPr>
          <p:nvPr>
            <p:ph type="ftr" sz="quarter" idx="10"/>
          </p:nvPr>
        </p:nvSpPr>
        <p:spPr/>
        <p:txBody>
          <a:bodyPr/>
          <a:lstStyle/>
          <a:p>
            <a:pPr>
              <a:defRPr/>
            </a:pPr>
            <a:r>
              <a:rPr lang="en-US" altLang="en-US" smtClean="0"/>
              <a:t>National Resource Center for Supported Decision-Making  </a:t>
            </a:r>
            <a:br>
              <a:rPr lang="en-US" altLang="en-US" smtClean="0"/>
            </a:br>
            <a:r>
              <a:rPr lang="en-US" altLang="en-US" sz="1600" smtClean="0"/>
              <a:t>EVERYONE has the Right to Make Choices </a:t>
            </a:r>
            <a:endParaRPr lang="en-US" altLang="en-US" sz="1600" dirty="0"/>
          </a:p>
        </p:txBody>
      </p:sp>
      <p:sp>
        <p:nvSpPr>
          <p:cNvPr id="5" name="Slide Number Placeholder 4"/>
          <p:cNvSpPr>
            <a:spLocks noGrp="1"/>
          </p:cNvSpPr>
          <p:nvPr>
            <p:ph type="sldNum" sz="quarter" idx="11"/>
          </p:nvPr>
        </p:nvSpPr>
        <p:spPr/>
        <p:txBody>
          <a:bodyPr/>
          <a:lstStyle/>
          <a:p>
            <a:pPr>
              <a:defRPr/>
            </a:pPr>
            <a:fld id="{9E299ADB-ADF9-4C5E-8A7C-2B5723408946}" type="slidenum">
              <a:rPr lang="en-US" altLang="en-US" smtClean="0"/>
              <a:pPr>
                <a:defRPr/>
              </a:pPr>
              <a:t>13</a:t>
            </a:fld>
            <a:endParaRPr lang="en-US" altLang="en-US" dirty="0"/>
          </a:p>
        </p:txBody>
      </p:sp>
    </p:spTree>
    <p:extLst>
      <p:ext uri="{BB962C8B-B14F-4D97-AF65-F5344CB8AC3E}">
        <p14:creationId xmlns:p14="http://schemas.microsoft.com/office/powerpoint/2010/main" val="3763421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Dino and Lillian</a:t>
            </a:r>
            <a:endParaRPr lang="en-US" dirty="0"/>
          </a:p>
        </p:txBody>
      </p:sp>
      <p:sp>
        <p:nvSpPr>
          <p:cNvPr id="3" name="Content Placeholder 2"/>
          <p:cNvSpPr>
            <a:spLocks noGrp="1"/>
          </p:cNvSpPr>
          <p:nvPr>
            <p:ph idx="1"/>
          </p:nvPr>
        </p:nvSpPr>
        <p:spPr/>
        <p:txBody>
          <a:bodyPr>
            <a:normAutofit lnSpcReduction="10000"/>
          </a:bodyPr>
          <a:lstStyle/>
          <a:p>
            <a:pPr marL="44450" indent="0">
              <a:buNone/>
            </a:pPr>
            <a:r>
              <a:rPr lang="en-US" dirty="0" smtClean="0"/>
              <a:t>After Dino asked questions about a bill and Lillian’s care</a:t>
            </a:r>
          </a:p>
          <a:p>
            <a:pPr>
              <a:buFont typeface="Wingdings" panose="05000000000000000000" pitchFamily="2" charset="2"/>
              <a:buChar char="§"/>
            </a:pPr>
            <a:r>
              <a:rPr lang="en-US" dirty="0" smtClean="0"/>
              <a:t>Nursing Home petitioned for a </a:t>
            </a:r>
            <a:r>
              <a:rPr lang="en-US" sz="4000" b="1" dirty="0" smtClean="0"/>
              <a:t>plenary</a:t>
            </a:r>
            <a:r>
              <a:rPr lang="en-US" dirty="0" smtClean="0"/>
              <a:t> guardianship - giving </a:t>
            </a:r>
            <a:r>
              <a:rPr lang="en-US" sz="4000" b="1" dirty="0" smtClean="0"/>
              <a:t>ALL</a:t>
            </a:r>
            <a:r>
              <a:rPr lang="en-US" dirty="0" smtClean="0"/>
              <a:t> decision-making rights to a stranger</a:t>
            </a:r>
          </a:p>
          <a:p>
            <a:pPr>
              <a:buFont typeface="Wingdings" panose="05000000000000000000" pitchFamily="2" charset="2"/>
              <a:buChar char="§"/>
            </a:pPr>
            <a:r>
              <a:rPr lang="en-US" dirty="0" smtClean="0"/>
              <a:t>Nursing Home’s attorney: “[G]</a:t>
            </a:r>
            <a:r>
              <a:rPr lang="en-US" dirty="0" err="1" smtClean="0"/>
              <a:t>uardianship</a:t>
            </a:r>
            <a:r>
              <a:rPr lang="en-US" dirty="0" smtClean="0"/>
              <a:t> is a legitimate means to get the nursing home paid.”</a:t>
            </a:r>
            <a:endParaRPr lang="en-US" dirty="0"/>
          </a:p>
        </p:txBody>
      </p:sp>
      <p:sp>
        <p:nvSpPr>
          <p:cNvPr id="4" name="Footer Placeholder 3"/>
          <p:cNvSpPr>
            <a:spLocks noGrp="1"/>
          </p:cNvSpPr>
          <p:nvPr>
            <p:ph type="ftr" sz="quarter" idx="10"/>
          </p:nvPr>
        </p:nvSpPr>
        <p:spPr/>
        <p:txBody>
          <a:bodyPr/>
          <a:lstStyle/>
          <a:p>
            <a:pPr>
              <a:defRPr/>
            </a:pPr>
            <a:endParaRPr lang="en-US" altLang="en-US" sz="1600" dirty="0"/>
          </a:p>
        </p:txBody>
      </p:sp>
      <p:sp>
        <p:nvSpPr>
          <p:cNvPr id="5" name="Slide Number Placeholder 4"/>
          <p:cNvSpPr>
            <a:spLocks noGrp="1"/>
          </p:cNvSpPr>
          <p:nvPr>
            <p:ph type="sldNum" sz="quarter" idx="11"/>
          </p:nvPr>
        </p:nvSpPr>
        <p:spPr/>
        <p:txBody>
          <a:bodyPr/>
          <a:lstStyle/>
          <a:p>
            <a:pPr>
              <a:defRPr/>
            </a:pPr>
            <a:fld id="{9E299ADB-ADF9-4C5E-8A7C-2B5723408946}" type="slidenum">
              <a:rPr lang="en-US" altLang="en-US" smtClean="0"/>
              <a:pPr>
                <a:defRPr/>
              </a:pPr>
              <a:t>14</a:t>
            </a:fld>
            <a:endParaRPr lang="en-US" altLang="en-US" dirty="0"/>
          </a:p>
        </p:txBody>
      </p:sp>
    </p:spTree>
    <p:extLst>
      <p:ext uri="{BB962C8B-B14F-4D97-AF65-F5344CB8AC3E}">
        <p14:creationId xmlns:p14="http://schemas.microsoft.com/office/powerpoint/2010/main" val="2413567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Where Do We Go From Here?</a:t>
            </a:r>
            <a:endParaRPr lang="en-US" dirty="0"/>
          </a:p>
        </p:txBody>
      </p:sp>
      <p:sp>
        <p:nvSpPr>
          <p:cNvPr id="3" name="Content Placeholder 2"/>
          <p:cNvSpPr>
            <a:spLocks noGrp="1"/>
          </p:cNvSpPr>
          <p:nvPr>
            <p:ph idx="1"/>
          </p:nvPr>
        </p:nvSpPr>
        <p:spPr/>
        <p:txBody>
          <a:bodyPr>
            <a:normAutofit fontScale="85000" lnSpcReduction="10000"/>
          </a:bodyPr>
          <a:lstStyle/>
          <a:p>
            <a:pPr marL="44450" indent="0">
              <a:lnSpc>
                <a:spcPct val="90000"/>
              </a:lnSpc>
              <a:buNone/>
              <a:defRPr/>
            </a:pPr>
            <a:r>
              <a:rPr lang="en-US" altLang="en-US" sz="4300" dirty="0" smtClean="0">
                <a:latin typeface="Calibri" pitchFamily="34" charset="0"/>
              </a:rPr>
              <a:t>Guardianship </a:t>
            </a:r>
            <a:r>
              <a:rPr lang="en-US" altLang="en-US" sz="4300" b="1" dirty="0" smtClean="0">
                <a:latin typeface="Calibri" pitchFamily="34" charset="0"/>
              </a:rPr>
              <a:t>MAY</a:t>
            </a:r>
            <a:r>
              <a:rPr lang="en-US" altLang="en-US" sz="4300" dirty="0" smtClean="0">
                <a:latin typeface="Calibri" pitchFamily="34" charset="0"/>
              </a:rPr>
              <a:t> be Needed:</a:t>
            </a:r>
          </a:p>
          <a:p>
            <a:pPr>
              <a:lnSpc>
                <a:spcPct val="90000"/>
              </a:lnSpc>
              <a:defRPr/>
            </a:pPr>
            <a:r>
              <a:rPr lang="en-US" altLang="en-US" sz="2800" dirty="0" smtClean="0">
                <a:latin typeface="Calibri" pitchFamily="34" charset="0"/>
              </a:rPr>
              <a:t>In </a:t>
            </a:r>
            <a:r>
              <a:rPr lang="en-US" altLang="en-US" sz="2800" dirty="0">
                <a:latin typeface="Calibri" pitchFamily="34" charset="0"/>
              </a:rPr>
              <a:t>emergency situations when</a:t>
            </a:r>
          </a:p>
          <a:p>
            <a:pPr lvl="1">
              <a:lnSpc>
                <a:spcPct val="90000"/>
              </a:lnSpc>
              <a:defRPr/>
            </a:pPr>
            <a:r>
              <a:rPr lang="en-US" altLang="en-US" sz="2600" dirty="0">
                <a:latin typeface="Calibri" pitchFamily="34" charset="0"/>
              </a:rPr>
              <a:t>The person is incapacitated and cannot give consent</a:t>
            </a:r>
          </a:p>
          <a:p>
            <a:pPr lvl="1">
              <a:lnSpc>
                <a:spcPct val="90000"/>
              </a:lnSpc>
              <a:defRPr/>
            </a:pPr>
            <a:r>
              <a:rPr lang="en-US" altLang="en-US" sz="2600" dirty="0">
                <a:latin typeface="Calibri" pitchFamily="34" charset="0"/>
              </a:rPr>
              <a:t>The person did not previously identify how decisions should be made in that situation</a:t>
            </a:r>
          </a:p>
          <a:p>
            <a:pPr lvl="1">
              <a:lnSpc>
                <a:spcPct val="90000"/>
              </a:lnSpc>
              <a:defRPr/>
            </a:pPr>
            <a:r>
              <a:rPr lang="en-US" altLang="en-US" sz="2600" dirty="0">
                <a:latin typeface="Calibri" pitchFamily="34" charset="0"/>
              </a:rPr>
              <a:t>There is no one else available in the person’s life to provide consent through a </a:t>
            </a:r>
            <a:r>
              <a:rPr lang="en-US" altLang="en-US" sz="2600" dirty="0" smtClean="0">
                <a:latin typeface="Calibri" pitchFamily="34" charset="0"/>
              </a:rPr>
              <a:t>Power of Attorney, Advanced Directive, or other means</a:t>
            </a:r>
            <a:endParaRPr lang="en-US" altLang="en-US" sz="2600" dirty="0">
              <a:latin typeface="Calibri" pitchFamily="34" charset="0"/>
            </a:endParaRPr>
          </a:p>
          <a:p>
            <a:pPr>
              <a:lnSpc>
                <a:spcPct val="90000"/>
              </a:lnSpc>
              <a:buNone/>
              <a:defRPr/>
            </a:pPr>
            <a:endParaRPr lang="en-US" altLang="en-US" sz="2800" dirty="0">
              <a:latin typeface="Calibri" pitchFamily="34" charset="0"/>
            </a:endParaRPr>
          </a:p>
          <a:p>
            <a:pPr>
              <a:lnSpc>
                <a:spcPct val="90000"/>
              </a:lnSpc>
              <a:defRPr/>
            </a:pPr>
            <a:r>
              <a:rPr lang="en-US" altLang="en-US" sz="2800" dirty="0">
                <a:latin typeface="Calibri" pitchFamily="34" charset="0"/>
              </a:rPr>
              <a:t>To support People:</a:t>
            </a:r>
          </a:p>
          <a:p>
            <a:pPr lvl="1">
              <a:lnSpc>
                <a:spcPct val="90000"/>
              </a:lnSpc>
              <a:defRPr/>
            </a:pPr>
            <a:r>
              <a:rPr lang="en-US" altLang="en-US" sz="2600" dirty="0">
                <a:latin typeface="Calibri" pitchFamily="34" charset="0"/>
              </a:rPr>
              <a:t>Who face critical decisions and have no interest in or ability to make decisions </a:t>
            </a:r>
          </a:p>
          <a:p>
            <a:pPr lvl="1">
              <a:lnSpc>
                <a:spcPct val="90000"/>
              </a:lnSpc>
              <a:defRPr/>
            </a:pPr>
            <a:r>
              <a:rPr lang="en-US" altLang="en-US" sz="2600" dirty="0">
                <a:latin typeface="Calibri" pitchFamily="34" charset="0"/>
              </a:rPr>
              <a:t>Who need immediate protection from exploitation or abuse</a:t>
            </a:r>
          </a:p>
          <a:p>
            <a:pPr marL="44450" indent="0">
              <a:buFont typeface="Wingdings 2" pitchFamily="18" charset="2"/>
              <a:buNone/>
              <a:defRPr/>
            </a:pPr>
            <a:endParaRPr lang="en-US" dirty="0"/>
          </a:p>
        </p:txBody>
      </p:sp>
      <p:sp>
        <p:nvSpPr>
          <p:cNvPr id="32772"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r>
              <a:rPr lang="en-US" altLang="en-US" dirty="0" smtClean="0">
                <a:solidFill>
                  <a:schemeClr val="bg1"/>
                </a:solidFill>
                <a:latin typeface="Franklin Gothic Medium" pitchFamily="34" charset="0"/>
              </a:rPr>
              <a:t>National Resource Center for Supported Decision-Making  </a:t>
            </a:r>
            <a:br>
              <a:rPr lang="en-US" altLang="en-US" dirty="0" smtClean="0">
                <a:solidFill>
                  <a:schemeClr val="bg1"/>
                </a:solidFill>
                <a:latin typeface="Franklin Gothic Medium" pitchFamily="34" charset="0"/>
              </a:rPr>
            </a:br>
            <a:r>
              <a:rPr lang="en-US" altLang="en-US" sz="1600" dirty="0" smtClean="0">
                <a:solidFill>
                  <a:schemeClr val="bg1"/>
                </a:solidFill>
                <a:latin typeface="Franklin Gothic Medium" pitchFamily="34" charset="0"/>
              </a:rPr>
              <a:t>EVERYONE has the Right to Make Choices </a:t>
            </a:r>
          </a:p>
        </p:txBody>
      </p:sp>
      <p:sp>
        <p:nvSpPr>
          <p:cNvPr id="32773" name="Slide Number Placeholder 4"/>
          <p:cNvSpPr>
            <a:spLocks noGrp="1"/>
          </p:cNvSpPr>
          <p:nvPr>
            <p:ph type="sldNum" sz="quarter" idx="11"/>
          </p:nvPr>
        </p:nvSpPr>
        <p:spPr bwMode="auto">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fld id="{B3D22D1A-AD26-4EA5-B395-97ACAC295D71}" type="slidenum">
              <a:rPr lang="en-US" altLang="en-US" smtClean="0">
                <a:solidFill>
                  <a:schemeClr val="bg1"/>
                </a:solidFill>
                <a:latin typeface="Franklin Gothic Medium" pitchFamily="34" charset="0"/>
              </a:rPr>
              <a:pPr/>
              <a:t>15</a:t>
            </a:fld>
            <a:endParaRPr lang="en-US" altLang="en-US" dirty="0" smtClean="0">
              <a:solidFill>
                <a:schemeClr val="bg1"/>
              </a:solidFill>
              <a:latin typeface="Franklin Gothic Medium" pitchFamily="34" charset="0"/>
            </a:endParaRPr>
          </a:p>
        </p:txBody>
      </p:sp>
    </p:spTree>
    <p:extLst>
      <p:ext uri="{BB962C8B-B14F-4D97-AF65-F5344CB8AC3E}">
        <p14:creationId xmlns:p14="http://schemas.microsoft.com/office/powerpoint/2010/main" val="4229890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Guardianship Is NEVER Needed</a:t>
            </a:r>
            <a:endParaRPr lang="en-US" dirty="0"/>
          </a:p>
        </p:txBody>
      </p:sp>
      <p:sp>
        <p:nvSpPr>
          <p:cNvPr id="3" name="Content Placeholder 2"/>
          <p:cNvSpPr>
            <a:spLocks noGrp="1"/>
          </p:cNvSpPr>
          <p:nvPr>
            <p:ph idx="1"/>
          </p:nvPr>
        </p:nvSpPr>
        <p:spPr/>
        <p:txBody>
          <a:bodyPr>
            <a:normAutofit/>
          </a:bodyPr>
          <a:lstStyle/>
          <a:p>
            <a:pPr marL="0" indent="0">
              <a:buNone/>
            </a:pPr>
            <a:r>
              <a:rPr lang="en-US" sz="4800" dirty="0" smtClean="0"/>
              <a:t>JUST </a:t>
            </a:r>
          </a:p>
          <a:p>
            <a:pPr marL="566738" indent="-457200">
              <a:lnSpc>
                <a:spcPct val="90000"/>
              </a:lnSpc>
              <a:buFont typeface="Wingdings" panose="05000000000000000000" pitchFamily="2" charset="2"/>
              <a:buChar char="§"/>
              <a:defRPr/>
            </a:pPr>
            <a:r>
              <a:rPr lang="en-US" altLang="en-US" dirty="0" smtClean="0">
                <a:latin typeface="Calibri" pitchFamily="34" charset="0"/>
              </a:rPr>
              <a:t>“Because you have ___”</a:t>
            </a:r>
          </a:p>
          <a:p>
            <a:pPr marL="566738" indent="-457200">
              <a:lnSpc>
                <a:spcPct val="90000"/>
              </a:lnSpc>
              <a:buFont typeface="Wingdings" panose="05000000000000000000" pitchFamily="2" charset="2"/>
              <a:buChar char="§"/>
              <a:defRPr/>
            </a:pPr>
            <a:r>
              <a:rPr lang="en-US" altLang="en-US" dirty="0" smtClean="0">
                <a:latin typeface="Calibri" pitchFamily="34" charset="0"/>
              </a:rPr>
              <a:t>“Because you’re ___ years old”</a:t>
            </a:r>
          </a:p>
          <a:p>
            <a:pPr marL="566738" indent="-457200">
              <a:lnSpc>
                <a:spcPct val="90000"/>
              </a:lnSpc>
              <a:buFont typeface="Wingdings" panose="05000000000000000000" pitchFamily="2" charset="2"/>
              <a:buChar char="§"/>
              <a:defRPr/>
            </a:pPr>
            <a:r>
              <a:rPr lang="en-US" altLang="en-US" dirty="0" smtClean="0">
                <a:latin typeface="Calibri" pitchFamily="34" charset="0"/>
              </a:rPr>
              <a:t>“Because you need help”</a:t>
            </a:r>
          </a:p>
          <a:p>
            <a:pPr marL="566738" indent="-457200">
              <a:lnSpc>
                <a:spcPct val="90000"/>
              </a:lnSpc>
              <a:buFont typeface="Wingdings" panose="05000000000000000000" pitchFamily="2" charset="2"/>
              <a:buChar char="§"/>
              <a:defRPr/>
            </a:pPr>
            <a:r>
              <a:rPr lang="en-US" altLang="en-US" dirty="0" smtClean="0">
                <a:latin typeface="Calibri" pitchFamily="34" charset="0"/>
              </a:rPr>
              <a:t>“Because </a:t>
            </a:r>
            <a:r>
              <a:rPr lang="en-US" altLang="en-US" dirty="0">
                <a:latin typeface="Calibri" pitchFamily="34" charset="0"/>
              </a:rPr>
              <a:t>that’s the way its always been</a:t>
            </a:r>
            <a:r>
              <a:rPr lang="en-US" altLang="en-US" dirty="0" smtClean="0">
                <a:latin typeface="Calibri" pitchFamily="34" charset="0"/>
              </a:rPr>
              <a:t>”</a:t>
            </a:r>
          </a:p>
          <a:p>
            <a:pPr marL="566738" indent="-457200">
              <a:lnSpc>
                <a:spcPct val="90000"/>
              </a:lnSpc>
              <a:buFont typeface="Wingdings" panose="05000000000000000000" pitchFamily="2" charset="2"/>
              <a:buChar char="§"/>
              <a:defRPr/>
            </a:pPr>
            <a:r>
              <a:rPr lang="en-US" altLang="en-US" dirty="0" smtClean="0">
                <a:latin typeface="Calibri" pitchFamily="34" charset="0"/>
              </a:rPr>
              <a:t>“</a:t>
            </a:r>
            <a:r>
              <a:rPr lang="en-US" altLang="en-US" dirty="0">
                <a:latin typeface="Calibri" pitchFamily="34" charset="0"/>
              </a:rPr>
              <a:t>For your own good”</a:t>
            </a:r>
          </a:p>
          <a:p>
            <a:pPr marL="109538" indent="0">
              <a:lnSpc>
                <a:spcPct val="90000"/>
              </a:lnSpc>
              <a:buNone/>
              <a:defRPr/>
            </a:pPr>
            <a:endParaRPr lang="en-US" altLang="en-US" dirty="0">
              <a:latin typeface="Calibri" pitchFamily="34" charset="0"/>
            </a:endParaRPr>
          </a:p>
          <a:p>
            <a:pPr marL="44450" indent="0">
              <a:buFont typeface="Wingdings 2" pitchFamily="18" charset="2"/>
              <a:buNone/>
              <a:defRPr/>
            </a:pPr>
            <a:endParaRPr lang="en-US" dirty="0"/>
          </a:p>
        </p:txBody>
      </p:sp>
      <p:sp>
        <p:nvSpPr>
          <p:cNvPr id="33796"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r>
              <a:rPr lang="en-US" altLang="en-US" dirty="0" smtClean="0">
                <a:solidFill>
                  <a:schemeClr val="bg1"/>
                </a:solidFill>
                <a:latin typeface="Franklin Gothic Medium" pitchFamily="34" charset="0"/>
              </a:rPr>
              <a:t>National Resource Center for Supported Decision-Making  </a:t>
            </a:r>
            <a:br>
              <a:rPr lang="en-US" altLang="en-US" dirty="0" smtClean="0">
                <a:solidFill>
                  <a:schemeClr val="bg1"/>
                </a:solidFill>
                <a:latin typeface="Franklin Gothic Medium" pitchFamily="34" charset="0"/>
              </a:rPr>
            </a:br>
            <a:r>
              <a:rPr lang="en-US" altLang="en-US" sz="1600" dirty="0" smtClean="0">
                <a:solidFill>
                  <a:schemeClr val="bg1"/>
                </a:solidFill>
                <a:latin typeface="Franklin Gothic Medium" pitchFamily="34" charset="0"/>
              </a:rPr>
              <a:t>EVERYONE has the Right to Make Choices </a:t>
            </a:r>
          </a:p>
        </p:txBody>
      </p:sp>
      <p:sp>
        <p:nvSpPr>
          <p:cNvPr id="33797" name="Slide Number Placeholder 4"/>
          <p:cNvSpPr>
            <a:spLocks noGrp="1"/>
          </p:cNvSpPr>
          <p:nvPr>
            <p:ph type="sldNum" sz="quarter" idx="11"/>
          </p:nvPr>
        </p:nvSpPr>
        <p:spPr bwMode="auto">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fld id="{DD56B6F7-CA8D-4413-855B-336AAEC4CBED}" type="slidenum">
              <a:rPr lang="en-US" altLang="en-US" smtClean="0">
                <a:solidFill>
                  <a:schemeClr val="bg1"/>
                </a:solidFill>
                <a:latin typeface="Franklin Gothic Medium" pitchFamily="34" charset="0"/>
              </a:rPr>
              <a:pPr/>
              <a:t>16</a:t>
            </a:fld>
            <a:endParaRPr lang="en-US" altLang="en-US" dirty="0" smtClean="0">
              <a:solidFill>
                <a:schemeClr val="bg1"/>
              </a:solidFill>
              <a:latin typeface="Franklin Gothic Medium" pitchFamily="34" charset="0"/>
            </a:endParaRPr>
          </a:p>
        </p:txBody>
      </p:sp>
    </p:spTree>
    <p:extLst>
      <p:ext uri="{BB962C8B-B14F-4D97-AF65-F5344CB8AC3E}">
        <p14:creationId xmlns:p14="http://schemas.microsoft.com/office/powerpoint/2010/main" val="3498166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We Meant Well</a:t>
            </a:r>
            <a:endParaRPr lang="en-US" dirty="0"/>
          </a:p>
        </p:txBody>
      </p:sp>
      <p:sp>
        <p:nvSpPr>
          <p:cNvPr id="3" name="Content Placeholder 2"/>
          <p:cNvSpPr>
            <a:spLocks noGrp="1"/>
          </p:cNvSpPr>
          <p:nvPr>
            <p:ph idx="1"/>
          </p:nvPr>
        </p:nvSpPr>
        <p:spPr/>
        <p:txBody>
          <a:bodyPr/>
          <a:lstStyle/>
          <a:p>
            <a:pPr marL="0" indent="0">
              <a:buNone/>
              <a:defRPr/>
            </a:pPr>
            <a:r>
              <a:rPr lang="en-US" altLang="en-US" dirty="0" smtClean="0">
                <a:latin typeface="Calibri" pitchFamily="34" charset="0"/>
              </a:rPr>
              <a:t>“Experience </a:t>
            </a:r>
            <a:r>
              <a:rPr lang="en-US" altLang="en-US" dirty="0">
                <a:latin typeface="Calibri" pitchFamily="34" charset="0"/>
              </a:rPr>
              <a:t>should teach us to be most on our guard to protect liberty when the Government’s purposes are beneficent. . . . The greatest dangers to liberty lurk in insidious encroachment by men of zeal, well-meaning but without understanding</a:t>
            </a:r>
            <a:r>
              <a:rPr lang="en-US" altLang="en-US" dirty="0" smtClean="0">
                <a:latin typeface="Calibri" pitchFamily="34" charset="0"/>
              </a:rPr>
              <a:t>.”</a:t>
            </a:r>
            <a:endParaRPr lang="en-US" altLang="en-US" dirty="0">
              <a:latin typeface="Calibri" pitchFamily="34" charset="0"/>
            </a:endParaRPr>
          </a:p>
          <a:p>
            <a:pPr marL="0" indent="0">
              <a:buNone/>
              <a:defRPr/>
            </a:pPr>
            <a:r>
              <a:rPr lang="en-US" altLang="en-US" i="1" dirty="0">
                <a:latin typeface="Calibri" pitchFamily="34" charset="0"/>
              </a:rPr>
              <a:t>Olmstead v. U.S</a:t>
            </a:r>
            <a:r>
              <a:rPr lang="en-US" altLang="en-US" dirty="0">
                <a:latin typeface="Calibri" pitchFamily="34" charset="0"/>
              </a:rPr>
              <a:t>., 277 U.S. 438 (1928)</a:t>
            </a:r>
          </a:p>
          <a:p>
            <a:pPr marL="44450" indent="0">
              <a:buNone/>
            </a:pPr>
            <a:endParaRPr lang="en-US" dirty="0"/>
          </a:p>
        </p:txBody>
      </p:sp>
      <p:sp>
        <p:nvSpPr>
          <p:cNvPr id="4" name="Footer Placeholder 3"/>
          <p:cNvSpPr>
            <a:spLocks noGrp="1"/>
          </p:cNvSpPr>
          <p:nvPr>
            <p:ph type="ftr" sz="quarter" idx="10"/>
          </p:nvPr>
        </p:nvSpPr>
        <p:spPr/>
        <p:txBody>
          <a:bodyPr/>
          <a:lstStyle/>
          <a:p>
            <a:pPr>
              <a:defRPr/>
            </a:pPr>
            <a:r>
              <a:rPr lang="en-US" altLang="en-US" dirty="0" smtClean="0"/>
              <a:t>National Resource Center for Supported Decision-Making  </a:t>
            </a:r>
            <a:br>
              <a:rPr lang="en-US" altLang="en-US" dirty="0" smtClean="0"/>
            </a:br>
            <a:r>
              <a:rPr lang="en-US" altLang="en-US" sz="1600" dirty="0" smtClean="0"/>
              <a:t>EVERYONE has the Right to Make Choices </a:t>
            </a:r>
            <a:endParaRPr lang="en-US" altLang="en-US" sz="1600" dirty="0"/>
          </a:p>
        </p:txBody>
      </p:sp>
      <p:sp>
        <p:nvSpPr>
          <p:cNvPr id="5" name="Slide Number Placeholder 4"/>
          <p:cNvSpPr>
            <a:spLocks noGrp="1"/>
          </p:cNvSpPr>
          <p:nvPr>
            <p:ph type="sldNum" sz="quarter" idx="11"/>
          </p:nvPr>
        </p:nvSpPr>
        <p:spPr/>
        <p:txBody>
          <a:bodyPr/>
          <a:lstStyle/>
          <a:p>
            <a:pPr>
              <a:defRPr/>
            </a:pPr>
            <a:fld id="{9E299ADB-ADF9-4C5E-8A7C-2B5723408946}" type="slidenum">
              <a:rPr lang="en-US" altLang="en-US" smtClean="0"/>
              <a:pPr>
                <a:defRPr/>
              </a:pPr>
              <a:t>17</a:t>
            </a:fld>
            <a:endParaRPr lang="en-US" altLang="en-US" dirty="0"/>
          </a:p>
        </p:txBody>
      </p:sp>
    </p:spTree>
    <p:extLst>
      <p:ext uri="{BB962C8B-B14F-4D97-AF65-F5344CB8AC3E}">
        <p14:creationId xmlns:p14="http://schemas.microsoft.com/office/powerpoint/2010/main" val="2376662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Must’ve Meant REALLY Well</a:t>
            </a:r>
            <a:endParaRPr lang="en-US" dirty="0"/>
          </a:p>
        </p:txBody>
      </p:sp>
      <p:sp>
        <p:nvSpPr>
          <p:cNvPr id="3" name="Content Placeholder 2"/>
          <p:cNvSpPr>
            <a:spLocks noGrp="1"/>
          </p:cNvSpPr>
          <p:nvPr>
            <p:ph idx="1"/>
          </p:nvPr>
        </p:nvSpPr>
        <p:spPr/>
        <p:txBody>
          <a:bodyPr/>
          <a:lstStyle/>
          <a:p>
            <a:pPr marL="44450" indent="0">
              <a:buNone/>
              <a:defRPr/>
            </a:pPr>
            <a:r>
              <a:rPr lang="en-US" sz="4000" dirty="0"/>
              <a:t>Estimated number of adults under guardianship has </a:t>
            </a:r>
            <a:r>
              <a:rPr lang="en-US" sz="4800" b="1" dirty="0"/>
              <a:t>tripled </a:t>
            </a:r>
            <a:r>
              <a:rPr lang="en-US" sz="4000" dirty="0"/>
              <a:t>since 1995</a:t>
            </a:r>
          </a:p>
          <a:p>
            <a:pPr marL="44450" indent="0">
              <a:buNone/>
              <a:defRPr/>
            </a:pPr>
            <a:r>
              <a:rPr lang="en-US" sz="4000" dirty="0" smtClean="0"/>
              <a:t>- Reynolds</a:t>
            </a:r>
            <a:r>
              <a:rPr lang="en-US" sz="4000" dirty="0"/>
              <a:t>, 2002; Schmidt, 1995; Uekert &amp; Van Duizend, </a:t>
            </a:r>
            <a:r>
              <a:rPr lang="en-US" sz="4000" dirty="0" smtClean="0"/>
              <a:t>2011</a:t>
            </a:r>
            <a:endParaRPr lang="en-US" sz="4000" dirty="0"/>
          </a:p>
          <a:p>
            <a:pPr marL="44450" indent="0">
              <a:buNone/>
            </a:pPr>
            <a:endParaRPr lang="en-US" dirty="0"/>
          </a:p>
        </p:txBody>
      </p:sp>
      <p:sp>
        <p:nvSpPr>
          <p:cNvPr id="4" name="Footer Placeholder 3"/>
          <p:cNvSpPr>
            <a:spLocks noGrp="1"/>
          </p:cNvSpPr>
          <p:nvPr>
            <p:ph type="ftr" sz="quarter" idx="10"/>
          </p:nvPr>
        </p:nvSpPr>
        <p:spPr/>
        <p:txBody>
          <a:bodyPr/>
          <a:lstStyle/>
          <a:p>
            <a:pPr>
              <a:defRPr/>
            </a:pPr>
            <a:r>
              <a:rPr lang="en-US" altLang="en-US" dirty="0" smtClean="0"/>
              <a:t>National Resource Center for Supported Decision-Making  </a:t>
            </a:r>
            <a:br>
              <a:rPr lang="en-US" altLang="en-US" dirty="0" smtClean="0"/>
            </a:br>
            <a:r>
              <a:rPr lang="en-US" altLang="en-US" sz="1600" dirty="0" smtClean="0"/>
              <a:t>EVERYONE has the Right to Make Choices </a:t>
            </a:r>
            <a:endParaRPr lang="en-US" altLang="en-US" sz="1600" dirty="0"/>
          </a:p>
        </p:txBody>
      </p:sp>
      <p:sp>
        <p:nvSpPr>
          <p:cNvPr id="5" name="Slide Number Placeholder 4"/>
          <p:cNvSpPr>
            <a:spLocks noGrp="1"/>
          </p:cNvSpPr>
          <p:nvPr>
            <p:ph type="sldNum" sz="quarter" idx="11"/>
          </p:nvPr>
        </p:nvSpPr>
        <p:spPr/>
        <p:txBody>
          <a:bodyPr/>
          <a:lstStyle/>
          <a:p>
            <a:pPr>
              <a:defRPr/>
            </a:pPr>
            <a:fld id="{9E299ADB-ADF9-4C5E-8A7C-2B5723408946}" type="slidenum">
              <a:rPr lang="en-US" altLang="en-US" smtClean="0"/>
              <a:pPr>
                <a:defRPr/>
              </a:pPr>
              <a:t>18</a:t>
            </a:fld>
            <a:endParaRPr lang="en-US" altLang="en-US" dirty="0"/>
          </a:p>
        </p:txBody>
      </p:sp>
    </p:spTree>
    <p:extLst>
      <p:ext uri="{BB962C8B-B14F-4D97-AF65-F5344CB8AC3E}">
        <p14:creationId xmlns:p14="http://schemas.microsoft.com/office/powerpoint/2010/main" val="1415822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a:t>
            </a:r>
            <a:endParaRPr lang="en-US" dirty="0"/>
          </a:p>
        </p:txBody>
      </p:sp>
      <p:sp>
        <p:nvSpPr>
          <p:cNvPr id="3" name="Content Placeholder 2"/>
          <p:cNvSpPr>
            <a:spLocks noGrp="1"/>
          </p:cNvSpPr>
          <p:nvPr>
            <p:ph idx="1"/>
          </p:nvPr>
        </p:nvSpPr>
        <p:spPr/>
        <p:txBody>
          <a:bodyPr/>
          <a:lstStyle/>
          <a:p>
            <a:pPr marL="44450" indent="0">
              <a:buNone/>
              <a:defRPr/>
            </a:pPr>
            <a:r>
              <a:rPr lang="en-US" dirty="0"/>
              <a:t>People under guardianship can experience </a:t>
            </a:r>
            <a:r>
              <a:rPr lang="en-US" dirty="0" smtClean="0"/>
              <a:t>a “</a:t>
            </a:r>
            <a:r>
              <a:rPr lang="en-US" b="1" dirty="0" smtClean="0"/>
              <a:t>significant </a:t>
            </a:r>
            <a:r>
              <a:rPr lang="en-US" b="1" dirty="0"/>
              <a:t>negative impact </a:t>
            </a:r>
            <a:r>
              <a:rPr lang="en-US" dirty="0"/>
              <a:t>on their physical and mental health, longevity, ability to function, and reports of subjective well-being” </a:t>
            </a:r>
          </a:p>
          <a:p>
            <a:pPr marL="44450" indent="0">
              <a:buNone/>
              <a:defRPr/>
            </a:pPr>
            <a:r>
              <a:rPr lang="en-US" dirty="0" smtClean="0"/>
              <a:t>- Wright</a:t>
            </a:r>
            <a:r>
              <a:rPr lang="en-US" dirty="0"/>
              <a:t>, </a:t>
            </a:r>
            <a:r>
              <a:rPr lang="en-US" dirty="0" smtClean="0"/>
              <a:t>2010</a:t>
            </a:r>
            <a:endParaRPr lang="en-US" dirty="0"/>
          </a:p>
          <a:p>
            <a:pPr marL="44450" indent="0">
              <a:buNone/>
            </a:pPr>
            <a:endParaRPr lang="en-US" dirty="0"/>
          </a:p>
        </p:txBody>
      </p:sp>
      <p:sp>
        <p:nvSpPr>
          <p:cNvPr id="4" name="Footer Placeholder 3"/>
          <p:cNvSpPr>
            <a:spLocks noGrp="1"/>
          </p:cNvSpPr>
          <p:nvPr>
            <p:ph type="ftr" sz="quarter" idx="10"/>
          </p:nvPr>
        </p:nvSpPr>
        <p:spPr/>
        <p:txBody>
          <a:bodyPr/>
          <a:lstStyle/>
          <a:p>
            <a:pPr>
              <a:defRPr/>
            </a:pPr>
            <a:r>
              <a:rPr lang="en-US" altLang="en-US" dirty="0" smtClean="0"/>
              <a:t>National Resource Center for Supported Decision-Making  </a:t>
            </a:r>
            <a:br>
              <a:rPr lang="en-US" altLang="en-US" dirty="0" smtClean="0"/>
            </a:br>
            <a:r>
              <a:rPr lang="en-US" altLang="en-US" sz="1600" dirty="0" smtClean="0"/>
              <a:t>EVERYONE has the Right to Make Choices </a:t>
            </a:r>
            <a:endParaRPr lang="en-US" altLang="en-US" sz="1600" dirty="0"/>
          </a:p>
        </p:txBody>
      </p:sp>
      <p:sp>
        <p:nvSpPr>
          <p:cNvPr id="5" name="Slide Number Placeholder 4"/>
          <p:cNvSpPr>
            <a:spLocks noGrp="1"/>
          </p:cNvSpPr>
          <p:nvPr>
            <p:ph type="sldNum" sz="quarter" idx="11"/>
          </p:nvPr>
        </p:nvSpPr>
        <p:spPr/>
        <p:txBody>
          <a:bodyPr/>
          <a:lstStyle/>
          <a:p>
            <a:pPr>
              <a:defRPr/>
            </a:pPr>
            <a:fld id="{9E299ADB-ADF9-4C5E-8A7C-2B5723408946}" type="slidenum">
              <a:rPr lang="en-US" altLang="en-US" smtClean="0"/>
              <a:pPr>
                <a:defRPr/>
              </a:pPr>
              <a:t>19</a:t>
            </a:fld>
            <a:endParaRPr lang="en-US" altLang="en-US" dirty="0"/>
          </a:p>
        </p:txBody>
      </p:sp>
    </p:spTree>
    <p:extLst>
      <p:ext uri="{BB962C8B-B14F-4D97-AF65-F5344CB8AC3E}">
        <p14:creationId xmlns:p14="http://schemas.microsoft.com/office/powerpoint/2010/main" val="1041412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There ARE Stupid Questions</a:t>
            </a:r>
            <a:endParaRPr lang="en-US" dirty="0"/>
          </a:p>
        </p:txBody>
      </p:sp>
      <p:sp>
        <p:nvSpPr>
          <p:cNvPr id="10" name="Content Placeholder 9"/>
          <p:cNvSpPr>
            <a:spLocks noGrp="1"/>
          </p:cNvSpPr>
          <p:nvPr>
            <p:ph idx="1"/>
          </p:nvPr>
        </p:nvSpPr>
        <p:spPr/>
        <p:txBody>
          <a:bodyPr>
            <a:normAutofit/>
          </a:bodyPr>
          <a:lstStyle/>
          <a:p>
            <a:pPr marL="44450" indent="0" algn="ctr">
              <a:buNone/>
            </a:pPr>
            <a:endParaRPr lang="en-US" sz="6000" dirty="0" smtClean="0"/>
          </a:p>
          <a:p>
            <a:pPr marL="44450" indent="0" algn="ctr">
              <a:buNone/>
            </a:pPr>
            <a:r>
              <a:rPr lang="en-US" sz="6000" dirty="0" smtClean="0"/>
              <a:t>What’s Your Favorite Right? </a:t>
            </a:r>
            <a:endParaRPr lang="en-US" dirty="0" smtClean="0"/>
          </a:p>
          <a:p>
            <a:pPr marL="44450" indent="0">
              <a:buNone/>
            </a:pPr>
            <a:endParaRPr lang="en-US" dirty="0"/>
          </a:p>
        </p:txBody>
      </p:sp>
      <p:sp>
        <p:nvSpPr>
          <p:cNvPr id="7" name="Footer Placeholder 6"/>
          <p:cNvSpPr>
            <a:spLocks noGrp="1"/>
          </p:cNvSpPr>
          <p:nvPr>
            <p:ph type="ftr" sz="quarter" idx="10"/>
          </p:nvPr>
        </p:nvSpPr>
        <p:spPr/>
        <p:txBody>
          <a:bodyPr/>
          <a:lstStyle/>
          <a:p>
            <a:pPr>
              <a:defRPr/>
            </a:pPr>
            <a:endParaRPr lang="en-US" altLang="en-US" dirty="0"/>
          </a:p>
        </p:txBody>
      </p:sp>
      <p:sp>
        <p:nvSpPr>
          <p:cNvPr id="8" name="Slide Number Placeholder 7"/>
          <p:cNvSpPr>
            <a:spLocks noGrp="1"/>
          </p:cNvSpPr>
          <p:nvPr>
            <p:ph type="sldNum" sz="quarter" idx="11"/>
          </p:nvPr>
        </p:nvSpPr>
        <p:spPr/>
        <p:txBody>
          <a:bodyPr/>
          <a:lstStyle/>
          <a:p>
            <a:pPr>
              <a:defRPr/>
            </a:pPr>
            <a:fld id="{8B444C5D-40CC-408A-ABFE-C4B6375279D2}" type="slidenum">
              <a:rPr lang="en-US" altLang="en-US" smtClean="0"/>
              <a:pPr>
                <a:defRPr/>
              </a:pPr>
              <a:t>2</a:t>
            </a:fld>
            <a:endParaRPr lang="en-US" altLang="en-US" dirty="0"/>
          </a:p>
        </p:txBody>
      </p:sp>
    </p:spTree>
    <p:extLst>
      <p:ext uri="{BB962C8B-B14F-4D97-AF65-F5344CB8AC3E}">
        <p14:creationId xmlns:p14="http://schemas.microsoft.com/office/powerpoint/2010/main" val="1184940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The Other Hand</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defRPr/>
            </a:pPr>
            <a:r>
              <a:rPr lang="en-US" dirty="0" smtClean="0"/>
              <a:t>Older adults who exercise more control over their lives have </a:t>
            </a:r>
            <a:r>
              <a:rPr lang="en-US" dirty="0"/>
              <a:t>a </a:t>
            </a:r>
            <a:r>
              <a:rPr lang="en-US" b="1" dirty="0"/>
              <a:t>better quality of </a:t>
            </a:r>
            <a:r>
              <a:rPr lang="en-US" b="1" dirty="0" smtClean="0"/>
              <a:t>life.</a:t>
            </a:r>
            <a:endParaRPr lang="en-US" dirty="0"/>
          </a:p>
          <a:p>
            <a:pPr>
              <a:buFontTx/>
              <a:buChar char="-"/>
              <a:defRPr/>
            </a:pPr>
            <a:r>
              <a:rPr lang="en-US" dirty="0" err="1" smtClean="0"/>
              <a:t>Mallers</a:t>
            </a:r>
            <a:r>
              <a:rPr lang="en-US" dirty="0" smtClean="0"/>
              <a:t>, et al., 2014</a:t>
            </a:r>
          </a:p>
          <a:p>
            <a:pPr>
              <a:buFont typeface="Wingdings" panose="05000000000000000000" pitchFamily="2" charset="2"/>
              <a:buChar char="§"/>
              <a:defRPr/>
            </a:pPr>
            <a:r>
              <a:rPr lang="en-US" dirty="0"/>
              <a:t>Providing support to people with dementia can lead to them being able to provide informed consent.</a:t>
            </a:r>
          </a:p>
          <a:p>
            <a:pPr>
              <a:buFontTx/>
              <a:buChar char="-"/>
              <a:defRPr/>
            </a:pPr>
            <a:r>
              <a:rPr lang="en-US" dirty="0" err="1"/>
              <a:t>Haberstroh</a:t>
            </a:r>
            <a:r>
              <a:rPr lang="en-US" dirty="0"/>
              <a:t>, et al. 2014</a:t>
            </a:r>
          </a:p>
          <a:p>
            <a:pPr marL="44450" indent="0">
              <a:buNone/>
              <a:defRPr/>
            </a:pPr>
            <a:endParaRPr lang="en-US" dirty="0"/>
          </a:p>
          <a:p>
            <a:pPr marL="44450" indent="0">
              <a:buNone/>
            </a:pPr>
            <a:endParaRPr lang="en-US" dirty="0"/>
          </a:p>
        </p:txBody>
      </p:sp>
      <p:sp>
        <p:nvSpPr>
          <p:cNvPr id="4" name="Footer Placeholder 3"/>
          <p:cNvSpPr>
            <a:spLocks noGrp="1"/>
          </p:cNvSpPr>
          <p:nvPr>
            <p:ph type="ftr" sz="quarter" idx="10"/>
          </p:nvPr>
        </p:nvSpPr>
        <p:spPr/>
        <p:txBody>
          <a:bodyPr/>
          <a:lstStyle/>
          <a:p>
            <a:pPr>
              <a:defRPr/>
            </a:pPr>
            <a:endParaRPr lang="en-US" altLang="en-US" sz="1600" dirty="0"/>
          </a:p>
        </p:txBody>
      </p:sp>
      <p:sp>
        <p:nvSpPr>
          <p:cNvPr id="5" name="Slide Number Placeholder 4"/>
          <p:cNvSpPr>
            <a:spLocks noGrp="1"/>
          </p:cNvSpPr>
          <p:nvPr>
            <p:ph type="sldNum" sz="quarter" idx="11"/>
          </p:nvPr>
        </p:nvSpPr>
        <p:spPr/>
        <p:txBody>
          <a:bodyPr/>
          <a:lstStyle/>
          <a:p>
            <a:pPr>
              <a:defRPr/>
            </a:pPr>
            <a:fld id="{9E299ADB-ADF9-4C5E-8A7C-2B5723408946}" type="slidenum">
              <a:rPr lang="en-US" altLang="en-US" smtClean="0"/>
              <a:pPr>
                <a:defRPr/>
              </a:pPr>
              <a:t>20</a:t>
            </a:fld>
            <a:endParaRPr lang="en-US" altLang="en-US" dirty="0"/>
          </a:p>
        </p:txBody>
      </p:sp>
    </p:spTree>
    <p:extLst>
      <p:ext uri="{BB962C8B-B14F-4D97-AF65-F5344CB8AC3E}">
        <p14:creationId xmlns:p14="http://schemas.microsoft.com/office/powerpoint/2010/main" val="18930283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a:t>
            </a:r>
            <a:endParaRPr lang="en-US" dirty="0"/>
          </a:p>
        </p:txBody>
      </p:sp>
      <p:sp>
        <p:nvSpPr>
          <p:cNvPr id="3" name="Content Placeholder 2"/>
          <p:cNvSpPr>
            <a:spLocks noGrp="1"/>
          </p:cNvSpPr>
          <p:nvPr>
            <p:ph idx="1"/>
          </p:nvPr>
        </p:nvSpPr>
        <p:spPr/>
        <p:txBody>
          <a:bodyPr>
            <a:normAutofit lnSpcReduction="10000"/>
          </a:bodyPr>
          <a:lstStyle/>
          <a:p>
            <a:pPr marL="44450" indent="0">
              <a:buNone/>
              <a:defRPr/>
            </a:pPr>
            <a:endParaRPr lang="en-US" smtClean="0"/>
          </a:p>
          <a:p>
            <a:pPr>
              <a:buFont typeface="Wingdings" panose="05000000000000000000" pitchFamily="2" charset="2"/>
              <a:buChar char="§"/>
              <a:defRPr/>
            </a:pPr>
            <a:r>
              <a:rPr lang="en-US" smtClean="0"/>
              <a:t>People </a:t>
            </a:r>
            <a:r>
              <a:rPr lang="en-US" dirty="0" smtClean="0"/>
              <a:t>with disabilities who </a:t>
            </a:r>
            <a:r>
              <a:rPr lang="en-US" dirty="0"/>
              <a:t>exercise greater self-determination have a </a:t>
            </a:r>
            <a:r>
              <a:rPr lang="en-US" b="1" dirty="0"/>
              <a:t>better quality of life</a:t>
            </a:r>
            <a:r>
              <a:rPr lang="en-US" dirty="0"/>
              <a:t>, </a:t>
            </a:r>
            <a:r>
              <a:rPr lang="en-US" dirty="0" smtClean="0"/>
              <a:t>more independence, and more community </a:t>
            </a:r>
            <a:r>
              <a:rPr lang="en-US" dirty="0"/>
              <a:t>integration.</a:t>
            </a:r>
          </a:p>
          <a:p>
            <a:pPr marL="44450" indent="0">
              <a:buNone/>
              <a:defRPr/>
            </a:pPr>
            <a:r>
              <a:rPr lang="en-US" dirty="0" smtClean="0"/>
              <a:t>- Powers </a:t>
            </a:r>
            <a:r>
              <a:rPr lang="en-US" dirty="0"/>
              <a:t>et al., 2012; Shogren, Wehmeyer, Palmer, Rifenbark, &amp; Little, </a:t>
            </a:r>
            <a:r>
              <a:rPr lang="en-US" dirty="0" smtClean="0"/>
              <a:t>2014; </a:t>
            </a:r>
            <a:r>
              <a:rPr lang="en-US" dirty="0"/>
              <a:t>Wehmeyer and Schwartz, 1997; Wehmeyer &amp; Palmer, </a:t>
            </a:r>
            <a:r>
              <a:rPr lang="en-US" dirty="0" smtClean="0"/>
              <a:t>2003</a:t>
            </a:r>
            <a:endParaRPr lang="en-US" dirty="0"/>
          </a:p>
          <a:p>
            <a:pPr marL="44450" indent="0">
              <a:buNone/>
            </a:pPr>
            <a:endParaRPr lang="en-US" dirty="0"/>
          </a:p>
        </p:txBody>
      </p:sp>
      <p:sp>
        <p:nvSpPr>
          <p:cNvPr id="4" name="Footer Placeholder 3"/>
          <p:cNvSpPr>
            <a:spLocks noGrp="1"/>
          </p:cNvSpPr>
          <p:nvPr>
            <p:ph type="ftr" sz="quarter" idx="10"/>
          </p:nvPr>
        </p:nvSpPr>
        <p:spPr/>
        <p:txBody>
          <a:bodyPr/>
          <a:lstStyle/>
          <a:p>
            <a:pPr>
              <a:defRPr/>
            </a:pPr>
            <a:endParaRPr lang="en-US" altLang="en-US" sz="1600" dirty="0"/>
          </a:p>
        </p:txBody>
      </p:sp>
      <p:sp>
        <p:nvSpPr>
          <p:cNvPr id="5" name="Slide Number Placeholder 4"/>
          <p:cNvSpPr>
            <a:spLocks noGrp="1"/>
          </p:cNvSpPr>
          <p:nvPr>
            <p:ph type="sldNum" sz="quarter" idx="11"/>
          </p:nvPr>
        </p:nvSpPr>
        <p:spPr/>
        <p:txBody>
          <a:bodyPr/>
          <a:lstStyle/>
          <a:p>
            <a:pPr>
              <a:defRPr/>
            </a:pPr>
            <a:fld id="{9E299ADB-ADF9-4C5E-8A7C-2B5723408946}" type="slidenum">
              <a:rPr lang="en-US" altLang="en-US" smtClean="0"/>
              <a:pPr>
                <a:defRPr/>
              </a:pPr>
              <a:t>21</a:t>
            </a:fld>
            <a:endParaRPr lang="en-US" altLang="en-US" dirty="0"/>
          </a:p>
        </p:txBody>
      </p:sp>
    </p:spTree>
    <p:extLst>
      <p:ext uri="{BB962C8B-B14F-4D97-AF65-F5344CB8AC3E}">
        <p14:creationId xmlns:p14="http://schemas.microsoft.com/office/powerpoint/2010/main" val="34455304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a:t>
            </a:r>
            <a:endParaRPr lang="en-US" dirty="0"/>
          </a:p>
        </p:txBody>
      </p:sp>
      <p:sp>
        <p:nvSpPr>
          <p:cNvPr id="3" name="Content Placeholder 2"/>
          <p:cNvSpPr>
            <a:spLocks noGrp="1"/>
          </p:cNvSpPr>
          <p:nvPr>
            <p:ph idx="1"/>
          </p:nvPr>
        </p:nvSpPr>
        <p:spPr/>
        <p:txBody>
          <a:bodyPr/>
          <a:lstStyle/>
          <a:p>
            <a:pPr marL="44450" indent="0">
              <a:buNone/>
              <a:defRPr/>
            </a:pPr>
            <a:r>
              <a:rPr lang="en-US" dirty="0"/>
              <a:t>Women with intellectual disabilities exercising more self-determination are </a:t>
            </a:r>
            <a:r>
              <a:rPr lang="en-US" b="1" dirty="0"/>
              <a:t>less likely to be abused</a:t>
            </a:r>
            <a:endParaRPr lang="en-US" dirty="0"/>
          </a:p>
          <a:p>
            <a:pPr marL="44450" indent="0">
              <a:buNone/>
              <a:defRPr/>
            </a:pPr>
            <a:r>
              <a:rPr lang="en-US" dirty="0" smtClean="0"/>
              <a:t>- </a:t>
            </a:r>
            <a:r>
              <a:rPr lang="en-US" dirty="0" err="1" smtClean="0"/>
              <a:t>Khemka</a:t>
            </a:r>
            <a:r>
              <a:rPr lang="en-US" dirty="0"/>
              <a:t>, </a:t>
            </a:r>
            <a:r>
              <a:rPr lang="en-US" dirty="0" err="1"/>
              <a:t>Hickson</a:t>
            </a:r>
            <a:r>
              <a:rPr lang="en-US" dirty="0"/>
              <a:t>, and Reynolds, </a:t>
            </a:r>
            <a:r>
              <a:rPr lang="en-US" dirty="0" smtClean="0"/>
              <a:t>2005</a:t>
            </a:r>
            <a:endParaRPr lang="en-US" dirty="0"/>
          </a:p>
          <a:p>
            <a:pPr marL="44450" indent="0">
              <a:buNone/>
            </a:pPr>
            <a:endParaRPr lang="en-US" dirty="0"/>
          </a:p>
        </p:txBody>
      </p:sp>
      <p:sp>
        <p:nvSpPr>
          <p:cNvPr id="4" name="Footer Placeholder 3"/>
          <p:cNvSpPr>
            <a:spLocks noGrp="1"/>
          </p:cNvSpPr>
          <p:nvPr>
            <p:ph type="ftr" sz="quarter" idx="10"/>
          </p:nvPr>
        </p:nvSpPr>
        <p:spPr/>
        <p:txBody>
          <a:bodyPr/>
          <a:lstStyle/>
          <a:p>
            <a:pPr>
              <a:defRPr/>
            </a:pPr>
            <a:r>
              <a:rPr lang="en-US" altLang="en-US" smtClean="0"/>
              <a:t>National Resource Center for Supported Decision-Making  </a:t>
            </a:r>
            <a:br>
              <a:rPr lang="en-US" altLang="en-US" smtClean="0"/>
            </a:br>
            <a:r>
              <a:rPr lang="en-US" altLang="en-US" sz="1600" smtClean="0"/>
              <a:t>EVERYONE has the Right to Make Choices </a:t>
            </a:r>
            <a:endParaRPr lang="en-US" altLang="en-US" sz="1600" dirty="0"/>
          </a:p>
        </p:txBody>
      </p:sp>
      <p:sp>
        <p:nvSpPr>
          <p:cNvPr id="5" name="Slide Number Placeholder 4"/>
          <p:cNvSpPr>
            <a:spLocks noGrp="1"/>
          </p:cNvSpPr>
          <p:nvPr>
            <p:ph type="sldNum" sz="quarter" idx="11"/>
          </p:nvPr>
        </p:nvSpPr>
        <p:spPr/>
        <p:txBody>
          <a:bodyPr/>
          <a:lstStyle/>
          <a:p>
            <a:pPr>
              <a:defRPr/>
            </a:pPr>
            <a:fld id="{9E299ADB-ADF9-4C5E-8A7C-2B5723408946}" type="slidenum">
              <a:rPr lang="en-US" altLang="en-US" smtClean="0"/>
              <a:pPr>
                <a:defRPr/>
              </a:pPr>
              <a:t>22</a:t>
            </a:fld>
            <a:endParaRPr lang="en-US" altLang="en-US" dirty="0"/>
          </a:p>
        </p:txBody>
      </p:sp>
    </p:spTree>
    <p:extLst>
      <p:ext uri="{BB962C8B-B14F-4D97-AF65-F5344CB8AC3E}">
        <p14:creationId xmlns:p14="http://schemas.microsoft.com/office/powerpoint/2010/main" val="1012092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Where DO We Go From Here?</a:t>
            </a:r>
            <a:endParaRPr lang="en-US" dirty="0"/>
          </a:p>
        </p:txBody>
      </p:sp>
      <p:sp>
        <p:nvSpPr>
          <p:cNvPr id="3" name="Content Placeholder 2"/>
          <p:cNvSpPr>
            <a:spLocks noGrp="1"/>
          </p:cNvSpPr>
          <p:nvPr>
            <p:ph idx="1"/>
          </p:nvPr>
        </p:nvSpPr>
        <p:spPr/>
        <p:txBody>
          <a:bodyPr>
            <a:normAutofit fontScale="92500" lnSpcReduction="20000"/>
          </a:bodyPr>
          <a:lstStyle/>
          <a:p>
            <a:pPr marL="44450" indent="0">
              <a:buNone/>
            </a:pPr>
            <a:r>
              <a:rPr lang="en-US" sz="5200" dirty="0" smtClean="0"/>
              <a:t>If</a:t>
            </a:r>
            <a:r>
              <a:rPr lang="en-US" dirty="0" smtClean="0"/>
              <a:t>:</a:t>
            </a:r>
          </a:p>
          <a:p>
            <a:pPr>
              <a:buFont typeface="Wingdings" panose="05000000000000000000" pitchFamily="2" charset="2"/>
              <a:buChar char="§"/>
            </a:pPr>
            <a:r>
              <a:rPr lang="en-US" dirty="0" smtClean="0"/>
              <a:t>We </a:t>
            </a:r>
            <a:r>
              <a:rPr lang="en-US" b="1" dirty="0" smtClean="0"/>
              <a:t>KNOW</a:t>
            </a:r>
            <a:r>
              <a:rPr lang="en-US" dirty="0" smtClean="0"/>
              <a:t> that some people need more support as they age or due to disability </a:t>
            </a:r>
          </a:p>
          <a:p>
            <a:pPr>
              <a:buFont typeface="Wingdings" panose="05000000000000000000" pitchFamily="2" charset="2"/>
              <a:buChar char="§"/>
            </a:pPr>
            <a:r>
              <a:rPr lang="en-US" dirty="0" smtClean="0"/>
              <a:t>We </a:t>
            </a:r>
            <a:r>
              <a:rPr lang="en-US" b="1" dirty="0" smtClean="0"/>
              <a:t>KNOW</a:t>
            </a:r>
            <a:r>
              <a:rPr lang="en-US" dirty="0" smtClean="0"/>
              <a:t> that guardianship can result in decreased quality of life and</a:t>
            </a:r>
          </a:p>
          <a:p>
            <a:pPr>
              <a:buFont typeface="Wingdings" panose="05000000000000000000" pitchFamily="2" charset="2"/>
              <a:buChar char="§"/>
            </a:pPr>
            <a:r>
              <a:rPr lang="en-US" dirty="0" smtClean="0"/>
              <a:t>We </a:t>
            </a:r>
            <a:r>
              <a:rPr lang="en-US" b="1" dirty="0" smtClean="0"/>
              <a:t>KNOW</a:t>
            </a:r>
            <a:r>
              <a:rPr lang="en-US" dirty="0" smtClean="0"/>
              <a:t> that increased self-determination leads to improved quality of life</a:t>
            </a:r>
          </a:p>
          <a:p>
            <a:pPr marL="44450" indent="0">
              <a:buNone/>
            </a:pPr>
            <a:r>
              <a:rPr lang="en-US" sz="5200" dirty="0" smtClean="0"/>
              <a:t>Then</a:t>
            </a:r>
            <a:r>
              <a:rPr lang="en-US" dirty="0" smtClean="0"/>
              <a:t> we need a means of </a:t>
            </a:r>
            <a:r>
              <a:rPr lang="en-US" b="1" dirty="0" smtClean="0"/>
              <a:t>INCREASING</a:t>
            </a:r>
            <a:r>
              <a:rPr lang="en-US" dirty="0" smtClean="0"/>
              <a:t> self-determination while </a:t>
            </a:r>
            <a:r>
              <a:rPr lang="en-US" b="1" dirty="0" smtClean="0"/>
              <a:t>STILL</a:t>
            </a:r>
            <a:r>
              <a:rPr lang="en-US" dirty="0" smtClean="0"/>
              <a:t> providing support</a:t>
            </a:r>
          </a:p>
          <a:p>
            <a:pPr marL="44450" indent="0">
              <a:buNone/>
            </a:pPr>
            <a:endParaRPr lang="en-US" dirty="0" smtClean="0"/>
          </a:p>
          <a:p>
            <a:pPr marL="44450" indent="0">
              <a:buNone/>
            </a:pPr>
            <a:endParaRPr lang="en-US" dirty="0"/>
          </a:p>
        </p:txBody>
      </p:sp>
      <p:sp>
        <p:nvSpPr>
          <p:cNvPr id="4" name="Footer Placeholder 3"/>
          <p:cNvSpPr>
            <a:spLocks noGrp="1"/>
          </p:cNvSpPr>
          <p:nvPr>
            <p:ph type="ftr" sz="quarter" idx="10"/>
          </p:nvPr>
        </p:nvSpPr>
        <p:spPr/>
        <p:txBody>
          <a:bodyPr/>
          <a:lstStyle/>
          <a:p>
            <a:pPr>
              <a:defRPr/>
            </a:pPr>
            <a:r>
              <a:rPr lang="en-US" altLang="en-US" smtClean="0"/>
              <a:t>National Resource Center for Supported Decision-Making  </a:t>
            </a:r>
            <a:br>
              <a:rPr lang="en-US" altLang="en-US" smtClean="0"/>
            </a:br>
            <a:r>
              <a:rPr lang="en-US" altLang="en-US" sz="1600" smtClean="0"/>
              <a:t>EVERYONE has the Right to Make Choices </a:t>
            </a:r>
            <a:endParaRPr lang="en-US" altLang="en-US" sz="1600" dirty="0"/>
          </a:p>
        </p:txBody>
      </p:sp>
      <p:sp>
        <p:nvSpPr>
          <p:cNvPr id="5" name="Slide Number Placeholder 4"/>
          <p:cNvSpPr>
            <a:spLocks noGrp="1"/>
          </p:cNvSpPr>
          <p:nvPr>
            <p:ph type="sldNum" sz="quarter" idx="11"/>
          </p:nvPr>
        </p:nvSpPr>
        <p:spPr/>
        <p:txBody>
          <a:bodyPr/>
          <a:lstStyle/>
          <a:p>
            <a:pPr>
              <a:defRPr/>
            </a:pPr>
            <a:fld id="{9E299ADB-ADF9-4C5E-8A7C-2B5723408946}" type="slidenum">
              <a:rPr lang="en-US" altLang="en-US" smtClean="0"/>
              <a:pPr>
                <a:defRPr/>
              </a:pPr>
              <a:t>23</a:t>
            </a:fld>
            <a:endParaRPr lang="en-US" altLang="en-US" dirty="0"/>
          </a:p>
        </p:txBody>
      </p:sp>
    </p:spTree>
    <p:extLst>
      <p:ext uri="{BB962C8B-B14F-4D97-AF65-F5344CB8AC3E}">
        <p14:creationId xmlns:p14="http://schemas.microsoft.com/office/powerpoint/2010/main" val="1850240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Margaret “Jenny” Hatch</a:t>
            </a:r>
            <a:endParaRPr lang="en-US" dirty="0"/>
          </a:p>
        </p:txBody>
      </p:sp>
      <p:sp>
        <p:nvSpPr>
          <p:cNvPr id="3" name="Content Placeholder 2"/>
          <p:cNvSpPr>
            <a:spLocks noGrp="1"/>
          </p:cNvSpPr>
          <p:nvPr>
            <p:ph idx="1"/>
          </p:nvPr>
        </p:nvSpPr>
        <p:spPr/>
        <p:txBody>
          <a:bodyPr>
            <a:normAutofit/>
          </a:bodyPr>
          <a:lstStyle/>
          <a:p>
            <a:pPr marL="0" indent="0">
              <a:spcBef>
                <a:spcPct val="0"/>
              </a:spcBef>
              <a:buNone/>
              <a:defRPr/>
            </a:pPr>
            <a:r>
              <a:rPr lang="en-US" altLang="en-US" dirty="0">
                <a:latin typeface="Calibri" pitchFamily="34" charset="0"/>
                <a:ea typeface="Apple Chancery"/>
                <a:cs typeface="Apple Chancery"/>
              </a:rPr>
              <a:t>Margaret “Jenny” Hatch</a:t>
            </a:r>
          </a:p>
          <a:p>
            <a:pPr marL="0" indent="0">
              <a:spcBef>
                <a:spcPct val="0"/>
              </a:spcBef>
              <a:buNone/>
              <a:defRPr/>
            </a:pPr>
            <a:endParaRPr lang="en-US" altLang="en-US" dirty="0">
              <a:latin typeface="Calibri" pitchFamily="34" charset="0"/>
              <a:ea typeface="Apple Chancery"/>
              <a:cs typeface="Apple Chancery"/>
            </a:endParaRPr>
          </a:p>
          <a:p>
            <a:pPr marL="0" indent="0">
              <a:spcBef>
                <a:spcPct val="0"/>
              </a:spcBef>
              <a:buFont typeface="Arial" pitchFamily="34" charset="0"/>
              <a:buNone/>
              <a:defRPr/>
            </a:pPr>
            <a:r>
              <a:rPr lang="en-US" altLang="en-US" dirty="0">
                <a:latin typeface="Calibri" pitchFamily="34" charset="0"/>
                <a:ea typeface="Apple Chancery"/>
                <a:cs typeface="Apple Chancery"/>
              </a:rPr>
              <a:t>Twenty-Nine year old woman</a:t>
            </a:r>
          </a:p>
          <a:p>
            <a:pPr marL="0" indent="0">
              <a:spcBef>
                <a:spcPct val="0"/>
              </a:spcBef>
              <a:buFont typeface="Arial" pitchFamily="34" charset="0"/>
              <a:buNone/>
              <a:defRPr/>
            </a:pPr>
            <a:r>
              <a:rPr lang="en-US" altLang="en-US" dirty="0">
                <a:latin typeface="Calibri" pitchFamily="34" charset="0"/>
                <a:ea typeface="Apple Chancery"/>
                <a:cs typeface="Apple Chancery"/>
              </a:rPr>
              <a:t>with Down syndrome. </a:t>
            </a:r>
          </a:p>
          <a:p>
            <a:pPr marL="0" indent="0">
              <a:spcBef>
                <a:spcPct val="0"/>
              </a:spcBef>
              <a:buFont typeface="Wingdings" pitchFamily="2" charset="2"/>
              <a:buChar char="§"/>
              <a:defRPr/>
            </a:pPr>
            <a:r>
              <a:rPr lang="en-US" altLang="en-US" dirty="0">
                <a:latin typeface="Calibri" pitchFamily="34" charset="0"/>
                <a:ea typeface="Apple Chancery"/>
                <a:cs typeface="Apple Chancery"/>
              </a:rPr>
              <a:t>High School graduate</a:t>
            </a:r>
          </a:p>
          <a:p>
            <a:pPr marL="0" indent="0">
              <a:spcBef>
                <a:spcPct val="0"/>
              </a:spcBef>
              <a:buFont typeface="Wingdings" pitchFamily="2" charset="2"/>
              <a:buChar char="§"/>
              <a:defRPr/>
            </a:pPr>
            <a:r>
              <a:rPr lang="en-US" altLang="en-US" dirty="0">
                <a:latin typeface="Calibri" pitchFamily="34" charset="0"/>
                <a:ea typeface="Apple Chancery"/>
                <a:cs typeface="Apple Chancery"/>
              </a:rPr>
              <a:t>Lived independently</a:t>
            </a:r>
          </a:p>
          <a:p>
            <a:pPr marL="0" indent="0">
              <a:spcBef>
                <a:spcPct val="0"/>
              </a:spcBef>
              <a:buFont typeface="Wingdings" pitchFamily="2" charset="2"/>
              <a:buChar char="§"/>
              <a:defRPr/>
            </a:pPr>
            <a:r>
              <a:rPr lang="en-US" altLang="en-US" dirty="0">
                <a:latin typeface="Calibri" pitchFamily="34" charset="0"/>
                <a:ea typeface="Apple Chancery"/>
                <a:cs typeface="Apple Chancery"/>
              </a:rPr>
              <a:t>Employed for 5 years</a:t>
            </a:r>
          </a:p>
          <a:p>
            <a:pPr marL="0" indent="0">
              <a:spcBef>
                <a:spcPct val="0"/>
              </a:spcBef>
              <a:buFont typeface="Wingdings" pitchFamily="2" charset="2"/>
              <a:buChar char="§"/>
              <a:defRPr/>
            </a:pPr>
            <a:r>
              <a:rPr lang="en-US" altLang="en-US" dirty="0">
                <a:latin typeface="Calibri" pitchFamily="34" charset="0"/>
                <a:ea typeface="Apple Chancery"/>
                <a:cs typeface="Apple Chancery"/>
              </a:rPr>
              <a:t>Politically active</a:t>
            </a:r>
            <a:endParaRPr lang="en-US" altLang="en-US" dirty="0">
              <a:latin typeface="Calibri" pitchFamily="34" charset="0"/>
            </a:endParaRPr>
          </a:p>
          <a:p>
            <a:endParaRPr lang="en-US" dirty="0"/>
          </a:p>
        </p:txBody>
      </p:sp>
      <p:sp>
        <p:nvSpPr>
          <p:cNvPr id="7" name="Footer Placeholder 6"/>
          <p:cNvSpPr>
            <a:spLocks noGrp="1"/>
          </p:cNvSpPr>
          <p:nvPr>
            <p:ph type="ftr" sz="quarter" idx="10"/>
          </p:nvPr>
        </p:nvSpPr>
        <p:spPr/>
        <p:txBody>
          <a:bodyPr/>
          <a:lstStyle/>
          <a:p>
            <a:pPr>
              <a:defRPr/>
            </a:pPr>
            <a:r>
              <a:rPr lang="en-US" altLang="en-US" dirty="0" smtClean="0"/>
              <a:t>National Resource Center for Supported Decision-Making</a:t>
            </a:r>
          </a:p>
          <a:p>
            <a:pPr>
              <a:defRPr/>
            </a:pPr>
            <a:r>
              <a:rPr lang="en-US" altLang="en-US" sz="1600" dirty="0" smtClean="0"/>
              <a:t>EVERYONE has the Right to Make Choices</a:t>
            </a:r>
            <a:endParaRPr lang="en-US" altLang="en-US" dirty="0"/>
          </a:p>
        </p:txBody>
      </p:sp>
      <p:sp>
        <p:nvSpPr>
          <p:cNvPr id="8" name="Slide Number Placeholder 7"/>
          <p:cNvSpPr>
            <a:spLocks noGrp="1"/>
          </p:cNvSpPr>
          <p:nvPr>
            <p:ph type="sldNum" sz="quarter" idx="11"/>
          </p:nvPr>
        </p:nvSpPr>
        <p:spPr/>
        <p:txBody>
          <a:bodyPr/>
          <a:lstStyle/>
          <a:p>
            <a:pPr>
              <a:defRPr/>
            </a:pPr>
            <a:fld id="{8B444C5D-40CC-408A-ABFE-C4B6375279D2}" type="slidenum">
              <a:rPr lang="en-US" altLang="en-US" smtClean="0"/>
              <a:pPr>
                <a:defRPr/>
              </a:pPr>
              <a:t>24</a:t>
            </a:fld>
            <a:endParaRPr lang="en-US" altLang="en-US" dirty="0"/>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2088" y="1814513"/>
            <a:ext cx="2930912" cy="412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06828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a:t>Court Order putting Jenny in a “temporary guardianship”</a:t>
            </a:r>
          </a:p>
          <a:p>
            <a:r>
              <a:rPr lang="en-US" sz="3200" dirty="0"/>
              <a:t>Living in a segregated group home</a:t>
            </a:r>
          </a:p>
          <a:p>
            <a:r>
              <a:rPr lang="en-US" sz="3200" dirty="0"/>
              <a:t>No cell phone or computer, Facebook password changed</a:t>
            </a:r>
          </a:p>
          <a:p>
            <a:r>
              <a:rPr lang="en-US" sz="3200" dirty="0"/>
              <a:t>Guardians controlled all access to her</a:t>
            </a:r>
          </a:p>
          <a:p>
            <a:r>
              <a:rPr lang="en-US" sz="3200" dirty="0"/>
              <a:t>Working up to 5 days a week for 8 months – made less than $1000</a:t>
            </a:r>
          </a:p>
          <a:p>
            <a:endParaRPr lang="en-US" dirty="0"/>
          </a:p>
        </p:txBody>
      </p:sp>
      <p:sp>
        <p:nvSpPr>
          <p:cNvPr id="3" name="Title 2"/>
          <p:cNvSpPr>
            <a:spLocks noGrp="1"/>
          </p:cNvSpPr>
          <p:nvPr>
            <p:ph type="title"/>
          </p:nvPr>
        </p:nvSpPr>
        <p:spPr/>
        <p:txBody>
          <a:bodyPr/>
          <a:lstStyle/>
          <a:p>
            <a:pPr algn="ctr"/>
            <a:r>
              <a:rPr lang="en-US" dirty="0" smtClean="0"/>
              <a:t>The Situation: February 2013</a:t>
            </a:r>
            <a:endParaRPr lang="en-US" dirty="0"/>
          </a:p>
        </p:txBody>
      </p:sp>
    </p:spTree>
    <p:extLst>
      <p:ext uri="{BB962C8B-B14F-4D97-AF65-F5344CB8AC3E}">
        <p14:creationId xmlns:p14="http://schemas.microsoft.com/office/powerpoint/2010/main" val="4121911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r>
              <a:rPr lang="en-US" altLang="en-US" dirty="0" smtClean="0">
                <a:solidFill>
                  <a:schemeClr val="bg1"/>
                </a:solidFill>
                <a:latin typeface="Franklin Gothic Medium" pitchFamily="34" charset="0"/>
              </a:rPr>
              <a:t>National Resource Center for Supported Decision-Making  </a:t>
            </a:r>
            <a:br>
              <a:rPr lang="en-US" altLang="en-US" dirty="0" smtClean="0">
                <a:solidFill>
                  <a:schemeClr val="bg1"/>
                </a:solidFill>
                <a:latin typeface="Franklin Gothic Medium" pitchFamily="34" charset="0"/>
              </a:rPr>
            </a:br>
            <a:r>
              <a:rPr lang="en-US" altLang="en-US" sz="1600" dirty="0" smtClean="0">
                <a:solidFill>
                  <a:schemeClr val="bg1"/>
                </a:solidFill>
                <a:latin typeface="Franklin Gothic Medium" pitchFamily="34" charset="0"/>
              </a:rPr>
              <a:t>EVERYONE has the Right to Make Choices </a:t>
            </a:r>
          </a:p>
        </p:txBody>
      </p:sp>
      <p:sp>
        <p:nvSpPr>
          <p:cNvPr id="10243" name="Slide Number Placeholder 5"/>
          <p:cNvSpPr>
            <a:spLocks noGrp="1"/>
          </p:cNvSpPr>
          <p:nvPr>
            <p:ph type="sldNum" sz="quarter" idx="11"/>
          </p:nvPr>
        </p:nvSpPr>
        <p:spPr bwMode="auto">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fld id="{9170F811-7111-416E-8FC6-5EBB4C2655BE}" type="slidenum">
              <a:rPr lang="en-US" altLang="en-US" smtClean="0">
                <a:solidFill>
                  <a:schemeClr val="bg1"/>
                </a:solidFill>
                <a:latin typeface="Franklin Gothic Medium" pitchFamily="34" charset="0"/>
              </a:rPr>
              <a:pPr/>
              <a:t>26</a:t>
            </a:fld>
            <a:endParaRPr lang="en-US" altLang="en-US" dirty="0" smtClean="0">
              <a:solidFill>
                <a:schemeClr val="bg1"/>
              </a:solidFill>
              <a:latin typeface="Franklin Gothic Medium" pitchFamily="34" charset="0"/>
            </a:endParaRPr>
          </a:p>
        </p:txBody>
      </p:sp>
      <p:sp>
        <p:nvSpPr>
          <p:cNvPr id="74754" name="Content Placeholder 1"/>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pPr marL="44450" indent="0">
              <a:buNone/>
            </a:pPr>
            <a:r>
              <a:rPr lang="en-US" sz="4400" dirty="0" smtClean="0"/>
              <a:t>Guardians had the power:</a:t>
            </a:r>
          </a:p>
          <a:p>
            <a:pPr marL="109728" lvl="0" indent="0">
              <a:buNone/>
            </a:pPr>
            <a:endParaRPr lang="en-US" sz="4400" b="1" dirty="0" smtClean="0"/>
          </a:p>
          <a:p>
            <a:pPr marL="109728" lvl="0" indent="0">
              <a:buNone/>
            </a:pPr>
            <a:r>
              <a:rPr lang="en-US" sz="4400" dirty="0" smtClean="0"/>
              <a:t>“[</a:t>
            </a:r>
            <a:r>
              <a:rPr lang="en-US" sz="4400" dirty="0"/>
              <a:t>T]o make decisions regarding visitation of individuals with Respondent, Respondent's support, care,  health, safety, habilitation,  education,  therapeutic  treatment and, if not inconsistent with an order of commitment, residence.”</a:t>
            </a:r>
          </a:p>
          <a:p>
            <a:pPr marL="109538" indent="0">
              <a:buFont typeface="Wingdings 2" pitchFamily="18" charset="2"/>
              <a:buNone/>
              <a:defRPr/>
            </a:pPr>
            <a:endParaRPr lang="en-US" altLang="en-US" dirty="0" smtClean="0">
              <a:latin typeface="Calibri" pitchFamily="34" charset="0"/>
            </a:endParaRPr>
          </a:p>
        </p:txBody>
      </p:sp>
      <p:sp>
        <p:nvSpPr>
          <p:cNvPr id="74756" name="Rectangle 4"/>
          <p:cNvSpPr>
            <a:spLocks noGrp="1" noChangeArrowheads="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cap="none" dirty="0" smtClean="0">
                <a:latin typeface="Calibri" pitchFamily="34" charset="0"/>
              </a:rPr>
              <a:t>Court Ordered “Temporary Guardianship” </a:t>
            </a:r>
          </a:p>
        </p:txBody>
      </p:sp>
    </p:spTree>
    <p:extLst>
      <p:ext uri="{BB962C8B-B14F-4D97-AF65-F5344CB8AC3E}">
        <p14:creationId xmlns:p14="http://schemas.microsoft.com/office/powerpoint/2010/main" val="10750397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0" indent="0">
              <a:buNone/>
            </a:pPr>
            <a:r>
              <a:rPr lang="en-US" dirty="0"/>
              <a:t>On Jenny’s:</a:t>
            </a:r>
          </a:p>
          <a:p>
            <a:pPr marL="0" indent="0">
              <a:buNone/>
            </a:pPr>
            <a:endParaRPr lang="en-US" dirty="0"/>
          </a:p>
          <a:p>
            <a:pPr>
              <a:buFont typeface="Wingdings" panose="05000000000000000000" pitchFamily="2" charset="2"/>
              <a:buChar char="§"/>
            </a:pPr>
            <a:r>
              <a:rPr lang="en-US" dirty="0"/>
              <a:t>Independent Living Skills: </a:t>
            </a:r>
            <a:r>
              <a:rPr lang="en-US" b="1" dirty="0"/>
              <a:t>“If she had assistance, she may be able to do that”</a:t>
            </a:r>
          </a:p>
          <a:p>
            <a:pPr>
              <a:buFont typeface="Wingdings" panose="05000000000000000000" pitchFamily="2" charset="2"/>
              <a:buChar char="§"/>
            </a:pPr>
            <a:endParaRPr lang="en-US" b="1" dirty="0"/>
          </a:p>
          <a:p>
            <a:pPr>
              <a:buFont typeface="Wingdings" panose="05000000000000000000" pitchFamily="2" charset="2"/>
              <a:buChar char="§"/>
            </a:pPr>
            <a:r>
              <a:rPr lang="en-US" dirty="0"/>
              <a:t>Legal Skills:  </a:t>
            </a:r>
            <a:r>
              <a:rPr lang="en-US" b="1" dirty="0"/>
              <a:t>“she would need assistance to understand a legal document</a:t>
            </a:r>
            <a:r>
              <a:rPr lang="en-US" dirty="0"/>
              <a:t>”</a:t>
            </a:r>
          </a:p>
          <a:p>
            <a:pPr>
              <a:buFont typeface="Wingdings" panose="05000000000000000000" pitchFamily="2" charset="2"/>
              <a:buChar char="§"/>
            </a:pPr>
            <a:endParaRPr lang="en-US" dirty="0"/>
          </a:p>
          <a:p>
            <a:pPr>
              <a:buFont typeface="Wingdings" panose="05000000000000000000" pitchFamily="2" charset="2"/>
              <a:buChar char="§"/>
            </a:pPr>
            <a:r>
              <a:rPr lang="en-US" dirty="0"/>
              <a:t>Money Management: </a:t>
            </a:r>
            <a:r>
              <a:rPr lang="en-US" b="1" dirty="0"/>
              <a:t>She needs “assistance with [a] bank account.”</a:t>
            </a:r>
          </a:p>
          <a:p>
            <a:pPr marL="109728" indent="0">
              <a:buNone/>
            </a:pPr>
            <a:endParaRPr lang="en-US" dirty="0"/>
          </a:p>
        </p:txBody>
      </p:sp>
      <p:sp>
        <p:nvSpPr>
          <p:cNvPr id="3" name="Title 2"/>
          <p:cNvSpPr>
            <a:spLocks noGrp="1"/>
          </p:cNvSpPr>
          <p:nvPr>
            <p:ph type="title"/>
          </p:nvPr>
        </p:nvSpPr>
        <p:spPr/>
        <p:txBody>
          <a:bodyPr/>
          <a:lstStyle/>
          <a:p>
            <a:pPr algn="ctr"/>
            <a:r>
              <a:rPr lang="en-US" dirty="0" smtClean="0"/>
              <a:t>Why?</a:t>
            </a:r>
            <a:br>
              <a:rPr lang="en-US" dirty="0" smtClean="0"/>
            </a:br>
            <a:r>
              <a:rPr lang="en-US" dirty="0" smtClean="0"/>
              <a:t> From Their Expert</a:t>
            </a:r>
            <a:endParaRPr lang="en-US" dirty="0"/>
          </a:p>
        </p:txBody>
      </p:sp>
    </p:spTree>
    <p:extLst>
      <p:ext uri="{BB962C8B-B14F-4D97-AF65-F5344CB8AC3E}">
        <p14:creationId xmlns:p14="http://schemas.microsoft.com/office/powerpoint/2010/main" val="30629201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US" sz="3600" b="1" dirty="0" smtClean="0"/>
              <a:t>“</a:t>
            </a:r>
            <a:r>
              <a:rPr lang="en-US" sz="3600" dirty="0"/>
              <a:t>She’s going to need assistance to make decisions regarding her healthcare, her living arrangements and such like that, she will need someone to guide her and give her assistance</a:t>
            </a:r>
            <a:r>
              <a:rPr lang="en-US" dirty="0"/>
              <a:t>.”  </a:t>
            </a:r>
          </a:p>
          <a:p>
            <a:endParaRPr lang="en-US" dirty="0"/>
          </a:p>
        </p:txBody>
      </p:sp>
      <p:sp>
        <p:nvSpPr>
          <p:cNvPr id="3" name="Title 2"/>
          <p:cNvSpPr>
            <a:spLocks noGrp="1"/>
          </p:cNvSpPr>
          <p:nvPr>
            <p:ph type="title"/>
          </p:nvPr>
        </p:nvSpPr>
        <p:spPr/>
        <p:txBody>
          <a:bodyPr/>
          <a:lstStyle/>
          <a:p>
            <a:pPr algn="ctr"/>
            <a:r>
              <a:rPr lang="en-US" dirty="0" smtClean="0"/>
              <a:t>Therefore…</a:t>
            </a:r>
            <a:endParaRPr lang="en-US" dirty="0"/>
          </a:p>
        </p:txBody>
      </p:sp>
    </p:spTree>
    <p:extLst>
      <p:ext uri="{BB962C8B-B14F-4D97-AF65-F5344CB8AC3E}">
        <p14:creationId xmlns:p14="http://schemas.microsoft.com/office/powerpoint/2010/main" val="29651604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buNone/>
            </a:pPr>
            <a:r>
              <a:rPr lang="en-US" dirty="0"/>
              <a:t>How could Jenny execute a Power of Attorney? </a:t>
            </a:r>
          </a:p>
          <a:p>
            <a:pPr marL="0" indent="0" algn="ctr">
              <a:buNone/>
            </a:pPr>
            <a:r>
              <a:rPr lang="en-US" dirty="0"/>
              <a:t>“[N]</a:t>
            </a:r>
            <a:r>
              <a:rPr lang="en-US" dirty="0" err="1"/>
              <a:t>ot</a:t>
            </a:r>
            <a:r>
              <a:rPr lang="en-US" dirty="0"/>
              <a:t> only did Jenny have an opportunity to review the documents, but also the attorney had the opportunity to get to know Jenny and understand her capabilities and limitations in understanding legal documents. Based on this series of observations over several visits, the attorney concluded, and we concurred, that Jenny was capable of understanding these documents.”</a:t>
            </a:r>
          </a:p>
          <a:p>
            <a:pPr marL="109728" indent="0">
              <a:buNone/>
            </a:pPr>
            <a:endParaRPr lang="en-US" dirty="0"/>
          </a:p>
        </p:txBody>
      </p:sp>
      <p:sp>
        <p:nvSpPr>
          <p:cNvPr id="3" name="Title 2"/>
          <p:cNvSpPr>
            <a:spLocks noGrp="1"/>
          </p:cNvSpPr>
          <p:nvPr>
            <p:ph type="title"/>
          </p:nvPr>
        </p:nvSpPr>
        <p:spPr/>
        <p:txBody>
          <a:bodyPr/>
          <a:lstStyle/>
          <a:p>
            <a:pPr algn="ctr"/>
            <a:r>
              <a:rPr lang="en-US" dirty="0" smtClean="0"/>
              <a:t>Petitioners’ Sworn Statement</a:t>
            </a:r>
            <a:endParaRPr lang="en-US" dirty="0"/>
          </a:p>
        </p:txBody>
      </p:sp>
    </p:spTree>
    <p:extLst>
      <p:ext uri="{BB962C8B-B14F-4D97-AF65-F5344CB8AC3E}">
        <p14:creationId xmlns:p14="http://schemas.microsoft.com/office/powerpoint/2010/main" val="35387983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Rights=Choice</a:t>
            </a:r>
            <a:endParaRPr lang="en-US" dirty="0"/>
          </a:p>
        </p:txBody>
      </p:sp>
      <p:sp>
        <p:nvSpPr>
          <p:cNvPr id="3" name="Content Placeholder 2"/>
          <p:cNvSpPr>
            <a:spLocks noGrp="1"/>
          </p:cNvSpPr>
          <p:nvPr>
            <p:ph idx="1"/>
          </p:nvPr>
        </p:nvSpPr>
        <p:spPr/>
        <p:txBody>
          <a:bodyPr>
            <a:normAutofit/>
          </a:bodyPr>
          <a:lstStyle/>
          <a:p>
            <a:pPr marL="44450" indent="0">
              <a:buNone/>
            </a:pPr>
            <a:r>
              <a:rPr lang="en-US" dirty="0"/>
              <a:t> </a:t>
            </a:r>
            <a:r>
              <a:rPr lang="en-US" dirty="0" smtClean="0"/>
              <a:t>"I </a:t>
            </a:r>
            <a:r>
              <a:rPr lang="en-US" dirty="0"/>
              <a:t>am my choices. I cannot not choose. If I do not choose, that is still a choice. If faced with inevitable circumstances, we still choose </a:t>
            </a:r>
            <a:r>
              <a:rPr lang="en-US" i="1" dirty="0"/>
              <a:t>how we are </a:t>
            </a:r>
            <a:r>
              <a:rPr lang="en-US" dirty="0"/>
              <a:t>in those circumstances.”</a:t>
            </a:r>
          </a:p>
          <a:p>
            <a:pPr marL="44450" indent="0">
              <a:buNone/>
            </a:pPr>
            <a:r>
              <a:rPr lang="en-US" dirty="0"/>
              <a:t>- Jean Paul Sartre</a:t>
            </a:r>
          </a:p>
          <a:p>
            <a:pPr marL="44450" indent="0">
              <a:buNone/>
            </a:pPr>
            <a:endParaRPr lang="en-US" dirty="0"/>
          </a:p>
          <a:p>
            <a:pPr marL="44450" indent="0">
              <a:buNone/>
            </a:pPr>
            <a:endParaRPr lang="en-US" dirty="0"/>
          </a:p>
        </p:txBody>
      </p:sp>
      <p:sp>
        <p:nvSpPr>
          <p:cNvPr id="4" name="Footer Placeholder 3"/>
          <p:cNvSpPr>
            <a:spLocks noGrp="1"/>
          </p:cNvSpPr>
          <p:nvPr>
            <p:ph type="ftr" sz="quarter" idx="10"/>
          </p:nvPr>
        </p:nvSpPr>
        <p:spPr/>
        <p:txBody>
          <a:bodyPr/>
          <a:lstStyle/>
          <a:p>
            <a:pPr>
              <a:defRPr/>
            </a:pPr>
            <a:r>
              <a:rPr lang="en-US" altLang="en-US" smtClean="0"/>
              <a:t>National Resource Center for Supported Decision-Making  </a:t>
            </a:r>
            <a:br>
              <a:rPr lang="en-US" altLang="en-US" smtClean="0"/>
            </a:br>
            <a:r>
              <a:rPr lang="en-US" altLang="en-US" sz="1600" smtClean="0"/>
              <a:t>EVERYONE has the Right to Make Choices </a:t>
            </a:r>
            <a:endParaRPr lang="en-US" altLang="en-US" sz="1600" dirty="0"/>
          </a:p>
        </p:txBody>
      </p:sp>
      <p:sp>
        <p:nvSpPr>
          <p:cNvPr id="5" name="Slide Number Placeholder 4"/>
          <p:cNvSpPr>
            <a:spLocks noGrp="1"/>
          </p:cNvSpPr>
          <p:nvPr>
            <p:ph type="sldNum" sz="quarter" idx="11"/>
          </p:nvPr>
        </p:nvSpPr>
        <p:spPr/>
        <p:txBody>
          <a:bodyPr/>
          <a:lstStyle/>
          <a:p>
            <a:pPr>
              <a:defRPr/>
            </a:pPr>
            <a:fld id="{9E299ADB-ADF9-4C5E-8A7C-2B5723408946}" type="slidenum">
              <a:rPr lang="en-US" altLang="en-US" smtClean="0"/>
              <a:pPr>
                <a:defRPr/>
              </a:pPr>
              <a:t>3</a:t>
            </a:fld>
            <a:endParaRPr lang="en-US" altLang="en-US" dirty="0"/>
          </a:p>
        </p:txBody>
      </p:sp>
    </p:spTree>
    <p:extLst>
      <p:ext uri="{BB962C8B-B14F-4D97-AF65-F5344CB8AC3E}">
        <p14:creationId xmlns:p14="http://schemas.microsoft.com/office/powerpoint/2010/main" val="39831556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sz="3600" dirty="0" smtClean="0"/>
              <a:t>Jenny Needs Support:</a:t>
            </a:r>
          </a:p>
          <a:p>
            <a:pPr algn="ctr"/>
            <a:endParaRPr lang="en-US" sz="3600" dirty="0"/>
          </a:p>
          <a:p>
            <a:pPr algn="ctr"/>
            <a:r>
              <a:rPr lang="en-US" sz="3600" dirty="0" smtClean="0"/>
              <a:t>To </a:t>
            </a:r>
            <a:r>
              <a:rPr lang="en-US" sz="3600" dirty="0"/>
              <a:t>Understand Legal Issues</a:t>
            </a:r>
          </a:p>
          <a:p>
            <a:pPr algn="ctr"/>
            <a:r>
              <a:rPr lang="en-US" sz="3600" dirty="0"/>
              <a:t>To Understand Medical Issues</a:t>
            </a:r>
          </a:p>
          <a:p>
            <a:pPr algn="ctr"/>
            <a:r>
              <a:rPr lang="en-US" sz="3600" dirty="0"/>
              <a:t>To Understand Monetary Issues</a:t>
            </a:r>
          </a:p>
          <a:p>
            <a:pPr algn="ctr"/>
            <a:r>
              <a:rPr lang="en-US" sz="3600" dirty="0"/>
              <a:t>In her Day to Day Life</a:t>
            </a:r>
          </a:p>
          <a:p>
            <a:endParaRPr lang="en-US" dirty="0"/>
          </a:p>
        </p:txBody>
      </p:sp>
      <p:sp>
        <p:nvSpPr>
          <p:cNvPr id="3" name="Title 2"/>
          <p:cNvSpPr>
            <a:spLocks noGrp="1"/>
          </p:cNvSpPr>
          <p:nvPr>
            <p:ph type="title"/>
          </p:nvPr>
        </p:nvSpPr>
        <p:spPr/>
        <p:txBody>
          <a:bodyPr>
            <a:normAutofit/>
          </a:bodyPr>
          <a:lstStyle/>
          <a:p>
            <a:pPr algn="ctr"/>
            <a:r>
              <a:rPr lang="en-US" dirty="0" smtClean="0"/>
              <a:t>What That All Adds Up To</a:t>
            </a:r>
            <a:endParaRPr lang="en-US" dirty="0"/>
          </a:p>
        </p:txBody>
      </p:sp>
    </p:spTree>
    <p:extLst>
      <p:ext uri="{BB962C8B-B14F-4D97-AF65-F5344CB8AC3E}">
        <p14:creationId xmlns:p14="http://schemas.microsoft.com/office/powerpoint/2010/main" val="30998271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lgn="ctr">
              <a:buNone/>
            </a:pPr>
            <a:endParaRPr lang="en-US" sz="4400" dirty="0" smtClean="0"/>
          </a:p>
          <a:p>
            <a:pPr marL="109728" indent="0" algn="ctr">
              <a:buNone/>
            </a:pPr>
            <a:r>
              <a:rPr lang="en-US" sz="6000" b="1" dirty="0" smtClean="0"/>
              <a:t>JENNY IS A PERSON</a:t>
            </a:r>
          </a:p>
          <a:p>
            <a:pPr marL="109728" indent="0" algn="ctr">
              <a:buNone/>
            </a:pPr>
            <a:endParaRPr lang="en-US" sz="4400" dirty="0"/>
          </a:p>
          <a:p>
            <a:pPr marL="109728" indent="0" algn="ctr">
              <a:buNone/>
            </a:pPr>
            <a:r>
              <a:rPr lang="en-US" sz="4400" u="sng" dirty="0" smtClean="0"/>
              <a:t>We Are All Jenny Hatch</a:t>
            </a:r>
          </a:p>
          <a:p>
            <a:pPr marL="109728" indent="0">
              <a:buNone/>
            </a:pPr>
            <a:endParaRPr lang="en-US" dirty="0"/>
          </a:p>
        </p:txBody>
      </p:sp>
      <p:sp>
        <p:nvSpPr>
          <p:cNvPr id="3" name="Title 2"/>
          <p:cNvSpPr>
            <a:spLocks noGrp="1"/>
          </p:cNvSpPr>
          <p:nvPr>
            <p:ph type="title"/>
          </p:nvPr>
        </p:nvSpPr>
        <p:spPr/>
        <p:txBody>
          <a:bodyPr/>
          <a:lstStyle/>
          <a:p>
            <a:pPr algn="ctr"/>
            <a:r>
              <a:rPr lang="en-US" dirty="0" smtClean="0"/>
              <a:t>In Other Words</a:t>
            </a:r>
            <a:endParaRPr lang="en-US" dirty="0"/>
          </a:p>
        </p:txBody>
      </p:sp>
    </p:spTree>
    <p:extLst>
      <p:ext uri="{BB962C8B-B14F-4D97-AF65-F5344CB8AC3E}">
        <p14:creationId xmlns:p14="http://schemas.microsoft.com/office/powerpoint/2010/main" val="11153547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Way Forward: </a:t>
            </a:r>
            <a:br>
              <a:rPr lang="en-US" dirty="0" smtClean="0"/>
            </a:br>
            <a:r>
              <a:rPr lang="en-US" dirty="0" smtClean="0"/>
              <a:t>Supported Decision-Making</a:t>
            </a:r>
            <a:endParaRPr lang="en-US" dirty="0"/>
          </a:p>
        </p:txBody>
      </p:sp>
      <p:sp>
        <p:nvSpPr>
          <p:cNvPr id="3" name="Content Placeholder 2"/>
          <p:cNvSpPr>
            <a:spLocks noGrp="1"/>
          </p:cNvSpPr>
          <p:nvPr>
            <p:ph idx="1"/>
          </p:nvPr>
        </p:nvSpPr>
        <p:spPr/>
        <p:txBody>
          <a:bodyPr>
            <a:normAutofit/>
          </a:bodyPr>
          <a:lstStyle/>
          <a:p>
            <a:pPr>
              <a:spcAft>
                <a:spcPct val="100000"/>
              </a:spcAft>
              <a:buNone/>
              <a:defRPr/>
            </a:pPr>
            <a:r>
              <a:rPr lang="en-US" altLang="en-US" sz="2000" dirty="0" smtClean="0">
                <a:latin typeface="Calibri" pitchFamily="34" charset="0"/>
              </a:rPr>
              <a:t>“</a:t>
            </a:r>
            <a:r>
              <a:rPr lang="en-US" altLang="en-US" dirty="0">
                <a:latin typeface="Calibri" pitchFamily="34" charset="0"/>
              </a:rPr>
              <a:t>a recognized alternative to guardianship through which people with disabilities use friends, family members, and professionals to help them understand the situations and choices they face, so they may make their own decisions without the “need” for a guardian</a:t>
            </a:r>
            <a:r>
              <a:rPr lang="en-US" altLang="en-US" dirty="0" smtClean="0">
                <a:latin typeface="Calibri" pitchFamily="34" charset="0"/>
              </a:rPr>
              <a:t>.” - </a:t>
            </a:r>
            <a:r>
              <a:rPr lang="en-US" altLang="en-US" dirty="0" err="1" smtClean="0">
                <a:latin typeface="Calibri" pitchFamily="34" charset="0"/>
              </a:rPr>
              <a:t>Blanck</a:t>
            </a:r>
            <a:r>
              <a:rPr lang="en-US" altLang="en-US" dirty="0" smtClean="0">
                <a:latin typeface="Calibri" pitchFamily="34" charset="0"/>
              </a:rPr>
              <a:t> </a:t>
            </a:r>
            <a:r>
              <a:rPr lang="en-US" altLang="en-US" dirty="0">
                <a:latin typeface="Calibri" pitchFamily="34" charset="0"/>
              </a:rPr>
              <a:t>&amp; Martinis, </a:t>
            </a:r>
            <a:r>
              <a:rPr lang="en-US" altLang="en-US" dirty="0" smtClean="0">
                <a:latin typeface="Calibri" pitchFamily="34" charset="0"/>
              </a:rPr>
              <a:t>2015. </a:t>
            </a:r>
            <a:endParaRPr lang="en-US" altLang="en-US" dirty="0">
              <a:latin typeface="Calibri" pitchFamily="34" charset="0"/>
            </a:endParaRPr>
          </a:p>
          <a:p>
            <a:pPr marL="44450" indent="0">
              <a:buNone/>
            </a:pPr>
            <a:endParaRPr lang="en-US" dirty="0"/>
          </a:p>
        </p:txBody>
      </p:sp>
      <p:sp>
        <p:nvSpPr>
          <p:cNvPr id="4" name="Footer Placeholder 3"/>
          <p:cNvSpPr>
            <a:spLocks noGrp="1"/>
          </p:cNvSpPr>
          <p:nvPr>
            <p:ph type="ftr" sz="quarter" idx="10"/>
          </p:nvPr>
        </p:nvSpPr>
        <p:spPr/>
        <p:txBody>
          <a:bodyPr/>
          <a:lstStyle/>
          <a:p>
            <a:pPr>
              <a:defRPr/>
            </a:pPr>
            <a:r>
              <a:rPr lang="en-US" altLang="en-US" smtClean="0"/>
              <a:t>National Resource Center for Supported Decision-Making  </a:t>
            </a:r>
            <a:br>
              <a:rPr lang="en-US" altLang="en-US" smtClean="0"/>
            </a:br>
            <a:r>
              <a:rPr lang="en-US" altLang="en-US" sz="1600" smtClean="0"/>
              <a:t>EVERYONE has the Right to Make Choices </a:t>
            </a:r>
            <a:endParaRPr lang="en-US" altLang="en-US" sz="1600" dirty="0"/>
          </a:p>
        </p:txBody>
      </p:sp>
      <p:sp>
        <p:nvSpPr>
          <p:cNvPr id="5" name="Slide Number Placeholder 4"/>
          <p:cNvSpPr>
            <a:spLocks noGrp="1"/>
          </p:cNvSpPr>
          <p:nvPr>
            <p:ph type="sldNum" sz="quarter" idx="11"/>
          </p:nvPr>
        </p:nvSpPr>
        <p:spPr/>
        <p:txBody>
          <a:bodyPr/>
          <a:lstStyle/>
          <a:p>
            <a:pPr>
              <a:defRPr/>
            </a:pPr>
            <a:fld id="{9E299ADB-ADF9-4C5E-8A7C-2B5723408946}" type="slidenum">
              <a:rPr lang="en-US" altLang="en-US" smtClean="0"/>
              <a:pPr>
                <a:defRPr/>
              </a:pPr>
              <a:t>32</a:t>
            </a:fld>
            <a:endParaRPr lang="en-US" altLang="en-US" dirty="0"/>
          </a:p>
        </p:txBody>
      </p:sp>
    </p:spTree>
    <p:extLst>
      <p:ext uri="{BB962C8B-B14F-4D97-AF65-F5344CB8AC3E}">
        <p14:creationId xmlns:p14="http://schemas.microsoft.com/office/powerpoint/2010/main" val="28907107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About It</a:t>
            </a:r>
            <a:endParaRPr lang="en-US" dirty="0"/>
          </a:p>
        </p:txBody>
      </p:sp>
      <p:sp>
        <p:nvSpPr>
          <p:cNvPr id="3" name="Content Placeholder 2"/>
          <p:cNvSpPr>
            <a:spLocks noGrp="1"/>
          </p:cNvSpPr>
          <p:nvPr>
            <p:ph idx="1"/>
          </p:nvPr>
        </p:nvSpPr>
        <p:spPr/>
        <p:txBody>
          <a:bodyPr>
            <a:normAutofit lnSpcReduction="10000"/>
          </a:bodyPr>
          <a:lstStyle/>
          <a:p>
            <a:pPr marL="44450" indent="0">
              <a:buNone/>
              <a:defRPr/>
            </a:pPr>
            <a:r>
              <a:rPr lang="en-US" dirty="0"/>
              <a:t>How do you make decisions?</a:t>
            </a:r>
          </a:p>
          <a:p>
            <a:pPr marL="44450" indent="0">
              <a:buNone/>
              <a:defRPr/>
            </a:pPr>
            <a:r>
              <a:rPr lang="en-US" dirty="0"/>
              <a:t>What do you do if you’re not familiar with the issue?</a:t>
            </a:r>
          </a:p>
          <a:p>
            <a:pPr>
              <a:defRPr/>
            </a:pPr>
            <a:r>
              <a:rPr lang="en-US" dirty="0"/>
              <a:t>Taxes?</a:t>
            </a:r>
          </a:p>
          <a:p>
            <a:pPr>
              <a:defRPr/>
            </a:pPr>
            <a:r>
              <a:rPr lang="en-US" dirty="0"/>
              <a:t>Medical Care?</a:t>
            </a:r>
          </a:p>
          <a:p>
            <a:pPr>
              <a:defRPr/>
            </a:pPr>
            <a:r>
              <a:rPr lang="en-US" dirty="0"/>
              <a:t>Auto Repairs?</a:t>
            </a:r>
          </a:p>
          <a:p>
            <a:pPr marL="44450" indent="0" algn="ctr">
              <a:buNone/>
              <a:defRPr/>
            </a:pPr>
            <a:endParaRPr lang="en-US" dirty="0"/>
          </a:p>
          <a:p>
            <a:pPr marL="44450" indent="0" algn="ctr">
              <a:buNone/>
              <a:defRPr/>
            </a:pPr>
            <a:r>
              <a:rPr lang="en-US" sz="4400" b="1" dirty="0"/>
              <a:t>What Do You Do?</a:t>
            </a:r>
          </a:p>
          <a:p>
            <a:pPr marL="44450" indent="0">
              <a:buNone/>
            </a:pPr>
            <a:endParaRPr lang="en-US" dirty="0"/>
          </a:p>
        </p:txBody>
      </p:sp>
      <p:sp>
        <p:nvSpPr>
          <p:cNvPr id="4" name="Footer Placeholder 3"/>
          <p:cNvSpPr>
            <a:spLocks noGrp="1"/>
          </p:cNvSpPr>
          <p:nvPr>
            <p:ph type="ftr" sz="quarter" idx="10"/>
          </p:nvPr>
        </p:nvSpPr>
        <p:spPr/>
        <p:txBody>
          <a:bodyPr/>
          <a:lstStyle/>
          <a:p>
            <a:pPr>
              <a:defRPr/>
            </a:pPr>
            <a:r>
              <a:rPr lang="en-US" altLang="en-US" smtClean="0"/>
              <a:t>National Resource Center for Supported Decision-Making  </a:t>
            </a:r>
            <a:br>
              <a:rPr lang="en-US" altLang="en-US" smtClean="0"/>
            </a:br>
            <a:r>
              <a:rPr lang="en-US" altLang="en-US" sz="1600" smtClean="0"/>
              <a:t>EVERYONE has the Right to Make Choices </a:t>
            </a:r>
            <a:endParaRPr lang="en-US" altLang="en-US" sz="1600" dirty="0"/>
          </a:p>
        </p:txBody>
      </p:sp>
      <p:sp>
        <p:nvSpPr>
          <p:cNvPr id="5" name="Slide Number Placeholder 4"/>
          <p:cNvSpPr>
            <a:spLocks noGrp="1"/>
          </p:cNvSpPr>
          <p:nvPr>
            <p:ph type="sldNum" sz="quarter" idx="11"/>
          </p:nvPr>
        </p:nvSpPr>
        <p:spPr/>
        <p:txBody>
          <a:bodyPr/>
          <a:lstStyle/>
          <a:p>
            <a:pPr>
              <a:defRPr/>
            </a:pPr>
            <a:fld id="{9E299ADB-ADF9-4C5E-8A7C-2B5723408946}" type="slidenum">
              <a:rPr lang="en-US" altLang="en-US" smtClean="0"/>
              <a:pPr>
                <a:defRPr/>
              </a:pPr>
              <a:t>33</a:t>
            </a:fld>
            <a:endParaRPr lang="en-US" altLang="en-US" dirty="0"/>
          </a:p>
        </p:txBody>
      </p:sp>
    </p:spTree>
    <p:extLst>
      <p:ext uri="{BB962C8B-B14F-4D97-AF65-F5344CB8AC3E}">
        <p14:creationId xmlns:p14="http://schemas.microsoft.com/office/powerpoint/2010/main" val="32398598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Supported Decision-Making Is A Lot of Words For </a:t>
            </a:r>
            <a:endParaRPr lang="en-US" dirty="0"/>
          </a:p>
        </p:txBody>
      </p:sp>
      <p:sp>
        <p:nvSpPr>
          <p:cNvPr id="3" name="Content Placeholder 2"/>
          <p:cNvSpPr>
            <a:spLocks noGrp="1"/>
          </p:cNvSpPr>
          <p:nvPr>
            <p:ph idx="1"/>
          </p:nvPr>
        </p:nvSpPr>
        <p:spPr/>
        <p:txBody>
          <a:bodyPr/>
          <a:lstStyle/>
          <a:p>
            <a:pPr marL="109728" indent="0" algn="ctr">
              <a:buNone/>
              <a:defRPr/>
            </a:pPr>
            <a:r>
              <a:rPr lang="en-US" sz="4800" dirty="0"/>
              <a:t>Getting help when its needed</a:t>
            </a:r>
          </a:p>
          <a:p>
            <a:pPr marL="109728" indent="0" algn="ctr">
              <a:buNone/>
              <a:defRPr/>
            </a:pPr>
            <a:endParaRPr lang="en-US" sz="6000" dirty="0"/>
          </a:p>
          <a:p>
            <a:pPr marL="109728" indent="0" algn="ctr">
              <a:buNone/>
              <a:defRPr/>
            </a:pPr>
            <a:r>
              <a:rPr lang="en-US" sz="6000" b="1" dirty="0"/>
              <a:t>Just like you and me </a:t>
            </a:r>
          </a:p>
          <a:p>
            <a:pPr marL="44450" indent="0">
              <a:buNone/>
            </a:pPr>
            <a:endParaRPr lang="en-US" dirty="0"/>
          </a:p>
        </p:txBody>
      </p:sp>
      <p:sp>
        <p:nvSpPr>
          <p:cNvPr id="4" name="Footer Placeholder 3"/>
          <p:cNvSpPr>
            <a:spLocks noGrp="1"/>
          </p:cNvSpPr>
          <p:nvPr>
            <p:ph type="ftr" sz="quarter" idx="10"/>
          </p:nvPr>
        </p:nvSpPr>
        <p:spPr/>
        <p:txBody>
          <a:bodyPr/>
          <a:lstStyle/>
          <a:p>
            <a:pPr>
              <a:defRPr/>
            </a:pPr>
            <a:r>
              <a:rPr lang="en-US" altLang="en-US" smtClean="0"/>
              <a:t>National Resource Center for Supported Decision-Making  </a:t>
            </a:r>
            <a:br>
              <a:rPr lang="en-US" altLang="en-US" smtClean="0"/>
            </a:br>
            <a:r>
              <a:rPr lang="en-US" altLang="en-US" sz="1600" smtClean="0"/>
              <a:t>EVERYONE has the Right to Make Choices </a:t>
            </a:r>
            <a:endParaRPr lang="en-US" altLang="en-US" sz="1600" dirty="0"/>
          </a:p>
        </p:txBody>
      </p:sp>
      <p:sp>
        <p:nvSpPr>
          <p:cNvPr id="5" name="Slide Number Placeholder 4"/>
          <p:cNvSpPr>
            <a:spLocks noGrp="1"/>
          </p:cNvSpPr>
          <p:nvPr>
            <p:ph type="sldNum" sz="quarter" idx="11"/>
          </p:nvPr>
        </p:nvSpPr>
        <p:spPr/>
        <p:txBody>
          <a:bodyPr/>
          <a:lstStyle/>
          <a:p>
            <a:pPr>
              <a:defRPr/>
            </a:pPr>
            <a:fld id="{9E299ADB-ADF9-4C5E-8A7C-2B5723408946}" type="slidenum">
              <a:rPr lang="en-US" altLang="en-US" smtClean="0"/>
              <a:pPr>
                <a:defRPr/>
              </a:pPr>
              <a:t>34</a:t>
            </a:fld>
            <a:endParaRPr lang="en-US" altLang="en-US" dirty="0"/>
          </a:p>
        </p:txBody>
      </p:sp>
    </p:spTree>
    <p:extLst>
      <p:ext uri="{BB962C8B-B14F-4D97-AF65-F5344CB8AC3E}">
        <p14:creationId xmlns:p14="http://schemas.microsoft.com/office/powerpoint/2010/main" val="2412413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800" dirty="0"/>
              <a:t>Decisions Jenny had made with Support</a:t>
            </a:r>
          </a:p>
          <a:p>
            <a:pPr marL="0" indent="0">
              <a:buNone/>
            </a:pPr>
            <a:endParaRPr lang="en-US" sz="2800" dirty="0"/>
          </a:p>
          <a:p>
            <a:pPr algn="ctr"/>
            <a:r>
              <a:rPr lang="en-US" sz="2800" b="1" dirty="0"/>
              <a:t>Sign Power of Attorney</a:t>
            </a:r>
          </a:p>
          <a:p>
            <a:pPr algn="ctr"/>
            <a:r>
              <a:rPr lang="en-US" sz="2800" b="1" dirty="0"/>
              <a:t>Consent to Surgery</a:t>
            </a:r>
          </a:p>
          <a:p>
            <a:pPr algn="ctr"/>
            <a:r>
              <a:rPr lang="en-US" sz="2800" b="1" dirty="0"/>
              <a:t>Medicaid Waiver Individual Service Plan</a:t>
            </a:r>
          </a:p>
          <a:p>
            <a:pPr algn="ctr"/>
            <a:r>
              <a:rPr lang="en-US" sz="2800" b="1" dirty="0"/>
              <a:t>Application for Paratransit</a:t>
            </a:r>
          </a:p>
          <a:p>
            <a:pPr algn="ctr"/>
            <a:r>
              <a:rPr lang="en-US" sz="2800" b="1" dirty="0"/>
              <a:t>Authorization to share medical records</a:t>
            </a:r>
          </a:p>
          <a:p>
            <a:pPr algn="ctr"/>
            <a:r>
              <a:rPr lang="en-US" sz="2800" b="1" dirty="0"/>
              <a:t>Assignment of a Representative Payee</a:t>
            </a:r>
          </a:p>
          <a:p>
            <a:endParaRPr lang="en-US" dirty="0"/>
          </a:p>
        </p:txBody>
      </p:sp>
      <p:sp>
        <p:nvSpPr>
          <p:cNvPr id="3" name="Title 2"/>
          <p:cNvSpPr>
            <a:spLocks noGrp="1"/>
          </p:cNvSpPr>
          <p:nvPr>
            <p:ph type="title"/>
          </p:nvPr>
        </p:nvSpPr>
        <p:spPr/>
        <p:txBody>
          <a:bodyPr/>
          <a:lstStyle/>
          <a:p>
            <a:pPr algn="ctr"/>
            <a:r>
              <a:rPr lang="en-US" dirty="0" smtClean="0"/>
              <a:t>And Just Like You And Me:</a:t>
            </a:r>
            <a:endParaRPr lang="en-US" dirty="0"/>
          </a:p>
        </p:txBody>
      </p:sp>
    </p:spTree>
    <p:extLst>
      <p:ext uri="{BB962C8B-B14F-4D97-AF65-F5344CB8AC3E}">
        <p14:creationId xmlns:p14="http://schemas.microsoft.com/office/powerpoint/2010/main" val="11533937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lgn="ctr"/>
            <a:r>
              <a:rPr lang="en-US" sz="3600" dirty="0"/>
              <a:t>First 4 pages justify guardianship</a:t>
            </a:r>
            <a:r>
              <a:rPr lang="en-US" sz="3600" b="1" dirty="0"/>
              <a:t>.</a:t>
            </a:r>
          </a:p>
          <a:p>
            <a:pPr marL="0" indent="0" algn="ctr">
              <a:buNone/>
            </a:pPr>
            <a:r>
              <a:rPr lang="en-US" sz="3600" b="1" dirty="0"/>
              <a:t>“However”</a:t>
            </a:r>
          </a:p>
          <a:p>
            <a:pPr marL="571500" indent="-571500">
              <a:buFont typeface="Wingdings" panose="05000000000000000000" pitchFamily="2" charset="2"/>
              <a:buChar char="§"/>
            </a:pPr>
            <a:r>
              <a:rPr lang="en-US" sz="3600" dirty="0"/>
              <a:t>Guardians to be who she wants</a:t>
            </a:r>
          </a:p>
          <a:p>
            <a:pPr marL="571500" indent="-571500">
              <a:buFont typeface="Wingdings" panose="05000000000000000000" pitchFamily="2" charset="2"/>
              <a:buChar char="§"/>
            </a:pPr>
            <a:r>
              <a:rPr lang="en-US" sz="3600" dirty="0"/>
              <a:t>She lives where she wants</a:t>
            </a:r>
          </a:p>
          <a:p>
            <a:pPr marL="571500" indent="-571500">
              <a:buFont typeface="Wingdings" panose="05000000000000000000" pitchFamily="2" charset="2"/>
              <a:buChar char="§"/>
            </a:pPr>
            <a:r>
              <a:rPr lang="en-US" sz="3600" dirty="0"/>
              <a:t>Guardianship for only 1 </a:t>
            </a:r>
            <a:r>
              <a:rPr lang="en-US" sz="3600" dirty="0" smtClean="0"/>
              <a:t>year – </a:t>
            </a:r>
            <a:r>
              <a:rPr lang="en-US" sz="3600" u="sng" dirty="0" smtClean="0"/>
              <a:t>Expired August, 2014</a:t>
            </a:r>
            <a:endParaRPr lang="en-US" sz="3600" u="sng" dirty="0"/>
          </a:p>
          <a:p>
            <a:pPr marL="571500" indent="-571500">
              <a:buFont typeface="Wingdings" panose="05000000000000000000" pitchFamily="2" charset="2"/>
              <a:buChar char="§"/>
            </a:pPr>
            <a:r>
              <a:rPr lang="en-US" sz="3600" dirty="0"/>
              <a:t>Only over 2 things – medical and safety</a:t>
            </a:r>
          </a:p>
          <a:p>
            <a:pPr marL="109728" indent="0">
              <a:buNone/>
            </a:pPr>
            <a:endParaRPr lang="en-US" dirty="0"/>
          </a:p>
        </p:txBody>
      </p:sp>
      <p:sp>
        <p:nvSpPr>
          <p:cNvPr id="3" name="Title 2"/>
          <p:cNvSpPr>
            <a:spLocks noGrp="1"/>
          </p:cNvSpPr>
          <p:nvPr>
            <p:ph type="title"/>
          </p:nvPr>
        </p:nvSpPr>
        <p:spPr/>
        <p:txBody>
          <a:bodyPr/>
          <a:lstStyle/>
          <a:p>
            <a:pPr algn="ctr"/>
            <a:r>
              <a:rPr lang="en-US" dirty="0" smtClean="0"/>
              <a:t>Final Order</a:t>
            </a:r>
            <a:endParaRPr lang="en-US" dirty="0"/>
          </a:p>
        </p:txBody>
      </p:sp>
    </p:spTree>
    <p:extLst>
      <p:ext uri="{BB962C8B-B14F-4D97-AF65-F5344CB8AC3E}">
        <p14:creationId xmlns:p14="http://schemas.microsoft.com/office/powerpoint/2010/main" val="12790671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4000" b="1" dirty="0"/>
              <a:t>EVEN DURING </a:t>
            </a:r>
            <a:r>
              <a:rPr lang="en-US" sz="4000" dirty="0"/>
              <a:t>the 1 year limited guardianship:</a:t>
            </a:r>
          </a:p>
          <a:p>
            <a:pPr marL="0" indent="0" algn="ctr">
              <a:buNone/>
            </a:pPr>
            <a:r>
              <a:rPr lang="en-US" sz="4000" b="1" dirty="0"/>
              <a:t>“Guardians shall assist Respondent in making and implementing decisions we have termed ‘supported decision making.’“</a:t>
            </a:r>
          </a:p>
          <a:p>
            <a:pPr marL="109728" indent="0">
              <a:buNone/>
            </a:pPr>
            <a:endParaRPr lang="en-US" dirty="0"/>
          </a:p>
        </p:txBody>
      </p:sp>
      <p:sp>
        <p:nvSpPr>
          <p:cNvPr id="3" name="Title 2"/>
          <p:cNvSpPr>
            <a:spLocks noGrp="1"/>
          </p:cNvSpPr>
          <p:nvPr>
            <p:ph type="title"/>
          </p:nvPr>
        </p:nvSpPr>
        <p:spPr/>
        <p:txBody>
          <a:bodyPr/>
          <a:lstStyle/>
          <a:p>
            <a:pPr algn="ctr"/>
            <a:r>
              <a:rPr lang="en-US" dirty="0" smtClean="0"/>
              <a:t>Final Order</a:t>
            </a:r>
            <a:endParaRPr lang="en-US" dirty="0"/>
          </a:p>
        </p:txBody>
      </p:sp>
    </p:spTree>
    <p:extLst>
      <p:ext uri="{BB962C8B-B14F-4D97-AF65-F5344CB8AC3E}">
        <p14:creationId xmlns:p14="http://schemas.microsoft.com/office/powerpoint/2010/main" val="21237082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Jenny Got Justice</a:t>
            </a:r>
            <a:endParaRPr lang="en-US" dirty="0"/>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506099"/>
            <a:ext cx="7067512" cy="4742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89582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525963"/>
          </a:xfrm>
        </p:spPr>
        <p:txBody>
          <a:bodyPr>
            <a:normAutofit lnSpcReduction="10000"/>
          </a:bodyPr>
          <a:lstStyle/>
          <a:p>
            <a:pPr marL="0" indent="0">
              <a:buNone/>
            </a:pPr>
            <a:r>
              <a:rPr lang="en-US" sz="3200" b="1" dirty="0"/>
              <a:t>Jenny is Strong, Smart, Determined </a:t>
            </a:r>
          </a:p>
          <a:p>
            <a:pPr marL="0" indent="0">
              <a:buNone/>
            </a:pPr>
            <a:r>
              <a:rPr lang="en-US" sz="3200" b="1" dirty="0"/>
              <a:t>AND</a:t>
            </a:r>
          </a:p>
          <a:p>
            <a:pPr marL="0" indent="0">
              <a:buNone/>
            </a:pPr>
            <a:r>
              <a:rPr lang="en-US" sz="3200" dirty="0"/>
              <a:t>She had support from:</a:t>
            </a:r>
          </a:p>
          <a:p>
            <a:pPr algn="ctr"/>
            <a:r>
              <a:rPr lang="en-US" sz="3200" dirty="0"/>
              <a:t>Friends and professionals</a:t>
            </a:r>
          </a:p>
          <a:p>
            <a:pPr algn="ctr"/>
            <a:r>
              <a:rPr lang="en-US" sz="3200" dirty="0"/>
              <a:t>National Organizations and Leaders</a:t>
            </a:r>
          </a:p>
          <a:p>
            <a:pPr algn="ctr"/>
            <a:r>
              <a:rPr lang="en-US" sz="3200" dirty="0"/>
              <a:t>Media</a:t>
            </a:r>
          </a:p>
          <a:p>
            <a:pPr algn="ctr"/>
            <a:r>
              <a:rPr lang="en-US" sz="3200" dirty="0"/>
              <a:t>A Judge who was willing to Listen and Learn</a:t>
            </a:r>
          </a:p>
          <a:p>
            <a:pPr marL="109728" indent="0">
              <a:buNone/>
            </a:pPr>
            <a:endParaRPr lang="en-US" dirty="0"/>
          </a:p>
        </p:txBody>
      </p:sp>
      <p:sp>
        <p:nvSpPr>
          <p:cNvPr id="3" name="Title 2"/>
          <p:cNvSpPr>
            <a:spLocks noGrp="1"/>
          </p:cNvSpPr>
          <p:nvPr>
            <p:ph type="title"/>
          </p:nvPr>
        </p:nvSpPr>
        <p:spPr/>
        <p:txBody>
          <a:bodyPr/>
          <a:lstStyle/>
          <a:p>
            <a:pPr algn="ctr"/>
            <a:r>
              <a:rPr lang="en-US" dirty="0" smtClean="0"/>
              <a:t>Why?</a:t>
            </a:r>
            <a:endParaRPr lang="en-US" dirty="0"/>
          </a:p>
        </p:txBody>
      </p:sp>
    </p:spTree>
    <p:extLst>
      <p:ext uri="{BB962C8B-B14F-4D97-AF65-F5344CB8AC3E}">
        <p14:creationId xmlns:p14="http://schemas.microsoft.com/office/powerpoint/2010/main" val="1403825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Rights=Choice</a:t>
            </a:r>
            <a:br>
              <a:rPr lang="en-US" dirty="0" smtClean="0"/>
            </a:br>
            <a:r>
              <a:rPr lang="en-US" dirty="0" smtClean="0"/>
              <a:t>Choice=Self-Determination</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defRPr/>
            </a:pPr>
            <a:r>
              <a:rPr lang="en-US" dirty="0"/>
              <a:t>Life control</a:t>
            </a:r>
          </a:p>
          <a:p>
            <a:pPr>
              <a:buFont typeface="Wingdings" panose="05000000000000000000" pitchFamily="2" charset="2"/>
              <a:buChar char="§"/>
              <a:defRPr/>
            </a:pPr>
            <a:r>
              <a:rPr lang="en-US" dirty="0"/>
              <a:t>People’s ability and opportunity to be “causal agents . . . actors in their lives instead of being acted upon” </a:t>
            </a:r>
          </a:p>
          <a:p>
            <a:pPr marL="44450" indent="0">
              <a:buNone/>
              <a:defRPr/>
            </a:pPr>
            <a:r>
              <a:rPr lang="en-US" dirty="0" smtClean="0"/>
              <a:t>- </a:t>
            </a:r>
            <a:r>
              <a:rPr lang="en-US" dirty="0" err="1" smtClean="0"/>
              <a:t>Wehmeyer</a:t>
            </a:r>
            <a:r>
              <a:rPr lang="en-US" dirty="0"/>
              <a:t>, Palmer, </a:t>
            </a:r>
            <a:r>
              <a:rPr lang="en-US" dirty="0" err="1"/>
              <a:t>Agran</a:t>
            </a:r>
            <a:r>
              <a:rPr lang="en-US" dirty="0"/>
              <a:t>, </a:t>
            </a:r>
            <a:r>
              <a:rPr lang="en-US" dirty="0" err="1"/>
              <a:t>Mithaug</a:t>
            </a:r>
            <a:r>
              <a:rPr lang="en-US" dirty="0"/>
              <a:t>, &amp; Martin, </a:t>
            </a:r>
            <a:r>
              <a:rPr lang="en-US" dirty="0" smtClean="0"/>
              <a:t>2000</a:t>
            </a:r>
            <a:endParaRPr lang="en-US" dirty="0"/>
          </a:p>
          <a:p>
            <a:pPr marL="44450" indent="0">
              <a:buNone/>
            </a:pPr>
            <a:endParaRPr lang="en-US" dirty="0"/>
          </a:p>
        </p:txBody>
      </p:sp>
      <p:sp>
        <p:nvSpPr>
          <p:cNvPr id="4" name="Footer Placeholder 3"/>
          <p:cNvSpPr>
            <a:spLocks noGrp="1"/>
          </p:cNvSpPr>
          <p:nvPr>
            <p:ph type="ftr" sz="quarter" idx="10"/>
          </p:nvPr>
        </p:nvSpPr>
        <p:spPr/>
        <p:txBody>
          <a:bodyPr/>
          <a:lstStyle/>
          <a:p>
            <a:pPr>
              <a:defRPr/>
            </a:pPr>
            <a:r>
              <a:rPr lang="en-US" altLang="en-US" smtClean="0"/>
              <a:t>National Resource Center for Supported Decision-Making  </a:t>
            </a:r>
            <a:br>
              <a:rPr lang="en-US" altLang="en-US" smtClean="0"/>
            </a:br>
            <a:r>
              <a:rPr lang="en-US" altLang="en-US" sz="1600" smtClean="0"/>
              <a:t>EVERYONE has the Right to Make Choices </a:t>
            </a:r>
            <a:endParaRPr lang="en-US" altLang="en-US" sz="1600" dirty="0"/>
          </a:p>
        </p:txBody>
      </p:sp>
      <p:sp>
        <p:nvSpPr>
          <p:cNvPr id="5" name="Slide Number Placeholder 4"/>
          <p:cNvSpPr>
            <a:spLocks noGrp="1"/>
          </p:cNvSpPr>
          <p:nvPr>
            <p:ph type="sldNum" sz="quarter" idx="11"/>
          </p:nvPr>
        </p:nvSpPr>
        <p:spPr/>
        <p:txBody>
          <a:bodyPr/>
          <a:lstStyle/>
          <a:p>
            <a:pPr>
              <a:defRPr/>
            </a:pPr>
            <a:fld id="{9E299ADB-ADF9-4C5E-8A7C-2B5723408946}" type="slidenum">
              <a:rPr lang="en-US" altLang="en-US" smtClean="0"/>
              <a:pPr>
                <a:defRPr/>
              </a:pPr>
              <a:t>4</a:t>
            </a:fld>
            <a:endParaRPr lang="en-US" altLang="en-US" dirty="0"/>
          </a:p>
        </p:txBody>
      </p:sp>
    </p:spTree>
    <p:extLst>
      <p:ext uri="{BB962C8B-B14F-4D97-AF65-F5344CB8AC3E}">
        <p14:creationId xmlns:p14="http://schemas.microsoft.com/office/powerpoint/2010/main" val="12173674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lgn="ctr">
              <a:buNone/>
            </a:pPr>
            <a:endParaRPr lang="en-US" sz="8000" b="1" dirty="0" smtClean="0"/>
          </a:p>
          <a:p>
            <a:pPr marL="109728" indent="0" algn="ctr">
              <a:buNone/>
            </a:pPr>
            <a:r>
              <a:rPr lang="en-US" sz="8000" b="1" dirty="0" smtClean="0"/>
              <a:t>Jenny </a:t>
            </a:r>
            <a:r>
              <a:rPr lang="en-US" sz="8000" b="1" dirty="0"/>
              <a:t>Got Lucky</a:t>
            </a:r>
          </a:p>
          <a:p>
            <a:pPr marL="109728" indent="0">
              <a:buNone/>
            </a:pPr>
            <a:endParaRPr lang="en-US" dirty="0"/>
          </a:p>
        </p:txBody>
      </p:sp>
      <p:sp>
        <p:nvSpPr>
          <p:cNvPr id="3" name="Title 2"/>
          <p:cNvSpPr>
            <a:spLocks noGrp="1"/>
          </p:cNvSpPr>
          <p:nvPr>
            <p:ph type="title"/>
          </p:nvPr>
        </p:nvSpPr>
        <p:spPr/>
        <p:txBody>
          <a:bodyPr/>
          <a:lstStyle/>
          <a:p>
            <a:pPr algn="ctr"/>
            <a:r>
              <a:rPr lang="en-US" dirty="0" smtClean="0"/>
              <a:t>In Other Words</a:t>
            </a:r>
            <a:endParaRPr lang="en-US" dirty="0"/>
          </a:p>
        </p:txBody>
      </p:sp>
    </p:spTree>
    <p:extLst>
      <p:ext uri="{BB962C8B-B14F-4D97-AF65-F5344CB8AC3E}">
        <p14:creationId xmlns:p14="http://schemas.microsoft.com/office/powerpoint/2010/main" val="8934984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3600" dirty="0"/>
              <a:t>Justice and Self-Determination should:</a:t>
            </a:r>
          </a:p>
          <a:p>
            <a:pPr marL="0" indent="0">
              <a:buNone/>
            </a:pPr>
            <a:endParaRPr lang="en-US" sz="3600" dirty="0"/>
          </a:p>
          <a:p>
            <a:pPr algn="ctr">
              <a:buFont typeface="Wingdings" panose="05000000000000000000" pitchFamily="2" charset="2"/>
              <a:buChar char="§"/>
            </a:pPr>
            <a:r>
              <a:rPr lang="en-US" sz="3600" b="1" dirty="0"/>
              <a:t>NEVER </a:t>
            </a:r>
            <a:r>
              <a:rPr lang="en-US" sz="3600" dirty="0"/>
              <a:t>depend on luck or who you know.</a:t>
            </a:r>
          </a:p>
          <a:p>
            <a:pPr algn="ctr">
              <a:buFont typeface="Wingdings" panose="05000000000000000000" pitchFamily="2" charset="2"/>
              <a:buChar char="§"/>
            </a:pPr>
            <a:r>
              <a:rPr lang="en-US" sz="3600" b="1" dirty="0" smtClean="0"/>
              <a:t>ALWAYS</a:t>
            </a:r>
            <a:r>
              <a:rPr lang="en-US" sz="3600" dirty="0" smtClean="0"/>
              <a:t> Be </a:t>
            </a:r>
            <a:r>
              <a:rPr lang="en-US" sz="3600" dirty="0"/>
              <a:t>the </a:t>
            </a:r>
            <a:r>
              <a:rPr lang="en-US" sz="3600" dirty="0" smtClean="0"/>
              <a:t>Rule </a:t>
            </a:r>
            <a:r>
              <a:rPr lang="en-US" sz="3600" b="1" dirty="0" smtClean="0"/>
              <a:t>NOT</a:t>
            </a:r>
            <a:r>
              <a:rPr lang="en-US" sz="3600" dirty="0" smtClean="0"/>
              <a:t> the </a:t>
            </a:r>
            <a:r>
              <a:rPr lang="en-US" sz="3600" dirty="0"/>
              <a:t>Exception</a:t>
            </a:r>
          </a:p>
          <a:p>
            <a:pPr marL="109728" indent="0">
              <a:buNone/>
            </a:pPr>
            <a:endParaRPr lang="en-US" dirty="0"/>
          </a:p>
        </p:txBody>
      </p:sp>
      <p:sp>
        <p:nvSpPr>
          <p:cNvPr id="3" name="Title 2"/>
          <p:cNvSpPr>
            <a:spLocks noGrp="1"/>
          </p:cNvSpPr>
          <p:nvPr>
            <p:ph type="title"/>
          </p:nvPr>
        </p:nvSpPr>
        <p:spPr/>
        <p:txBody>
          <a:bodyPr>
            <a:normAutofit/>
          </a:bodyPr>
          <a:lstStyle/>
          <a:p>
            <a:pPr algn="ctr"/>
            <a:r>
              <a:rPr lang="en-US" dirty="0" smtClean="0"/>
              <a:t>The Lesson Jenny Teaches Us</a:t>
            </a:r>
            <a:endParaRPr lang="en-US" dirty="0"/>
          </a:p>
        </p:txBody>
      </p:sp>
    </p:spTree>
    <p:extLst>
      <p:ext uri="{BB962C8B-B14F-4D97-AF65-F5344CB8AC3E}">
        <p14:creationId xmlns:p14="http://schemas.microsoft.com/office/powerpoint/2010/main" val="42776851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Where Do Go From HERE?:</a:t>
            </a:r>
            <a:br>
              <a:rPr lang="en-US" dirty="0" smtClean="0"/>
            </a:br>
            <a:r>
              <a:rPr lang="en-US" dirty="0" smtClean="0"/>
              <a:t>When Is Guardianship Necessary?</a:t>
            </a:r>
            <a:endParaRPr lang="en-US" dirty="0"/>
          </a:p>
        </p:txBody>
      </p:sp>
      <p:sp>
        <p:nvSpPr>
          <p:cNvPr id="3" name="Content Placeholder 2"/>
          <p:cNvSpPr>
            <a:spLocks noGrp="1"/>
          </p:cNvSpPr>
          <p:nvPr>
            <p:ph idx="1"/>
          </p:nvPr>
        </p:nvSpPr>
        <p:spPr/>
        <p:txBody>
          <a:bodyPr>
            <a:normAutofit fontScale="77500" lnSpcReduction="20000"/>
          </a:bodyPr>
          <a:lstStyle/>
          <a:p>
            <a:pPr marL="44450" indent="0">
              <a:buNone/>
            </a:pPr>
            <a:r>
              <a:rPr lang="en-US" b="1" dirty="0" smtClean="0"/>
              <a:t>EVERY STATE HAS ITS OWN GUARDIANSHIP LAWS</a:t>
            </a:r>
          </a:p>
          <a:p>
            <a:pPr marL="44450" indent="0">
              <a:buNone/>
            </a:pPr>
            <a:endParaRPr lang="en-US" dirty="0"/>
          </a:p>
          <a:p>
            <a:pPr marL="109538" indent="0">
              <a:buNone/>
              <a:defRPr/>
            </a:pPr>
            <a:r>
              <a:rPr lang="en-US" dirty="0" smtClean="0"/>
              <a:t>Example: Wis</a:t>
            </a:r>
            <a:r>
              <a:rPr lang="en-US" dirty="0"/>
              <a:t>. Stat. 54.10</a:t>
            </a:r>
          </a:p>
          <a:p>
            <a:pPr marL="109538" indent="0">
              <a:buNone/>
              <a:defRPr/>
            </a:pPr>
            <a:endParaRPr lang="en-US" dirty="0"/>
          </a:p>
          <a:p>
            <a:pPr marL="109538" indent="0">
              <a:buNone/>
              <a:defRPr/>
            </a:pPr>
            <a:r>
              <a:rPr lang="en-US" dirty="0"/>
              <a:t>Guardianship is ONLY appropriate if:</a:t>
            </a:r>
          </a:p>
          <a:p>
            <a:pPr marL="109538" indent="0">
              <a:buNone/>
              <a:defRPr/>
            </a:pPr>
            <a:endParaRPr lang="en-US" dirty="0"/>
          </a:p>
          <a:p>
            <a:pPr marL="109538" indent="0">
              <a:buNone/>
              <a:defRPr/>
            </a:pPr>
            <a:r>
              <a:rPr lang="en-US" dirty="0" smtClean="0"/>
              <a:t>"The individuals need for assistance in decision making or communication is </a:t>
            </a:r>
            <a:r>
              <a:rPr lang="en-US" b="1" dirty="0" smtClean="0"/>
              <a:t>unable to be met effectively and less restrictively </a:t>
            </a:r>
            <a:r>
              <a:rPr lang="en-US" dirty="0" smtClean="0"/>
              <a:t>through appropriate and reasonably available training, education, support services, health care, assistive devices, or other means that the individual will accept.”</a:t>
            </a:r>
            <a:endParaRPr lang="en-US" altLang="en-US" sz="4800" dirty="0" smtClean="0">
              <a:latin typeface="Calibri" pitchFamily="34" charset="0"/>
            </a:endParaRPr>
          </a:p>
          <a:p>
            <a:pPr marL="44450" indent="0">
              <a:buNone/>
            </a:pPr>
            <a:endParaRPr lang="en-US" dirty="0" smtClean="0"/>
          </a:p>
          <a:p>
            <a:pPr marL="44450" indent="0">
              <a:buNone/>
            </a:pPr>
            <a:endParaRPr lang="en-US" dirty="0" smtClean="0"/>
          </a:p>
          <a:p>
            <a:pPr marL="44450" indent="0">
              <a:buNone/>
            </a:pPr>
            <a:endParaRPr lang="en-US" dirty="0"/>
          </a:p>
        </p:txBody>
      </p:sp>
      <p:sp>
        <p:nvSpPr>
          <p:cNvPr id="4" name="Footer Placeholder 3"/>
          <p:cNvSpPr>
            <a:spLocks noGrp="1"/>
          </p:cNvSpPr>
          <p:nvPr>
            <p:ph type="ftr" sz="quarter" idx="10"/>
          </p:nvPr>
        </p:nvSpPr>
        <p:spPr/>
        <p:txBody>
          <a:bodyPr/>
          <a:lstStyle/>
          <a:p>
            <a:pPr>
              <a:defRPr/>
            </a:pPr>
            <a:endParaRPr lang="en-US" altLang="en-US" sz="1600" dirty="0"/>
          </a:p>
        </p:txBody>
      </p:sp>
      <p:sp>
        <p:nvSpPr>
          <p:cNvPr id="5" name="Slide Number Placeholder 4"/>
          <p:cNvSpPr>
            <a:spLocks noGrp="1"/>
          </p:cNvSpPr>
          <p:nvPr>
            <p:ph type="sldNum" sz="quarter" idx="11"/>
          </p:nvPr>
        </p:nvSpPr>
        <p:spPr/>
        <p:txBody>
          <a:bodyPr/>
          <a:lstStyle/>
          <a:p>
            <a:pPr>
              <a:defRPr/>
            </a:pPr>
            <a:fld id="{9E299ADB-ADF9-4C5E-8A7C-2B5723408946}" type="slidenum">
              <a:rPr lang="en-US" altLang="en-US" smtClean="0"/>
              <a:pPr>
                <a:defRPr/>
              </a:pPr>
              <a:t>42</a:t>
            </a:fld>
            <a:endParaRPr lang="en-US" altLang="en-US" dirty="0"/>
          </a:p>
        </p:txBody>
      </p:sp>
    </p:spTree>
    <p:extLst>
      <p:ext uri="{BB962C8B-B14F-4D97-AF65-F5344CB8AC3E}">
        <p14:creationId xmlns:p14="http://schemas.microsoft.com/office/powerpoint/2010/main" val="9500989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r>
              <a:rPr lang="en-US" altLang="en-US">
                <a:solidFill>
                  <a:schemeClr val="bg1"/>
                </a:solidFill>
                <a:latin typeface="Franklin Gothic Medium" charset="0"/>
              </a:rPr>
              <a:t>National Resource Center for Supported Decision-Making  </a:t>
            </a:r>
            <a:br>
              <a:rPr lang="en-US" altLang="en-US">
                <a:solidFill>
                  <a:schemeClr val="bg1"/>
                </a:solidFill>
                <a:latin typeface="Franklin Gothic Medium" charset="0"/>
              </a:rPr>
            </a:br>
            <a:r>
              <a:rPr lang="en-US" altLang="en-US" sz="1600">
                <a:solidFill>
                  <a:schemeClr val="bg1"/>
                </a:solidFill>
                <a:latin typeface="Franklin Gothic Medium" charset="0"/>
              </a:rPr>
              <a:t>EVERYONE has the Right to Make Choices </a:t>
            </a:r>
          </a:p>
        </p:txBody>
      </p:sp>
      <p:sp>
        <p:nvSpPr>
          <p:cNvPr id="62467" name="Slide Number Placeholder 5"/>
          <p:cNvSpPr>
            <a:spLocks noGrp="1"/>
          </p:cNvSpPr>
          <p:nvPr>
            <p:ph type="sldNum" sz="quarter" idx="11"/>
          </p:nvPr>
        </p:nvSpPr>
        <p:spPr bwMode="auto">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fld id="{700600A2-83D7-D743-9DBD-80E5146E0311}" type="slidenum">
              <a:rPr lang="en-US" altLang="en-US">
                <a:solidFill>
                  <a:schemeClr val="bg1"/>
                </a:solidFill>
                <a:latin typeface="Franklin Gothic Medium" charset="0"/>
              </a:rPr>
              <a:pPr/>
              <a:t>43</a:t>
            </a:fld>
            <a:endParaRPr lang="en-US" altLang="en-US">
              <a:solidFill>
                <a:schemeClr val="bg1"/>
              </a:solidFill>
              <a:latin typeface="Franklin Gothic Medium" charset="0"/>
            </a:endParaRPr>
          </a:p>
        </p:txBody>
      </p:sp>
      <p:sp>
        <p:nvSpPr>
          <p:cNvPr id="93188" name="Rectangle 4"/>
          <p:cNvSpPr>
            <a:spLocks noGrp="1" noChangeArrowheads="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cap="none" dirty="0" smtClean="0">
                <a:latin typeface="Calibri" pitchFamily="34" charset="0"/>
              </a:rPr>
              <a:t>Another Example:</a:t>
            </a:r>
          </a:p>
        </p:txBody>
      </p:sp>
      <p:sp>
        <p:nvSpPr>
          <p:cNvPr id="93186" name="Content Placeholder 1"/>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pPr marL="44450" indent="0">
              <a:buNone/>
            </a:pPr>
            <a:r>
              <a:rPr lang="en-US" dirty="0" smtClean="0"/>
              <a:t>In Minnesota, guardians </a:t>
            </a:r>
            <a:r>
              <a:rPr lang="en-US" dirty="0"/>
              <a:t>can be appointed for people who are “Incapacitated” – “an individual who . . .is impaired to the extent of </a:t>
            </a:r>
            <a:r>
              <a:rPr lang="en-US" b="1" dirty="0"/>
              <a:t>lacking sufficient understanding or capacity </a:t>
            </a:r>
            <a:r>
              <a:rPr lang="en-US" dirty="0"/>
              <a:t>to make or communicate responsible personal decisions, and who has </a:t>
            </a:r>
            <a:r>
              <a:rPr lang="en-US" b="1" dirty="0"/>
              <a:t>demonstrated</a:t>
            </a:r>
            <a:r>
              <a:rPr lang="en-US" dirty="0"/>
              <a:t> deficits in behavior which evidence an </a:t>
            </a:r>
            <a:r>
              <a:rPr lang="en-US" b="1" dirty="0"/>
              <a:t>inability</a:t>
            </a:r>
            <a:r>
              <a:rPr lang="en-US" dirty="0"/>
              <a:t> to meet personal needs” </a:t>
            </a:r>
          </a:p>
          <a:p>
            <a:pPr marL="44450" indent="0">
              <a:buNone/>
            </a:pPr>
            <a:r>
              <a:rPr lang="en-US" dirty="0"/>
              <a:t>- Minnesota Code Section 524.5-102 </a:t>
            </a:r>
          </a:p>
          <a:p>
            <a:pPr marL="44450" indent="0">
              <a:buNone/>
            </a:pPr>
            <a:r>
              <a:rPr lang="en-US" dirty="0"/>
              <a:t>“the respondent's identified needs </a:t>
            </a:r>
            <a:r>
              <a:rPr lang="en-US" b="1" dirty="0"/>
              <a:t>cannot</a:t>
            </a:r>
            <a:r>
              <a:rPr lang="en-US" dirty="0"/>
              <a:t> be met by less restrictive means”</a:t>
            </a:r>
          </a:p>
          <a:p>
            <a:pPr marL="44450" indent="0">
              <a:buNone/>
            </a:pPr>
            <a:r>
              <a:rPr lang="en-US" b="1" dirty="0"/>
              <a:t>-</a:t>
            </a:r>
            <a:r>
              <a:rPr lang="en-US" dirty="0"/>
              <a:t> Minnesota Code Section 524.5-310</a:t>
            </a:r>
            <a:endParaRPr lang="en-US" b="1" dirty="0"/>
          </a:p>
        </p:txBody>
      </p:sp>
    </p:spTree>
    <p:extLst>
      <p:ext uri="{BB962C8B-B14F-4D97-AF65-F5344CB8AC3E}">
        <p14:creationId xmlns:p14="http://schemas.microsoft.com/office/powerpoint/2010/main" val="15654971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Example</a:t>
            </a:r>
            <a:endParaRPr lang="en-US" dirty="0"/>
          </a:p>
        </p:txBody>
      </p:sp>
      <p:sp>
        <p:nvSpPr>
          <p:cNvPr id="3" name="Content Placeholder 2"/>
          <p:cNvSpPr>
            <a:spLocks noGrp="1"/>
          </p:cNvSpPr>
          <p:nvPr>
            <p:ph idx="1"/>
          </p:nvPr>
        </p:nvSpPr>
        <p:spPr/>
        <p:txBody>
          <a:bodyPr>
            <a:normAutofit fontScale="62500" lnSpcReduction="20000"/>
          </a:bodyPr>
          <a:lstStyle/>
          <a:p>
            <a:pPr marL="44450" indent="0">
              <a:buNone/>
            </a:pPr>
            <a:r>
              <a:rPr lang="en-US" b="1" dirty="0"/>
              <a:t>A person can only be placed under guardianship if s/he is incapacitate:</a:t>
            </a:r>
            <a:endParaRPr lang="en-US" dirty="0"/>
          </a:p>
          <a:p>
            <a:pPr marL="44450" indent="0">
              <a:buNone/>
            </a:pPr>
            <a:endParaRPr lang="en-US" b="1" dirty="0" smtClean="0"/>
          </a:p>
          <a:p>
            <a:pPr marL="44450" indent="0">
              <a:buNone/>
            </a:pPr>
            <a:r>
              <a:rPr lang="en-US" b="1" dirty="0" smtClean="0"/>
              <a:t>Utah </a:t>
            </a:r>
            <a:r>
              <a:rPr lang="en-US" b="1" dirty="0"/>
              <a:t>Code </a:t>
            </a:r>
            <a:r>
              <a:rPr lang="en-US" b="1" dirty="0" smtClean="0"/>
              <a:t>75-1-201: </a:t>
            </a:r>
          </a:p>
          <a:p>
            <a:pPr marL="44450" indent="0">
              <a:buNone/>
            </a:pPr>
            <a:r>
              <a:rPr lang="en-US" dirty="0" smtClean="0"/>
              <a:t>(</a:t>
            </a:r>
            <a:r>
              <a:rPr lang="en-US" dirty="0"/>
              <a:t>22) “Incapacitated” means “a judicial determination after </a:t>
            </a:r>
            <a:r>
              <a:rPr lang="en-US" b="1" dirty="0"/>
              <a:t>proof by clear and convincing evidence </a:t>
            </a:r>
            <a:r>
              <a:rPr lang="en-US" dirty="0"/>
              <a:t>that an adult’s ability to do the following is impaired to the extent that the individual </a:t>
            </a:r>
            <a:r>
              <a:rPr lang="en-US" b="1" dirty="0"/>
              <a:t>lacks the ability</a:t>
            </a:r>
            <a:r>
              <a:rPr lang="en-US" dirty="0"/>
              <a:t>, even with technological assistance, to meet the essential requirements for financial protection or physical health, safety, or self care:</a:t>
            </a:r>
          </a:p>
          <a:p>
            <a:pPr marL="558800" indent="-514350">
              <a:buAutoNum type="alphaLcParenBoth"/>
            </a:pPr>
            <a:r>
              <a:rPr lang="en-US" dirty="0"/>
              <a:t>Receive and evaluate information</a:t>
            </a:r>
          </a:p>
          <a:p>
            <a:pPr marL="558800" indent="-514350">
              <a:buAutoNum type="alphaLcParenBoth"/>
            </a:pPr>
            <a:r>
              <a:rPr lang="en-US" dirty="0"/>
              <a:t>Make and communicate decisions</a:t>
            </a:r>
          </a:p>
          <a:p>
            <a:pPr marL="558800" indent="-514350">
              <a:buAutoNum type="alphaLcParenBoth"/>
            </a:pPr>
            <a:r>
              <a:rPr lang="en-US" dirty="0"/>
              <a:t>Provide for necessities such as food , shelter, clothing, health care, or safety”</a:t>
            </a:r>
            <a:br>
              <a:rPr lang="en-US" dirty="0"/>
            </a:br>
            <a:endParaRPr lang="en-US" dirty="0"/>
          </a:p>
        </p:txBody>
      </p:sp>
      <p:sp>
        <p:nvSpPr>
          <p:cNvPr id="4" name="Footer Placeholder 3"/>
          <p:cNvSpPr>
            <a:spLocks noGrp="1"/>
          </p:cNvSpPr>
          <p:nvPr>
            <p:ph type="ftr" sz="quarter" idx="10"/>
          </p:nvPr>
        </p:nvSpPr>
        <p:spPr/>
        <p:txBody>
          <a:bodyPr/>
          <a:lstStyle/>
          <a:p>
            <a:pPr>
              <a:defRPr/>
            </a:pPr>
            <a:r>
              <a:rPr lang="en-US" altLang="en-US" smtClean="0"/>
              <a:t>National Resource Center for Supported Decision-Making  </a:t>
            </a:r>
            <a:br>
              <a:rPr lang="en-US" altLang="en-US" smtClean="0"/>
            </a:br>
            <a:r>
              <a:rPr lang="en-US" altLang="en-US" sz="1600" smtClean="0"/>
              <a:t>EVERYONE has the Right to Make Choices </a:t>
            </a:r>
            <a:endParaRPr lang="en-US" altLang="en-US" sz="1600" dirty="0"/>
          </a:p>
        </p:txBody>
      </p:sp>
      <p:sp>
        <p:nvSpPr>
          <p:cNvPr id="5" name="Slide Number Placeholder 4"/>
          <p:cNvSpPr>
            <a:spLocks noGrp="1"/>
          </p:cNvSpPr>
          <p:nvPr>
            <p:ph type="sldNum" sz="quarter" idx="11"/>
          </p:nvPr>
        </p:nvSpPr>
        <p:spPr/>
        <p:txBody>
          <a:bodyPr/>
          <a:lstStyle/>
          <a:p>
            <a:pPr>
              <a:defRPr/>
            </a:pPr>
            <a:fld id="{9E299ADB-ADF9-4C5E-8A7C-2B5723408946}" type="slidenum">
              <a:rPr lang="en-US" altLang="en-US" smtClean="0"/>
              <a:pPr>
                <a:defRPr/>
              </a:pPr>
              <a:t>44</a:t>
            </a:fld>
            <a:endParaRPr lang="en-US" altLang="en-US" dirty="0"/>
          </a:p>
        </p:txBody>
      </p:sp>
    </p:spTree>
    <p:extLst>
      <p:ext uri="{BB962C8B-B14F-4D97-AF65-F5344CB8AC3E}">
        <p14:creationId xmlns:p14="http://schemas.microsoft.com/office/powerpoint/2010/main" val="36877664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Yet Another</a:t>
            </a:r>
            <a:endParaRPr lang="en-US" dirty="0"/>
          </a:p>
        </p:txBody>
      </p:sp>
      <p:sp>
        <p:nvSpPr>
          <p:cNvPr id="3" name="Content Placeholder 2"/>
          <p:cNvSpPr>
            <a:spLocks noGrp="1"/>
          </p:cNvSpPr>
          <p:nvPr>
            <p:ph idx="1"/>
          </p:nvPr>
        </p:nvSpPr>
        <p:spPr/>
        <p:txBody>
          <a:bodyPr>
            <a:normAutofit fontScale="92500" lnSpcReduction="20000"/>
          </a:bodyPr>
          <a:lstStyle/>
          <a:p>
            <a:pPr marL="44450" indent="0">
              <a:buNone/>
            </a:pPr>
            <a:r>
              <a:rPr lang="en-US" dirty="0" smtClean="0"/>
              <a:t>In Missouri a person cannot be placed under guardianship unless s/he is incapacitated:</a:t>
            </a:r>
          </a:p>
          <a:p>
            <a:pPr marL="44450" indent="0">
              <a:buNone/>
            </a:pPr>
            <a:r>
              <a:rPr lang="en-US" dirty="0" smtClean="0"/>
              <a:t>Missouri </a:t>
            </a:r>
            <a:r>
              <a:rPr lang="en-US" dirty="0"/>
              <a:t>Law </a:t>
            </a:r>
            <a:r>
              <a:rPr lang="en-US" dirty="0" smtClean="0"/>
              <a:t>Chapter 475.010.1, “</a:t>
            </a:r>
            <a:r>
              <a:rPr lang="en-US" dirty="0"/>
              <a:t>incapacitated” </a:t>
            </a:r>
            <a:r>
              <a:rPr lang="en-US" dirty="0" smtClean="0"/>
              <a:t>means:</a:t>
            </a:r>
            <a:endParaRPr lang="en-US" dirty="0"/>
          </a:p>
          <a:p>
            <a:pPr marL="44450" indent="0">
              <a:buNone/>
            </a:pPr>
            <a:r>
              <a:rPr lang="en-US" dirty="0"/>
              <a:t>“is </a:t>
            </a:r>
            <a:r>
              <a:rPr lang="en-US" b="1" dirty="0"/>
              <a:t>unable</a:t>
            </a:r>
            <a:r>
              <a:rPr lang="en-US" dirty="0"/>
              <a:t> by reason of any physical or mental condition to receive and evaluate information or to communicate decisions </a:t>
            </a:r>
            <a:r>
              <a:rPr lang="en-US" b="1" dirty="0"/>
              <a:t>to such an extent that he or she lacks capacity to meet essential requirements</a:t>
            </a:r>
            <a:r>
              <a:rPr lang="en-US" dirty="0"/>
              <a:t> for food, clothing, shelter, safety or other care such that serious physical injury, illness, or disease is likely to occur.”</a:t>
            </a:r>
          </a:p>
          <a:p>
            <a:pPr marL="44450" indent="0">
              <a:buNone/>
            </a:pPr>
            <a:endParaRPr lang="en-US" dirty="0"/>
          </a:p>
        </p:txBody>
      </p:sp>
      <p:sp>
        <p:nvSpPr>
          <p:cNvPr id="4" name="Footer Placeholder 3"/>
          <p:cNvSpPr>
            <a:spLocks noGrp="1"/>
          </p:cNvSpPr>
          <p:nvPr>
            <p:ph type="ftr" sz="quarter" idx="10"/>
          </p:nvPr>
        </p:nvSpPr>
        <p:spPr/>
        <p:txBody>
          <a:bodyPr/>
          <a:lstStyle/>
          <a:p>
            <a:pPr>
              <a:defRPr/>
            </a:pPr>
            <a:r>
              <a:rPr lang="en-US" altLang="en-US" smtClean="0"/>
              <a:t>National Resource Center for Supported Decision-Making  </a:t>
            </a:r>
            <a:br>
              <a:rPr lang="en-US" altLang="en-US" smtClean="0"/>
            </a:br>
            <a:r>
              <a:rPr lang="en-US" altLang="en-US" sz="1600" smtClean="0"/>
              <a:t>EVERYONE has the Right to Make Choices </a:t>
            </a:r>
            <a:endParaRPr lang="en-US" altLang="en-US" sz="1600" dirty="0"/>
          </a:p>
        </p:txBody>
      </p:sp>
      <p:sp>
        <p:nvSpPr>
          <p:cNvPr id="5" name="Slide Number Placeholder 4"/>
          <p:cNvSpPr>
            <a:spLocks noGrp="1"/>
          </p:cNvSpPr>
          <p:nvPr>
            <p:ph type="sldNum" sz="quarter" idx="11"/>
          </p:nvPr>
        </p:nvSpPr>
        <p:spPr/>
        <p:txBody>
          <a:bodyPr/>
          <a:lstStyle/>
          <a:p>
            <a:pPr>
              <a:defRPr/>
            </a:pPr>
            <a:fld id="{9E299ADB-ADF9-4C5E-8A7C-2B5723408946}" type="slidenum">
              <a:rPr lang="en-US" altLang="en-US" smtClean="0"/>
              <a:pPr>
                <a:defRPr/>
              </a:pPr>
              <a:t>45</a:t>
            </a:fld>
            <a:endParaRPr lang="en-US" altLang="en-US" dirty="0"/>
          </a:p>
        </p:txBody>
      </p:sp>
    </p:spTree>
    <p:extLst>
      <p:ext uri="{BB962C8B-B14F-4D97-AF65-F5344CB8AC3E}">
        <p14:creationId xmlns:p14="http://schemas.microsoft.com/office/powerpoint/2010/main" val="30658046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566738" indent="-457200">
              <a:buFont typeface="Wingdings" panose="05000000000000000000" pitchFamily="2" charset="2"/>
              <a:buChar char="§"/>
              <a:defRPr/>
            </a:pPr>
            <a:r>
              <a:rPr lang="en-US" altLang="en-US" sz="4000" dirty="0">
                <a:latin typeface="Calibri" pitchFamily="34" charset="0"/>
              </a:rPr>
              <a:t>People may have “capacity” to make some decisions but not others. </a:t>
            </a:r>
          </a:p>
          <a:p>
            <a:pPr marL="566738" indent="-457200">
              <a:buFont typeface="Wingdings" panose="05000000000000000000" pitchFamily="2" charset="2"/>
              <a:buChar char="§"/>
              <a:defRPr/>
            </a:pPr>
            <a:r>
              <a:rPr lang="en-US" altLang="en-US" sz="4000" dirty="0">
                <a:latin typeface="Calibri" pitchFamily="34" charset="0"/>
              </a:rPr>
              <a:t>Or be able to make decisions some times but not others.</a:t>
            </a:r>
          </a:p>
          <a:p>
            <a:pPr marL="566738" indent="-457200">
              <a:buFont typeface="Wingdings" panose="05000000000000000000" pitchFamily="2" charset="2"/>
              <a:buChar char="§"/>
              <a:defRPr/>
            </a:pPr>
            <a:r>
              <a:rPr lang="en-US" altLang="en-US" sz="4000" dirty="0">
                <a:latin typeface="Calibri" pitchFamily="34" charset="0"/>
              </a:rPr>
              <a:t>Or be unable to make decisions unless they get help understanding the decision to be made</a:t>
            </a:r>
            <a:r>
              <a:rPr lang="en-US" altLang="en-US" sz="4000" dirty="0" smtClean="0">
                <a:latin typeface="Calibri" pitchFamily="34" charset="0"/>
              </a:rPr>
              <a:t>.</a:t>
            </a:r>
            <a:endParaRPr lang="en-US" altLang="en-US" sz="4000" dirty="0">
              <a:latin typeface="Calibri" pitchFamily="34" charset="0"/>
            </a:endParaRPr>
          </a:p>
          <a:p>
            <a:pPr marL="109538" indent="0">
              <a:lnSpc>
                <a:spcPct val="90000"/>
              </a:lnSpc>
              <a:buNone/>
              <a:defRPr/>
            </a:pPr>
            <a:r>
              <a:rPr lang="en-US" altLang="en-US" sz="4000" dirty="0" smtClean="0">
                <a:latin typeface="Calibri" pitchFamily="34" charset="0"/>
              </a:rPr>
              <a:t>- </a:t>
            </a:r>
            <a:r>
              <a:rPr lang="en-US" altLang="en-US" sz="4000" dirty="0" err="1" smtClean="0">
                <a:latin typeface="Calibri" pitchFamily="34" charset="0"/>
              </a:rPr>
              <a:t>Salzman</a:t>
            </a:r>
            <a:r>
              <a:rPr lang="en-US" altLang="en-US" sz="4000" dirty="0">
                <a:latin typeface="Calibri" pitchFamily="34" charset="0"/>
              </a:rPr>
              <a:t>, </a:t>
            </a:r>
            <a:r>
              <a:rPr lang="en-US" altLang="en-US" sz="4000" dirty="0" smtClean="0">
                <a:latin typeface="Calibri" pitchFamily="34" charset="0"/>
              </a:rPr>
              <a:t>2010</a:t>
            </a:r>
            <a:endParaRPr lang="en-US" altLang="en-US" sz="4000" dirty="0">
              <a:latin typeface="Calibri" pitchFamily="34" charset="0"/>
            </a:endParaRPr>
          </a:p>
          <a:p>
            <a:pPr marL="0" indent="0">
              <a:buNone/>
            </a:pPr>
            <a:endParaRPr lang="en-US" sz="2800" dirty="0"/>
          </a:p>
          <a:p>
            <a:endParaRPr lang="en-US" dirty="0"/>
          </a:p>
        </p:txBody>
      </p:sp>
      <p:sp>
        <p:nvSpPr>
          <p:cNvPr id="3" name="Title 2"/>
          <p:cNvSpPr>
            <a:spLocks noGrp="1"/>
          </p:cNvSpPr>
          <p:nvPr>
            <p:ph type="title"/>
          </p:nvPr>
        </p:nvSpPr>
        <p:spPr/>
        <p:txBody>
          <a:bodyPr>
            <a:normAutofit fontScale="90000"/>
          </a:bodyPr>
          <a:lstStyle/>
          <a:p>
            <a:pPr algn="ctr"/>
            <a:r>
              <a:rPr lang="en-US" dirty="0" smtClean="0"/>
              <a:t>Think About “Capacity” And “Ability”</a:t>
            </a:r>
            <a:endParaRPr lang="en-US" dirty="0"/>
          </a:p>
        </p:txBody>
      </p:sp>
    </p:spTree>
    <p:extLst>
      <p:ext uri="{BB962C8B-B14F-4D97-AF65-F5344CB8AC3E}">
        <p14:creationId xmlns:p14="http://schemas.microsoft.com/office/powerpoint/2010/main" val="30572575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a:t>
            </a:r>
            <a:endParaRPr lang="en-US" dirty="0"/>
          </a:p>
        </p:txBody>
      </p:sp>
      <p:sp>
        <p:nvSpPr>
          <p:cNvPr id="3" name="Content Placeholder 2"/>
          <p:cNvSpPr>
            <a:spLocks noGrp="1"/>
          </p:cNvSpPr>
          <p:nvPr>
            <p:ph idx="1"/>
          </p:nvPr>
        </p:nvSpPr>
        <p:spPr/>
        <p:txBody>
          <a:bodyPr>
            <a:normAutofit/>
          </a:bodyPr>
          <a:lstStyle/>
          <a:p>
            <a:pPr marL="44450" indent="0">
              <a:buNone/>
            </a:pPr>
            <a:r>
              <a:rPr lang="en-US" sz="4400" dirty="0" smtClean="0"/>
              <a:t>If a person only has the “capacity” or “ability” to make decisions </a:t>
            </a:r>
            <a:r>
              <a:rPr lang="en-US" sz="4400" b="1" dirty="0" smtClean="0"/>
              <a:t>with assistance or support</a:t>
            </a:r>
            <a:r>
              <a:rPr lang="en-US" sz="4400" dirty="0" smtClean="0"/>
              <a:t>, is s/he incapacitated?</a:t>
            </a:r>
          </a:p>
          <a:p>
            <a:pPr marL="44450" indent="0" algn="ctr">
              <a:buNone/>
            </a:pPr>
            <a:r>
              <a:rPr lang="en-US" sz="6000" dirty="0" smtClean="0"/>
              <a:t>ARE YOU?</a:t>
            </a:r>
            <a:endParaRPr lang="en-US" sz="6000" dirty="0"/>
          </a:p>
        </p:txBody>
      </p:sp>
      <p:sp>
        <p:nvSpPr>
          <p:cNvPr id="4" name="Footer Placeholder 3"/>
          <p:cNvSpPr>
            <a:spLocks noGrp="1"/>
          </p:cNvSpPr>
          <p:nvPr>
            <p:ph type="ftr" sz="quarter" idx="10"/>
          </p:nvPr>
        </p:nvSpPr>
        <p:spPr/>
        <p:txBody>
          <a:bodyPr/>
          <a:lstStyle/>
          <a:p>
            <a:pPr>
              <a:defRPr/>
            </a:pPr>
            <a:r>
              <a:rPr lang="en-US" altLang="en-US" dirty="0" smtClean="0"/>
              <a:t>National Resource Center for Supported Decision-Making  </a:t>
            </a:r>
            <a:br>
              <a:rPr lang="en-US" altLang="en-US" dirty="0" smtClean="0"/>
            </a:br>
            <a:r>
              <a:rPr lang="en-US" altLang="en-US" sz="1600" dirty="0" smtClean="0"/>
              <a:t>EVERYONE has the Right to Make Choices </a:t>
            </a:r>
            <a:endParaRPr lang="en-US" altLang="en-US" sz="1600" dirty="0"/>
          </a:p>
        </p:txBody>
      </p:sp>
      <p:sp>
        <p:nvSpPr>
          <p:cNvPr id="5" name="Slide Number Placeholder 4"/>
          <p:cNvSpPr>
            <a:spLocks noGrp="1"/>
          </p:cNvSpPr>
          <p:nvPr>
            <p:ph type="sldNum" sz="quarter" idx="11"/>
          </p:nvPr>
        </p:nvSpPr>
        <p:spPr/>
        <p:txBody>
          <a:bodyPr/>
          <a:lstStyle/>
          <a:p>
            <a:pPr>
              <a:defRPr/>
            </a:pPr>
            <a:fld id="{9E299ADB-ADF9-4C5E-8A7C-2B5723408946}" type="slidenum">
              <a:rPr lang="en-US" altLang="en-US" smtClean="0"/>
              <a:pPr>
                <a:defRPr/>
              </a:pPr>
              <a:t>47</a:t>
            </a:fld>
            <a:endParaRPr lang="en-US" altLang="en-US" dirty="0"/>
          </a:p>
        </p:txBody>
      </p:sp>
    </p:spTree>
    <p:extLst>
      <p:ext uri="{BB962C8B-B14F-4D97-AF65-F5344CB8AC3E}">
        <p14:creationId xmlns:p14="http://schemas.microsoft.com/office/powerpoint/2010/main" val="34501753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Means: ASK A QUESTION</a:t>
            </a:r>
            <a:endParaRPr lang="en-US" dirty="0"/>
          </a:p>
        </p:txBody>
      </p:sp>
      <p:sp>
        <p:nvSpPr>
          <p:cNvPr id="3" name="Content Placeholder 2"/>
          <p:cNvSpPr>
            <a:spLocks noGrp="1"/>
          </p:cNvSpPr>
          <p:nvPr>
            <p:ph idx="1"/>
          </p:nvPr>
        </p:nvSpPr>
        <p:spPr/>
        <p:txBody>
          <a:bodyPr>
            <a:normAutofit lnSpcReduction="10000"/>
          </a:bodyPr>
          <a:lstStyle/>
          <a:p>
            <a:pPr marL="44450" indent="0" algn="ctr">
              <a:buNone/>
              <a:defRPr/>
            </a:pPr>
            <a:r>
              <a:rPr lang="en-US" sz="4800" dirty="0"/>
              <a:t>Before </a:t>
            </a:r>
            <a:r>
              <a:rPr lang="en-US" sz="4800" dirty="0" smtClean="0"/>
              <a:t>seeking or recommending Guardianship: </a:t>
            </a:r>
          </a:p>
          <a:p>
            <a:pPr marL="44450" indent="0" algn="ctr">
              <a:buNone/>
              <a:defRPr/>
            </a:pPr>
            <a:endParaRPr lang="en-US" sz="4800" dirty="0" smtClean="0"/>
          </a:p>
          <a:p>
            <a:pPr marL="44450" indent="0" algn="ctr">
              <a:buNone/>
              <a:defRPr/>
            </a:pPr>
            <a:r>
              <a:rPr lang="en-US" sz="6600" b="1" dirty="0" smtClean="0"/>
              <a:t>What </a:t>
            </a:r>
            <a:r>
              <a:rPr lang="en-US" sz="6600" b="1" dirty="0"/>
              <a:t>Else Have You Tried?</a:t>
            </a:r>
          </a:p>
          <a:p>
            <a:pPr marL="44450" indent="0">
              <a:buNone/>
            </a:pPr>
            <a:endParaRPr lang="en-US" dirty="0"/>
          </a:p>
        </p:txBody>
      </p:sp>
      <p:sp>
        <p:nvSpPr>
          <p:cNvPr id="4" name="Footer Placeholder 3"/>
          <p:cNvSpPr>
            <a:spLocks noGrp="1"/>
          </p:cNvSpPr>
          <p:nvPr>
            <p:ph type="ftr" sz="quarter" idx="10"/>
          </p:nvPr>
        </p:nvSpPr>
        <p:spPr/>
        <p:txBody>
          <a:bodyPr/>
          <a:lstStyle/>
          <a:p>
            <a:pPr>
              <a:defRPr/>
            </a:pPr>
            <a:r>
              <a:rPr lang="en-US" altLang="en-US" dirty="0" smtClean="0"/>
              <a:t>National Resource Center for Supported Decision-Making  </a:t>
            </a:r>
            <a:br>
              <a:rPr lang="en-US" altLang="en-US" dirty="0" smtClean="0"/>
            </a:br>
            <a:r>
              <a:rPr lang="en-US" altLang="en-US" sz="1600" dirty="0" smtClean="0"/>
              <a:t>EVERYONE has the Right to Make Choices </a:t>
            </a:r>
            <a:endParaRPr lang="en-US" altLang="en-US" sz="1600" dirty="0"/>
          </a:p>
        </p:txBody>
      </p:sp>
      <p:sp>
        <p:nvSpPr>
          <p:cNvPr id="5" name="Slide Number Placeholder 4"/>
          <p:cNvSpPr>
            <a:spLocks noGrp="1"/>
          </p:cNvSpPr>
          <p:nvPr>
            <p:ph type="sldNum" sz="quarter" idx="11"/>
          </p:nvPr>
        </p:nvSpPr>
        <p:spPr/>
        <p:txBody>
          <a:bodyPr/>
          <a:lstStyle/>
          <a:p>
            <a:pPr>
              <a:defRPr/>
            </a:pPr>
            <a:fld id="{9E299ADB-ADF9-4C5E-8A7C-2B5723408946}" type="slidenum">
              <a:rPr lang="en-US" altLang="en-US" smtClean="0"/>
              <a:pPr>
                <a:defRPr/>
              </a:pPr>
              <a:t>48</a:t>
            </a:fld>
            <a:endParaRPr lang="en-US" altLang="en-US" dirty="0"/>
          </a:p>
        </p:txBody>
      </p:sp>
    </p:spTree>
    <p:extLst>
      <p:ext uri="{BB962C8B-B14F-4D97-AF65-F5344CB8AC3E}">
        <p14:creationId xmlns:p14="http://schemas.microsoft.com/office/powerpoint/2010/main" val="23717379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 As the National Guardianship Association Says</a:t>
            </a:r>
            <a:endParaRPr lang="en-US" dirty="0"/>
          </a:p>
        </p:txBody>
      </p:sp>
      <p:sp>
        <p:nvSpPr>
          <p:cNvPr id="3" name="Content Placeholder 2"/>
          <p:cNvSpPr>
            <a:spLocks noGrp="1"/>
          </p:cNvSpPr>
          <p:nvPr>
            <p:ph idx="1"/>
          </p:nvPr>
        </p:nvSpPr>
        <p:spPr/>
        <p:txBody>
          <a:bodyPr>
            <a:normAutofit lnSpcReduction="10000"/>
          </a:bodyPr>
          <a:lstStyle/>
          <a:p>
            <a:pPr marL="44450" indent="0">
              <a:buNone/>
            </a:pPr>
            <a:r>
              <a:rPr lang="en-US" dirty="0"/>
              <a:t>“Alternatives to guardianship, </a:t>
            </a:r>
            <a:r>
              <a:rPr lang="en-US" b="1" dirty="0"/>
              <a:t>including supported decision making</a:t>
            </a:r>
            <a:r>
              <a:rPr lang="en-US" dirty="0"/>
              <a:t>, should always be identified and considered whenever possible </a:t>
            </a:r>
            <a:r>
              <a:rPr lang="en-US" b="1" dirty="0"/>
              <a:t>prior to the commencement of guardianship proceedings</a:t>
            </a:r>
            <a:r>
              <a:rPr lang="en-US" dirty="0"/>
              <a:t>.”</a:t>
            </a:r>
          </a:p>
          <a:p>
            <a:pPr marL="44450" indent="0">
              <a:buNone/>
            </a:pPr>
            <a:r>
              <a:rPr lang="en-US" dirty="0"/>
              <a:t>- National Guardianship Association Position Statement on Guardianship, Surrogate Decision Making and Supported Decision Making, 2015</a:t>
            </a:r>
          </a:p>
          <a:p>
            <a:pPr marL="44450" indent="0">
              <a:buNone/>
            </a:pPr>
            <a:endParaRPr lang="en-US" dirty="0"/>
          </a:p>
        </p:txBody>
      </p:sp>
      <p:sp>
        <p:nvSpPr>
          <p:cNvPr id="4" name="Footer Placeholder 3"/>
          <p:cNvSpPr>
            <a:spLocks noGrp="1"/>
          </p:cNvSpPr>
          <p:nvPr>
            <p:ph type="ftr" sz="quarter" idx="10"/>
          </p:nvPr>
        </p:nvSpPr>
        <p:spPr/>
        <p:txBody>
          <a:bodyPr/>
          <a:lstStyle/>
          <a:p>
            <a:pPr>
              <a:defRPr/>
            </a:pPr>
            <a:r>
              <a:rPr lang="en-US" altLang="en-US" smtClean="0"/>
              <a:t>National Resource Center for Supported Decision-Making  </a:t>
            </a:r>
            <a:br>
              <a:rPr lang="en-US" altLang="en-US" smtClean="0"/>
            </a:br>
            <a:r>
              <a:rPr lang="en-US" altLang="en-US" sz="1600" smtClean="0"/>
              <a:t>EVERYONE has the Right to Make Choices </a:t>
            </a:r>
            <a:endParaRPr lang="en-US" altLang="en-US" sz="1600" dirty="0"/>
          </a:p>
        </p:txBody>
      </p:sp>
      <p:sp>
        <p:nvSpPr>
          <p:cNvPr id="5" name="Slide Number Placeholder 4"/>
          <p:cNvSpPr>
            <a:spLocks noGrp="1"/>
          </p:cNvSpPr>
          <p:nvPr>
            <p:ph type="sldNum" sz="quarter" idx="11"/>
          </p:nvPr>
        </p:nvSpPr>
        <p:spPr/>
        <p:txBody>
          <a:bodyPr/>
          <a:lstStyle/>
          <a:p>
            <a:pPr>
              <a:defRPr/>
            </a:pPr>
            <a:fld id="{9E299ADB-ADF9-4C5E-8A7C-2B5723408946}" type="slidenum">
              <a:rPr lang="en-US" altLang="en-US" smtClean="0"/>
              <a:pPr>
                <a:defRPr/>
              </a:pPr>
              <a:t>49</a:t>
            </a:fld>
            <a:endParaRPr lang="en-US" altLang="en-US" dirty="0"/>
          </a:p>
        </p:txBody>
      </p:sp>
    </p:spTree>
    <p:extLst>
      <p:ext uri="{BB962C8B-B14F-4D97-AF65-F5344CB8AC3E}">
        <p14:creationId xmlns:p14="http://schemas.microsoft.com/office/powerpoint/2010/main" val="1608280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Self-Determination</a:t>
            </a:r>
            <a:endParaRPr lang="en-US" dirty="0"/>
          </a:p>
        </p:txBody>
      </p:sp>
      <p:sp>
        <p:nvSpPr>
          <p:cNvPr id="3" name="Content Placeholder 2"/>
          <p:cNvSpPr>
            <a:spLocks noGrp="1"/>
          </p:cNvSpPr>
          <p:nvPr>
            <p:ph idx="1"/>
          </p:nvPr>
        </p:nvSpPr>
        <p:spPr>
          <a:xfrm>
            <a:off x="381000" y="1822910"/>
            <a:ext cx="8407400" cy="4406900"/>
          </a:xfrm>
        </p:spPr>
        <p:txBody>
          <a:bodyPr>
            <a:normAutofit lnSpcReduction="10000"/>
          </a:bodyPr>
          <a:lstStyle/>
          <a:p>
            <a:pPr marL="44450" indent="0">
              <a:buNone/>
              <a:defRPr/>
            </a:pPr>
            <a:r>
              <a:rPr lang="en-US" dirty="0"/>
              <a:t>People with greater self determination are:</a:t>
            </a:r>
          </a:p>
          <a:p>
            <a:pPr>
              <a:buFont typeface="Wingdings" panose="05000000000000000000" pitchFamily="2" charset="2"/>
              <a:buChar char="§"/>
              <a:defRPr/>
            </a:pPr>
            <a:r>
              <a:rPr lang="en-US" dirty="0" smtClean="0"/>
              <a:t>Healthier </a:t>
            </a:r>
          </a:p>
          <a:p>
            <a:pPr>
              <a:buFont typeface="Wingdings" panose="05000000000000000000" pitchFamily="2" charset="2"/>
              <a:buChar char="§"/>
              <a:defRPr/>
            </a:pPr>
            <a:r>
              <a:rPr lang="en-US" dirty="0" smtClean="0"/>
              <a:t>More </a:t>
            </a:r>
            <a:r>
              <a:rPr lang="en-US" dirty="0"/>
              <a:t>independent</a:t>
            </a:r>
          </a:p>
          <a:p>
            <a:pPr>
              <a:buFont typeface="Wingdings" panose="05000000000000000000" pitchFamily="2" charset="2"/>
              <a:buChar char="§"/>
              <a:defRPr/>
            </a:pPr>
            <a:r>
              <a:rPr lang="en-US" dirty="0"/>
              <a:t>More well-adjusted </a:t>
            </a:r>
          </a:p>
          <a:p>
            <a:pPr>
              <a:buFont typeface="Wingdings" panose="05000000000000000000" pitchFamily="2" charset="2"/>
              <a:buChar char="§"/>
              <a:defRPr/>
            </a:pPr>
            <a:r>
              <a:rPr lang="en-US" dirty="0" smtClean="0"/>
              <a:t>Better </a:t>
            </a:r>
            <a:r>
              <a:rPr lang="en-US" dirty="0"/>
              <a:t>able to recognize and resist abuse</a:t>
            </a:r>
          </a:p>
          <a:p>
            <a:pPr marL="44450" indent="0">
              <a:buNone/>
              <a:defRPr/>
            </a:pPr>
            <a:r>
              <a:rPr lang="en-US" dirty="0" smtClean="0"/>
              <a:t>- </a:t>
            </a:r>
            <a:r>
              <a:rPr lang="en-US" dirty="0" err="1" smtClean="0"/>
              <a:t>Khemka</a:t>
            </a:r>
            <a:r>
              <a:rPr lang="en-US" dirty="0"/>
              <a:t>, </a:t>
            </a:r>
            <a:r>
              <a:rPr lang="en-US" dirty="0" err="1"/>
              <a:t>Hickson</a:t>
            </a:r>
            <a:r>
              <a:rPr lang="en-US" dirty="0"/>
              <a:t>, &amp; Reynolds, 2005; O’Connor </a:t>
            </a:r>
            <a:r>
              <a:rPr lang="en-US" dirty="0" smtClean="0"/>
              <a:t>&amp; Vallerand</a:t>
            </a:r>
            <a:r>
              <a:rPr lang="en-US" dirty="0"/>
              <a:t>, 1994; Wehmeyer &amp; Schwartz, </a:t>
            </a:r>
            <a:r>
              <a:rPr lang="en-US" dirty="0" smtClean="0"/>
              <a:t>1998</a:t>
            </a:r>
            <a:endParaRPr lang="en-US" dirty="0"/>
          </a:p>
          <a:p>
            <a:pPr marL="44450" indent="0">
              <a:buNone/>
            </a:pPr>
            <a:endParaRPr lang="en-US" dirty="0"/>
          </a:p>
        </p:txBody>
      </p:sp>
      <p:sp>
        <p:nvSpPr>
          <p:cNvPr id="4" name="Footer Placeholder 3"/>
          <p:cNvSpPr>
            <a:spLocks noGrp="1"/>
          </p:cNvSpPr>
          <p:nvPr>
            <p:ph type="ftr" sz="quarter" idx="10"/>
          </p:nvPr>
        </p:nvSpPr>
        <p:spPr/>
        <p:txBody>
          <a:bodyPr/>
          <a:lstStyle/>
          <a:p>
            <a:pPr>
              <a:defRPr/>
            </a:pPr>
            <a:r>
              <a:rPr lang="en-US" altLang="en-US" smtClean="0"/>
              <a:t>National Resource Center for Supported Decision-Making  </a:t>
            </a:r>
            <a:br>
              <a:rPr lang="en-US" altLang="en-US" smtClean="0"/>
            </a:br>
            <a:r>
              <a:rPr lang="en-US" altLang="en-US" sz="1600" smtClean="0"/>
              <a:t>EVERYONE has the Right to Make Choices </a:t>
            </a:r>
            <a:endParaRPr lang="en-US" altLang="en-US" sz="1600" dirty="0"/>
          </a:p>
        </p:txBody>
      </p:sp>
      <p:sp>
        <p:nvSpPr>
          <p:cNvPr id="5" name="Slide Number Placeholder 4"/>
          <p:cNvSpPr>
            <a:spLocks noGrp="1"/>
          </p:cNvSpPr>
          <p:nvPr>
            <p:ph type="sldNum" sz="quarter" idx="11"/>
          </p:nvPr>
        </p:nvSpPr>
        <p:spPr/>
        <p:txBody>
          <a:bodyPr/>
          <a:lstStyle/>
          <a:p>
            <a:pPr>
              <a:defRPr/>
            </a:pPr>
            <a:fld id="{9E299ADB-ADF9-4C5E-8A7C-2B5723408946}" type="slidenum">
              <a:rPr lang="en-US" altLang="en-US" smtClean="0"/>
              <a:pPr>
                <a:defRPr/>
              </a:pPr>
              <a:t>5</a:t>
            </a:fld>
            <a:endParaRPr lang="en-US" altLang="en-US" dirty="0"/>
          </a:p>
        </p:txBody>
      </p:sp>
    </p:spTree>
    <p:extLst>
      <p:ext uri="{BB962C8B-B14F-4D97-AF65-F5344CB8AC3E}">
        <p14:creationId xmlns:p14="http://schemas.microsoft.com/office/powerpoint/2010/main" val="12844471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Supported Decision-Making Can Address Limitations in Decision-Making </a:t>
            </a:r>
            <a:endParaRPr lang="en-US" sz="3600" dirty="0"/>
          </a:p>
        </p:txBody>
      </p:sp>
      <p:sp>
        <p:nvSpPr>
          <p:cNvPr id="3" name="Content Placeholder 2"/>
          <p:cNvSpPr>
            <a:spLocks noGrp="1"/>
          </p:cNvSpPr>
          <p:nvPr>
            <p:ph idx="1"/>
          </p:nvPr>
        </p:nvSpPr>
        <p:spPr/>
        <p:txBody>
          <a:bodyPr>
            <a:normAutofit fontScale="92500" lnSpcReduction="10000"/>
          </a:bodyPr>
          <a:lstStyle/>
          <a:p>
            <a:pPr marL="44450" indent="0">
              <a:buNone/>
              <a:defRPr/>
            </a:pPr>
            <a:r>
              <a:rPr lang="en-US" dirty="0" smtClean="0"/>
              <a:t>Supported Decision-Making can help people:</a:t>
            </a:r>
          </a:p>
          <a:p>
            <a:pPr>
              <a:buFont typeface="Wingdings" panose="05000000000000000000" pitchFamily="2" charset="2"/>
              <a:buChar char="§"/>
              <a:defRPr/>
            </a:pPr>
            <a:r>
              <a:rPr lang="en-US" dirty="0" smtClean="0"/>
              <a:t>Understand information</a:t>
            </a:r>
            <a:r>
              <a:rPr lang="en-US" dirty="0"/>
              <a:t>, issues, and </a:t>
            </a:r>
            <a:r>
              <a:rPr lang="en-US" dirty="0" smtClean="0"/>
              <a:t>choices</a:t>
            </a:r>
            <a:r>
              <a:rPr lang="en-US" dirty="0"/>
              <a:t>;</a:t>
            </a:r>
          </a:p>
          <a:p>
            <a:pPr>
              <a:buFont typeface="Wingdings" panose="05000000000000000000" pitchFamily="2" charset="2"/>
              <a:buChar char="§"/>
              <a:defRPr/>
            </a:pPr>
            <a:r>
              <a:rPr lang="en-US" dirty="0" smtClean="0"/>
              <a:t>Focus </a:t>
            </a:r>
            <a:r>
              <a:rPr lang="en-US" dirty="0"/>
              <a:t>attention in decision-making;</a:t>
            </a:r>
          </a:p>
          <a:p>
            <a:pPr>
              <a:buFont typeface="Wingdings" panose="05000000000000000000" pitchFamily="2" charset="2"/>
              <a:buChar char="§"/>
              <a:defRPr/>
            </a:pPr>
            <a:r>
              <a:rPr lang="en-US" dirty="0" smtClean="0"/>
              <a:t>Weigh </a:t>
            </a:r>
            <a:r>
              <a:rPr lang="en-US" dirty="0"/>
              <a:t>options;</a:t>
            </a:r>
          </a:p>
          <a:p>
            <a:pPr>
              <a:buFont typeface="Wingdings" panose="05000000000000000000" pitchFamily="2" charset="2"/>
              <a:buChar char="§"/>
              <a:defRPr/>
            </a:pPr>
            <a:r>
              <a:rPr lang="en-US" dirty="0" smtClean="0"/>
              <a:t>Ensure </a:t>
            </a:r>
            <a:r>
              <a:rPr lang="en-US" dirty="0"/>
              <a:t>that decisions are based on their own preferences</a:t>
            </a:r>
          </a:p>
          <a:p>
            <a:pPr>
              <a:buFont typeface="Wingdings" panose="05000000000000000000" pitchFamily="2" charset="2"/>
              <a:buChar char="§"/>
              <a:defRPr/>
            </a:pPr>
            <a:r>
              <a:rPr lang="en-US" dirty="0" smtClean="0"/>
              <a:t>Interpret </a:t>
            </a:r>
            <a:r>
              <a:rPr lang="en-US" dirty="0"/>
              <a:t>and/or communicate decisions to other parties.</a:t>
            </a:r>
          </a:p>
          <a:p>
            <a:pPr marL="44450" indent="0">
              <a:buNone/>
              <a:defRPr/>
            </a:pPr>
            <a:r>
              <a:rPr lang="en-US" dirty="0" smtClean="0"/>
              <a:t>- </a:t>
            </a:r>
            <a:r>
              <a:rPr lang="en-US" dirty="0" err="1" smtClean="0"/>
              <a:t>Salzman</a:t>
            </a:r>
            <a:r>
              <a:rPr lang="en-US" dirty="0"/>
              <a:t>, </a:t>
            </a:r>
            <a:r>
              <a:rPr lang="en-US" dirty="0" smtClean="0"/>
              <a:t>2011</a:t>
            </a:r>
            <a:endParaRPr lang="en-US" dirty="0"/>
          </a:p>
          <a:p>
            <a:pPr marL="44450" indent="0">
              <a:buNone/>
            </a:pPr>
            <a:endParaRPr lang="en-US" dirty="0"/>
          </a:p>
        </p:txBody>
      </p:sp>
      <p:sp>
        <p:nvSpPr>
          <p:cNvPr id="4" name="Footer Placeholder 3"/>
          <p:cNvSpPr>
            <a:spLocks noGrp="1"/>
          </p:cNvSpPr>
          <p:nvPr>
            <p:ph type="ftr" sz="quarter" idx="10"/>
          </p:nvPr>
        </p:nvSpPr>
        <p:spPr/>
        <p:txBody>
          <a:bodyPr/>
          <a:lstStyle/>
          <a:p>
            <a:pPr>
              <a:defRPr/>
            </a:pPr>
            <a:r>
              <a:rPr lang="en-US" altLang="en-US" smtClean="0"/>
              <a:t>National Resource Center for Supported Decision-Making  </a:t>
            </a:r>
            <a:br>
              <a:rPr lang="en-US" altLang="en-US" smtClean="0"/>
            </a:br>
            <a:r>
              <a:rPr lang="en-US" altLang="en-US" sz="1600" smtClean="0"/>
              <a:t>EVERYONE has the Right to Make Choices </a:t>
            </a:r>
            <a:endParaRPr lang="en-US" altLang="en-US" sz="1600" dirty="0"/>
          </a:p>
        </p:txBody>
      </p:sp>
      <p:sp>
        <p:nvSpPr>
          <p:cNvPr id="5" name="Slide Number Placeholder 4"/>
          <p:cNvSpPr>
            <a:spLocks noGrp="1"/>
          </p:cNvSpPr>
          <p:nvPr>
            <p:ph type="sldNum" sz="quarter" idx="11"/>
          </p:nvPr>
        </p:nvSpPr>
        <p:spPr/>
        <p:txBody>
          <a:bodyPr/>
          <a:lstStyle/>
          <a:p>
            <a:pPr>
              <a:defRPr/>
            </a:pPr>
            <a:fld id="{9E299ADB-ADF9-4C5E-8A7C-2B5723408946}" type="slidenum">
              <a:rPr lang="en-US" altLang="en-US" smtClean="0"/>
              <a:pPr>
                <a:defRPr/>
              </a:pPr>
              <a:t>50</a:t>
            </a:fld>
            <a:endParaRPr lang="en-US" altLang="en-US" dirty="0"/>
          </a:p>
        </p:txBody>
      </p:sp>
    </p:spTree>
    <p:extLst>
      <p:ext uri="{BB962C8B-B14F-4D97-AF65-F5344CB8AC3E}">
        <p14:creationId xmlns:p14="http://schemas.microsoft.com/office/powerpoint/2010/main" val="10625288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A Paradigm, Not A Process</a:t>
            </a:r>
            <a:endParaRPr lang="en-US" dirty="0"/>
          </a:p>
        </p:txBody>
      </p:sp>
      <p:sp>
        <p:nvSpPr>
          <p:cNvPr id="3" name="Content Placeholder 2"/>
          <p:cNvSpPr>
            <a:spLocks noGrp="1"/>
          </p:cNvSpPr>
          <p:nvPr>
            <p:ph idx="1"/>
          </p:nvPr>
        </p:nvSpPr>
        <p:spPr/>
        <p:txBody>
          <a:bodyPr>
            <a:normAutofit fontScale="92500" lnSpcReduction="10000"/>
          </a:bodyPr>
          <a:lstStyle/>
          <a:p>
            <a:pPr marL="44450" indent="0">
              <a:buNone/>
              <a:defRPr/>
            </a:pPr>
            <a:r>
              <a:rPr lang="en-US" dirty="0"/>
              <a:t>There is no “one size fits all” method of Supported Decision-Making. </a:t>
            </a:r>
          </a:p>
          <a:p>
            <a:pPr marL="44450" indent="0">
              <a:buNone/>
              <a:defRPr/>
            </a:pPr>
            <a:r>
              <a:rPr lang="en-US" dirty="0"/>
              <a:t>Can include, as </a:t>
            </a:r>
            <a:r>
              <a:rPr lang="en-US" dirty="0" smtClean="0"/>
              <a:t>appropriate</a:t>
            </a:r>
            <a:endParaRPr lang="en-US" dirty="0"/>
          </a:p>
          <a:p>
            <a:pPr>
              <a:defRPr/>
            </a:pPr>
            <a:r>
              <a:rPr lang="en-US" dirty="0"/>
              <a:t>Informal support </a:t>
            </a:r>
          </a:p>
          <a:p>
            <a:pPr>
              <a:defRPr/>
            </a:pPr>
            <a:r>
              <a:rPr lang="en-US" dirty="0"/>
              <a:t>Written agreements, like Powers of Attorney, identifying the support needed and who will give it</a:t>
            </a:r>
          </a:p>
          <a:p>
            <a:pPr>
              <a:defRPr/>
            </a:pPr>
            <a:r>
              <a:rPr lang="en-US" dirty="0"/>
              <a:t>Formal Micro-Boards and Circles of Support</a:t>
            </a:r>
          </a:p>
          <a:p>
            <a:pPr marL="44450" indent="0">
              <a:buNone/>
              <a:defRPr/>
            </a:pPr>
            <a:r>
              <a:rPr lang="en-US" dirty="0" smtClean="0"/>
              <a:t>- Martinis</a:t>
            </a:r>
            <a:r>
              <a:rPr lang="en-US" dirty="0"/>
              <a:t>, Blanck, and Gonzalez, </a:t>
            </a:r>
            <a:r>
              <a:rPr lang="en-US" dirty="0" smtClean="0"/>
              <a:t>2015</a:t>
            </a:r>
            <a:endParaRPr lang="en-US" dirty="0"/>
          </a:p>
        </p:txBody>
      </p:sp>
      <p:sp>
        <p:nvSpPr>
          <p:cNvPr id="4" name="Footer Placeholder 3"/>
          <p:cNvSpPr>
            <a:spLocks noGrp="1"/>
          </p:cNvSpPr>
          <p:nvPr>
            <p:ph type="ftr" sz="quarter" idx="10"/>
          </p:nvPr>
        </p:nvSpPr>
        <p:spPr/>
        <p:txBody>
          <a:bodyPr/>
          <a:lstStyle/>
          <a:p>
            <a:pPr>
              <a:defRPr/>
            </a:pPr>
            <a:r>
              <a:rPr lang="en-US" altLang="en-US" dirty="0" smtClean="0"/>
              <a:t>National Resource Center for Supported Decision-Making  </a:t>
            </a:r>
            <a:br>
              <a:rPr lang="en-US" altLang="en-US" dirty="0" smtClean="0"/>
            </a:br>
            <a:r>
              <a:rPr lang="en-US" altLang="en-US" sz="1600" dirty="0" smtClean="0"/>
              <a:t>EVERYONE has the Right to Make Choices </a:t>
            </a:r>
            <a:endParaRPr lang="en-US" altLang="en-US" sz="1600" dirty="0"/>
          </a:p>
        </p:txBody>
      </p:sp>
      <p:sp>
        <p:nvSpPr>
          <p:cNvPr id="5" name="Slide Number Placeholder 4"/>
          <p:cNvSpPr>
            <a:spLocks noGrp="1"/>
          </p:cNvSpPr>
          <p:nvPr>
            <p:ph type="sldNum" sz="quarter" idx="11"/>
          </p:nvPr>
        </p:nvSpPr>
        <p:spPr/>
        <p:txBody>
          <a:bodyPr/>
          <a:lstStyle/>
          <a:p>
            <a:pPr>
              <a:defRPr/>
            </a:pPr>
            <a:fld id="{9E299ADB-ADF9-4C5E-8A7C-2B5723408946}" type="slidenum">
              <a:rPr lang="en-US" altLang="en-US" smtClean="0"/>
              <a:pPr>
                <a:defRPr/>
              </a:pPr>
              <a:t>51</a:t>
            </a:fld>
            <a:endParaRPr lang="en-US" altLang="en-US" dirty="0"/>
          </a:p>
        </p:txBody>
      </p:sp>
    </p:spTree>
    <p:extLst>
      <p:ext uri="{BB962C8B-B14F-4D97-AF65-F5344CB8AC3E}">
        <p14:creationId xmlns:p14="http://schemas.microsoft.com/office/powerpoint/2010/main" val="30087704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Common</a:t>
            </a:r>
            <a:endParaRPr lang="en-US" dirty="0"/>
          </a:p>
        </p:txBody>
      </p:sp>
      <p:sp>
        <p:nvSpPr>
          <p:cNvPr id="3" name="Content Placeholder 2"/>
          <p:cNvSpPr>
            <a:spLocks noGrp="1"/>
          </p:cNvSpPr>
          <p:nvPr>
            <p:ph idx="1"/>
          </p:nvPr>
        </p:nvSpPr>
        <p:spPr/>
        <p:txBody>
          <a:bodyPr>
            <a:normAutofit fontScale="92500" lnSpcReduction="20000"/>
          </a:bodyPr>
          <a:lstStyle/>
          <a:p>
            <a:pPr marL="44450" indent="0">
              <a:buNone/>
              <a:defRPr/>
            </a:pPr>
            <a:r>
              <a:rPr lang="en-US" b="1" dirty="0"/>
              <a:t>ALL</a:t>
            </a:r>
            <a:r>
              <a:rPr lang="en-US" dirty="0"/>
              <a:t> Forms of Supported Decision-Making recognize:</a:t>
            </a:r>
          </a:p>
          <a:p>
            <a:pPr>
              <a:defRPr/>
            </a:pPr>
            <a:r>
              <a:rPr lang="en-US" dirty="0" smtClean="0"/>
              <a:t>That EVERYONE has The Right to Make Choices to the maximum of their capabilities; </a:t>
            </a:r>
            <a:endParaRPr lang="en-US" dirty="0"/>
          </a:p>
          <a:p>
            <a:pPr>
              <a:defRPr/>
            </a:pPr>
            <a:r>
              <a:rPr lang="en-US" dirty="0"/>
              <a:t>That </a:t>
            </a:r>
            <a:r>
              <a:rPr lang="en-US" dirty="0" smtClean="0"/>
              <a:t>people can get help exercising their Right to Make Choices without giving up that right; and </a:t>
            </a:r>
            <a:endParaRPr lang="en-US" dirty="0"/>
          </a:p>
          <a:p>
            <a:pPr>
              <a:defRPr/>
            </a:pPr>
            <a:r>
              <a:rPr lang="en-US" dirty="0" smtClean="0"/>
              <a:t>There are as many ways to give and get help as there are people</a:t>
            </a:r>
          </a:p>
          <a:p>
            <a:pPr marL="44450" indent="0">
              <a:buNone/>
              <a:defRPr/>
            </a:pPr>
            <a:r>
              <a:rPr lang="en-US" dirty="0" smtClean="0"/>
              <a:t>- e.g., </a:t>
            </a:r>
            <a:r>
              <a:rPr lang="en-US" dirty="0" err="1" smtClean="0"/>
              <a:t>Dinerstein</a:t>
            </a:r>
            <a:r>
              <a:rPr lang="en-US" dirty="0"/>
              <a:t>, </a:t>
            </a:r>
            <a:r>
              <a:rPr lang="en-US" dirty="0" smtClean="0"/>
              <a:t>2012</a:t>
            </a:r>
            <a:endParaRPr lang="en-US" dirty="0"/>
          </a:p>
          <a:p>
            <a:pPr marL="44450" indent="0">
              <a:buNone/>
            </a:pPr>
            <a:endParaRPr lang="en-US" dirty="0"/>
          </a:p>
        </p:txBody>
      </p:sp>
      <p:sp>
        <p:nvSpPr>
          <p:cNvPr id="4" name="Footer Placeholder 3"/>
          <p:cNvSpPr>
            <a:spLocks noGrp="1"/>
          </p:cNvSpPr>
          <p:nvPr>
            <p:ph type="ftr" sz="quarter" idx="10"/>
          </p:nvPr>
        </p:nvSpPr>
        <p:spPr/>
        <p:txBody>
          <a:bodyPr/>
          <a:lstStyle/>
          <a:p>
            <a:pPr>
              <a:defRPr/>
            </a:pPr>
            <a:r>
              <a:rPr lang="en-US" altLang="en-US" dirty="0" smtClean="0"/>
              <a:t>National Resource Center for Supported Decision-Making  </a:t>
            </a:r>
            <a:br>
              <a:rPr lang="en-US" altLang="en-US" dirty="0" smtClean="0"/>
            </a:br>
            <a:r>
              <a:rPr lang="en-US" altLang="en-US" sz="1600" dirty="0" smtClean="0"/>
              <a:t>EVERYONE has the Right to Make Choices </a:t>
            </a:r>
            <a:endParaRPr lang="en-US" altLang="en-US" sz="1600" dirty="0"/>
          </a:p>
        </p:txBody>
      </p:sp>
      <p:sp>
        <p:nvSpPr>
          <p:cNvPr id="5" name="Slide Number Placeholder 4"/>
          <p:cNvSpPr>
            <a:spLocks noGrp="1"/>
          </p:cNvSpPr>
          <p:nvPr>
            <p:ph type="sldNum" sz="quarter" idx="11"/>
          </p:nvPr>
        </p:nvSpPr>
        <p:spPr/>
        <p:txBody>
          <a:bodyPr/>
          <a:lstStyle/>
          <a:p>
            <a:pPr>
              <a:defRPr/>
            </a:pPr>
            <a:fld id="{9E299ADB-ADF9-4C5E-8A7C-2B5723408946}" type="slidenum">
              <a:rPr lang="en-US" altLang="en-US" smtClean="0"/>
              <a:pPr>
                <a:defRPr/>
              </a:pPr>
              <a:t>52</a:t>
            </a:fld>
            <a:endParaRPr lang="en-US" altLang="en-US" dirty="0"/>
          </a:p>
        </p:txBody>
      </p:sp>
    </p:spTree>
    <p:extLst>
      <p:ext uri="{BB962C8B-B14F-4D97-AF65-F5344CB8AC3E}">
        <p14:creationId xmlns:p14="http://schemas.microsoft.com/office/powerpoint/2010/main" val="40256084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Supported Decision-Making and Self Determination</a:t>
            </a:r>
            <a:endParaRPr lang="en-US" dirty="0"/>
          </a:p>
        </p:txBody>
      </p:sp>
      <p:sp>
        <p:nvSpPr>
          <p:cNvPr id="3" name="Content Placeholder 2"/>
          <p:cNvSpPr>
            <a:spLocks noGrp="1"/>
          </p:cNvSpPr>
          <p:nvPr>
            <p:ph idx="1"/>
          </p:nvPr>
        </p:nvSpPr>
        <p:spPr/>
        <p:txBody>
          <a:bodyPr/>
          <a:lstStyle/>
          <a:p>
            <a:pPr marL="109538" indent="0">
              <a:buNone/>
              <a:defRPr/>
            </a:pPr>
            <a:r>
              <a:rPr lang="en-US" altLang="en-US" dirty="0">
                <a:latin typeface="Calibri" pitchFamily="34" charset="0"/>
              </a:rPr>
              <a:t>“Supported Decision-Making has the potential  to  increase the self-determination of older adults and people with disabilities, encouraging  and  empowering them to reap the benefits from increased life control, independence, employment, and community integration”</a:t>
            </a:r>
          </a:p>
          <a:p>
            <a:pPr marL="109538" indent="0">
              <a:buNone/>
              <a:defRPr/>
            </a:pPr>
            <a:r>
              <a:rPr lang="en-US" altLang="en-US" dirty="0" smtClean="0">
                <a:latin typeface="Calibri" pitchFamily="34" charset="0"/>
              </a:rPr>
              <a:t>- </a:t>
            </a:r>
            <a:r>
              <a:rPr lang="en-US" altLang="en-US" dirty="0" err="1" smtClean="0">
                <a:latin typeface="Calibri" pitchFamily="34" charset="0"/>
              </a:rPr>
              <a:t>Blanck</a:t>
            </a:r>
            <a:r>
              <a:rPr lang="en-US" altLang="en-US" dirty="0" smtClean="0">
                <a:latin typeface="Calibri" pitchFamily="34" charset="0"/>
              </a:rPr>
              <a:t> </a:t>
            </a:r>
            <a:r>
              <a:rPr lang="en-US" altLang="en-US" dirty="0">
                <a:latin typeface="Calibri" pitchFamily="34" charset="0"/>
              </a:rPr>
              <a:t>&amp; Martinis, </a:t>
            </a:r>
            <a:r>
              <a:rPr lang="en-US" altLang="en-US" dirty="0" smtClean="0">
                <a:latin typeface="Calibri" pitchFamily="34" charset="0"/>
              </a:rPr>
              <a:t>2015</a:t>
            </a:r>
            <a:endParaRPr lang="en-US" altLang="en-US" dirty="0">
              <a:latin typeface="Calibri" pitchFamily="34" charset="0"/>
            </a:endParaRPr>
          </a:p>
          <a:p>
            <a:pPr marL="44450" indent="0">
              <a:buNone/>
            </a:pPr>
            <a:endParaRPr lang="en-US" dirty="0"/>
          </a:p>
        </p:txBody>
      </p:sp>
      <p:sp>
        <p:nvSpPr>
          <p:cNvPr id="4" name="Footer Placeholder 3"/>
          <p:cNvSpPr>
            <a:spLocks noGrp="1"/>
          </p:cNvSpPr>
          <p:nvPr>
            <p:ph type="ftr" sz="quarter" idx="10"/>
          </p:nvPr>
        </p:nvSpPr>
        <p:spPr/>
        <p:txBody>
          <a:bodyPr/>
          <a:lstStyle/>
          <a:p>
            <a:pPr>
              <a:defRPr/>
            </a:pPr>
            <a:endParaRPr lang="en-US" altLang="en-US" sz="1600" dirty="0"/>
          </a:p>
        </p:txBody>
      </p:sp>
      <p:sp>
        <p:nvSpPr>
          <p:cNvPr id="5" name="Slide Number Placeholder 4"/>
          <p:cNvSpPr>
            <a:spLocks noGrp="1"/>
          </p:cNvSpPr>
          <p:nvPr>
            <p:ph type="sldNum" sz="quarter" idx="11"/>
          </p:nvPr>
        </p:nvSpPr>
        <p:spPr/>
        <p:txBody>
          <a:bodyPr/>
          <a:lstStyle/>
          <a:p>
            <a:pPr>
              <a:defRPr/>
            </a:pPr>
            <a:fld id="{9E299ADB-ADF9-4C5E-8A7C-2B5723408946}" type="slidenum">
              <a:rPr lang="en-US" altLang="en-US" smtClean="0"/>
              <a:pPr>
                <a:defRPr/>
              </a:pPr>
              <a:t>53</a:t>
            </a:fld>
            <a:endParaRPr lang="en-US" altLang="en-US" dirty="0"/>
          </a:p>
        </p:txBody>
      </p:sp>
    </p:spTree>
    <p:extLst>
      <p:ext uri="{BB962C8B-B14F-4D97-AF65-F5344CB8AC3E}">
        <p14:creationId xmlns:p14="http://schemas.microsoft.com/office/powerpoint/2010/main" val="28673286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State Laws Already Require It!</a:t>
            </a:r>
            <a:endParaRPr lang="en-US" dirty="0"/>
          </a:p>
        </p:txBody>
      </p:sp>
      <p:sp>
        <p:nvSpPr>
          <p:cNvPr id="3" name="Content Placeholder 2"/>
          <p:cNvSpPr>
            <a:spLocks noGrp="1"/>
          </p:cNvSpPr>
          <p:nvPr>
            <p:ph idx="1"/>
          </p:nvPr>
        </p:nvSpPr>
        <p:spPr/>
        <p:txBody>
          <a:bodyPr>
            <a:noAutofit/>
          </a:bodyPr>
          <a:lstStyle/>
          <a:p>
            <a:pPr marL="109538" indent="0">
              <a:buNone/>
              <a:defRPr/>
            </a:pPr>
            <a:r>
              <a:rPr lang="en-US" sz="2700" dirty="0" smtClean="0"/>
              <a:t>Wis</a:t>
            </a:r>
            <a:r>
              <a:rPr lang="en-US" sz="2700" dirty="0"/>
              <a:t>. Stat. </a:t>
            </a:r>
            <a:r>
              <a:rPr lang="en-US" sz="2700" dirty="0" smtClean="0"/>
              <a:t>54.10 - Guardianship </a:t>
            </a:r>
            <a:r>
              <a:rPr lang="en-US" sz="2700" dirty="0"/>
              <a:t>is </a:t>
            </a:r>
            <a:r>
              <a:rPr lang="en-US" sz="2700" b="1" dirty="0"/>
              <a:t>ONLY</a:t>
            </a:r>
            <a:r>
              <a:rPr lang="en-US" sz="2700" dirty="0"/>
              <a:t> appropriate if:</a:t>
            </a:r>
          </a:p>
          <a:p>
            <a:pPr marL="109538" indent="0">
              <a:buNone/>
              <a:defRPr/>
            </a:pPr>
            <a:r>
              <a:rPr lang="en-US" sz="2700" dirty="0" smtClean="0"/>
              <a:t>"</a:t>
            </a:r>
            <a:r>
              <a:rPr lang="en-US" sz="2700" dirty="0"/>
              <a:t>The individuals need for assistance in decision making or communication is </a:t>
            </a:r>
            <a:r>
              <a:rPr lang="en-US" sz="2700" b="1" dirty="0"/>
              <a:t>unable to be met effectively and less restrictively </a:t>
            </a:r>
            <a:r>
              <a:rPr lang="en-US" sz="2700" dirty="0"/>
              <a:t>through appropriate and reasonably available training, education, support services, health care, assistive devices, or other means that the individual will accept.”</a:t>
            </a:r>
            <a:endParaRPr lang="en-US" altLang="en-US" sz="2700" dirty="0">
              <a:latin typeface="Calibri" pitchFamily="34" charset="0"/>
            </a:endParaRPr>
          </a:p>
          <a:p>
            <a:pPr marL="44450" indent="0" algn="ctr">
              <a:buNone/>
            </a:pPr>
            <a:r>
              <a:rPr lang="en-US" sz="2700" b="1" dirty="0" smtClean="0"/>
              <a:t>WHAT ELSE HAVE YOU TRIED?</a:t>
            </a:r>
            <a:endParaRPr lang="en-US" sz="2700" b="1" dirty="0"/>
          </a:p>
        </p:txBody>
      </p:sp>
      <p:sp>
        <p:nvSpPr>
          <p:cNvPr id="4" name="Footer Placeholder 3"/>
          <p:cNvSpPr>
            <a:spLocks noGrp="1"/>
          </p:cNvSpPr>
          <p:nvPr>
            <p:ph type="ftr" sz="quarter" idx="10"/>
          </p:nvPr>
        </p:nvSpPr>
        <p:spPr/>
        <p:txBody>
          <a:bodyPr/>
          <a:lstStyle/>
          <a:p>
            <a:pPr>
              <a:defRPr/>
            </a:pPr>
            <a:r>
              <a:rPr lang="en-US" altLang="en-US" smtClean="0"/>
              <a:t>National Resource Center for Supported Decision-Making  </a:t>
            </a:r>
            <a:br>
              <a:rPr lang="en-US" altLang="en-US" smtClean="0"/>
            </a:br>
            <a:r>
              <a:rPr lang="en-US" altLang="en-US" sz="1600" smtClean="0"/>
              <a:t>EVERYONE has the Right to Make Choices </a:t>
            </a:r>
            <a:endParaRPr lang="en-US" altLang="en-US" sz="1600" dirty="0"/>
          </a:p>
        </p:txBody>
      </p:sp>
      <p:sp>
        <p:nvSpPr>
          <p:cNvPr id="5" name="Slide Number Placeholder 4"/>
          <p:cNvSpPr>
            <a:spLocks noGrp="1"/>
          </p:cNvSpPr>
          <p:nvPr>
            <p:ph type="sldNum" sz="quarter" idx="11"/>
          </p:nvPr>
        </p:nvSpPr>
        <p:spPr/>
        <p:txBody>
          <a:bodyPr/>
          <a:lstStyle/>
          <a:p>
            <a:pPr>
              <a:defRPr/>
            </a:pPr>
            <a:fld id="{9E299ADB-ADF9-4C5E-8A7C-2B5723408946}" type="slidenum">
              <a:rPr lang="en-US" altLang="en-US" smtClean="0"/>
              <a:pPr>
                <a:defRPr/>
              </a:pPr>
              <a:t>54</a:t>
            </a:fld>
            <a:endParaRPr lang="en-US" altLang="en-US" dirty="0"/>
          </a:p>
        </p:txBody>
      </p:sp>
    </p:spTree>
    <p:extLst>
      <p:ext uri="{BB962C8B-B14F-4D97-AF65-F5344CB8AC3E}">
        <p14:creationId xmlns:p14="http://schemas.microsoft.com/office/powerpoint/2010/main" val="20796004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Opportunities for SDM </a:t>
            </a:r>
            <a:br>
              <a:rPr lang="en-US" dirty="0" smtClean="0"/>
            </a:br>
            <a:r>
              <a:rPr lang="en-US" dirty="0" smtClean="0"/>
              <a:t>Are All Around Us</a:t>
            </a:r>
            <a:endParaRPr lang="en-US" dirty="0"/>
          </a:p>
        </p:txBody>
      </p:sp>
      <p:sp>
        <p:nvSpPr>
          <p:cNvPr id="3" name="Content Placeholder 2"/>
          <p:cNvSpPr>
            <a:spLocks noGrp="1"/>
          </p:cNvSpPr>
          <p:nvPr>
            <p:ph idx="1"/>
          </p:nvPr>
        </p:nvSpPr>
        <p:spPr/>
        <p:txBody>
          <a:bodyPr/>
          <a:lstStyle/>
          <a:p>
            <a:r>
              <a:rPr lang="en-US" dirty="0" smtClean="0"/>
              <a:t> “Informed consent”</a:t>
            </a:r>
          </a:p>
          <a:p>
            <a:r>
              <a:rPr lang="en-US" dirty="0"/>
              <a:t> </a:t>
            </a:r>
            <a:r>
              <a:rPr lang="en-US" dirty="0" smtClean="0"/>
              <a:t>“Informed choice”</a:t>
            </a:r>
          </a:p>
          <a:p>
            <a:r>
              <a:rPr lang="en-US" dirty="0" smtClean="0"/>
              <a:t>“Person Centered Planning”</a:t>
            </a:r>
          </a:p>
          <a:p>
            <a:pPr marL="44450" indent="0">
              <a:buNone/>
            </a:pPr>
            <a:endParaRPr lang="en-US" dirty="0"/>
          </a:p>
          <a:p>
            <a:pPr marL="44450" indent="0">
              <a:buNone/>
            </a:pPr>
            <a:r>
              <a:rPr lang="en-US" dirty="0" smtClean="0"/>
              <a:t>Are ALL forms of SDM!</a:t>
            </a:r>
            <a:endParaRPr lang="en-US" dirty="0"/>
          </a:p>
        </p:txBody>
      </p:sp>
      <p:sp>
        <p:nvSpPr>
          <p:cNvPr id="4" name="Footer Placeholder 3"/>
          <p:cNvSpPr>
            <a:spLocks noGrp="1"/>
          </p:cNvSpPr>
          <p:nvPr>
            <p:ph type="ftr" sz="quarter" idx="10"/>
          </p:nvPr>
        </p:nvSpPr>
        <p:spPr/>
        <p:txBody>
          <a:bodyPr/>
          <a:lstStyle/>
          <a:p>
            <a:pPr>
              <a:defRPr/>
            </a:pPr>
            <a:endParaRPr lang="en-US" altLang="en-US" sz="1600" dirty="0"/>
          </a:p>
        </p:txBody>
      </p:sp>
      <p:sp>
        <p:nvSpPr>
          <p:cNvPr id="5" name="Slide Number Placeholder 4"/>
          <p:cNvSpPr>
            <a:spLocks noGrp="1"/>
          </p:cNvSpPr>
          <p:nvPr>
            <p:ph type="sldNum" sz="quarter" idx="11"/>
          </p:nvPr>
        </p:nvSpPr>
        <p:spPr/>
        <p:txBody>
          <a:bodyPr/>
          <a:lstStyle/>
          <a:p>
            <a:pPr>
              <a:defRPr/>
            </a:pPr>
            <a:fld id="{9E299ADB-ADF9-4C5E-8A7C-2B5723408946}" type="slidenum">
              <a:rPr lang="en-US" altLang="en-US" smtClean="0"/>
              <a:pPr>
                <a:defRPr/>
              </a:pPr>
              <a:t>55</a:t>
            </a:fld>
            <a:endParaRPr lang="en-US" altLang="en-US" dirty="0"/>
          </a:p>
        </p:txBody>
      </p:sp>
    </p:spTree>
    <p:extLst>
      <p:ext uri="{BB962C8B-B14F-4D97-AF65-F5344CB8AC3E}">
        <p14:creationId xmlns:p14="http://schemas.microsoft.com/office/powerpoint/2010/main" val="16523844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SDM Opportunity:</a:t>
            </a:r>
            <a:br>
              <a:rPr lang="en-US" dirty="0" smtClean="0"/>
            </a:br>
            <a:r>
              <a:rPr lang="en-US" dirty="0" smtClean="0"/>
              <a:t>Person Centered Planning	</a:t>
            </a:r>
            <a:endParaRPr lang="en-US" dirty="0"/>
          </a:p>
        </p:txBody>
      </p:sp>
      <p:sp>
        <p:nvSpPr>
          <p:cNvPr id="3" name="Content Placeholder 2"/>
          <p:cNvSpPr>
            <a:spLocks noGrp="1"/>
          </p:cNvSpPr>
          <p:nvPr>
            <p:ph idx="1"/>
          </p:nvPr>
        </p:nvSpPr>
        <p:spPr/>
        <p:txBody>
          <a:bodyPr>
            <a:normAutofit fontScale="70000" lnSpcReduction="20000"/>
          </a:bodyPr>
          <a:lstStyle/>
          <a:p>
            <a:pPr marL="109728" indent="0">
              <a:buNone/>
              <a:defRPr/>
            </a:pPr>
            <a:r>
              <a:rPr lang="en-US" dirty="0"/>
              <a:t>It’s REQUIRED in Medicaid HCBS Waiver programs -</a:t>
            </a:r>
            <a:r>
              <a:rPr lang="en-US" b="1" dirty="0"/>
              <a:t>Final Rules CMS 2249-F and CMS 2296-F </a:t>
            </a:r>
            <a:endParaRPr lang="en-US" dirty="0"/>
          </a:p>
          <a:p>
            <a:pPr marL="109728" indent="0">
              <a:buNone/>
              <a:defRPr/>
            </a:pPr>
            <a:endParaRPr lang="en-US" dirty="0"/>
          </a:p>
          <a:p>
            <a:pPr marL="109728" indent="0">
              <a:buNone/>
              <a:defRPr/>
            </a:pPr>
            <a:r>
              <a:rPr lang="en-US" dirty="0"/>
              <a:t>Medicaid Waiver Services </a:t>
            </a:r>
            <a:r>
              <a:rPr lang="en-US" b="1" dirty="0" smtClean="0"/>
              <a:t>MUST</a:t>
            </a:r>
            <a:r>
              <a:rPr lang="en-US" dirty="0"/>
              <a:t> a</a:t>
            </a:r>
            <a:r>
              <a:rPr lang="en-US" dirty="0" smtClean="0"/>
              <a:t>ddress </a:t>
            </a:r>
            <a:r>
              <a:rPr lang="en-US" dirty="0"/>
              <a:t>“health and long-term services and support needs in a manner that reflects individual preferences and </a:t>
            </a:r>
            <a:r>
              <a:rPr lang="en-US" dirty="0" smtClean="0"/>
              <a:t>goals” and  </a:t>
            </a:r>
            <a:endParaRPr lang="en-US" dirty="0"/>
          </a:p>
          <a:p>
            <a:pPr marL="109728" indent="0">
              <a:buNone/>
              <a:defRPr/>
            </a:pPr>
            <a:endParaRPr lang="en-US" dirty="0"/>
          </a:p>
          <a:p>
            <a:pPr marL="566928" indent="-457200">
              <a:defRPr/>
            </a:pPr>
            <a:r>
              <a:rPr lang="en-US" dirty="0"/>
              <a:t>	Be Driven by the person</a:t>
            </a:r>
          </a:p>
          <a:p>
            <a:pPr marL="109728" indent="0">
              <a:buNone/>
              <a:defRPr/>
            </a:pPr>
            <a:r>
              <a:rPr lang="en-US" dirty="0"/>
              <a:t>	</a:t>
            </a:r>
          </a:p>
          <a:p>
            <a:pPr marL="566928" indent="-457200">
              <a:defRPr/>
            </a:pPr>
            <a:r>
              <a:rPr lang="en-US" dirty="0"/>
              <a:t>	Include people chosen by the person</a:t>
            </a:r>
          </a:p>
          <a:p>
            <a:pPr marL="566928" indent="-457200">
              <a:defRPr/>
            </a:pPr>
            <a:endParaRPr lang="en-US" dirty="0"/>
          </a:p>
          <a:p>
            <a:pPr marL="566928" indent="-457200">
              <a:defRPr/>
            </a:pPr>
            <a:r>
              <a:rPr lang="en-US" dirty="0"/>
              <a:t>	</a:t>
            </a:r>
            <a:r>
              <a:rPr lang="en-US" dirty="0" smtClean="0"/>
              <a:t>Give primary consideration to and Include things 	important to the person</a:t>
            </a:r>
            <a:endParaRPr lang="en-US" dirty="0"/>
          </a:p>
          <a:p>
            <a:pPr marL="44450" indent="0">
              <a:buNone/>
            </a:pPr>
            <a:endParaRPr lang="en-US" dirty="0"/>
          </a:p>
        </p:txBody>
      </p:sp>
      <p:sp>
        <p:nvSpPr>
          <p:cNvPr id="4" name="Footer Placeholder 3"/>
          <p:cNvSpPr>
            <a:spLocks noGrp="1"/>
          </p:cNvSpPr>
          <p:nvPr>
            <p:ph type="ftr" sz="quarter" idx="10"/>
          </p:nvPr>
        </p:nvSpPr>
        <p:spPr/>
        <p:txBody>
          <a:bodyPr/>
          <a:lstStyle/>
          <a:p>
            <a:pPr>
              <a:defRPr/>
            </a:pPr>
            <a:endParaRPr lang="en-US" altLang="en-US" sz="1600" dirty="0"/>
          </a:p>
        </p:txBody>
      </p:sp>
      <p:sp>
        <p:nvSpPr>
          <p:cNvPr id="5" name="Slide Number Placeholder 4"/>
          <p:cNvSpPr>
            <a:spLocks noGrp="1"/>
          </p:cNvSpPr>
          <p:nvPr>
            <p:ph type="sldNum" sz="quarter" idx="11"/>
          </p:nvPr>
        </p:nvSpPr>
        <p:spPr/>
        <p:txBody>
          <a:bodyPr/>
          <a:lstStyle/>
          <a:p>
            <a:pPr>
              <a:defRPr/>
            </a:pPr>
            <a:fld id="{9E299ADB-ADF9-4C5E-8A7C-2B5723408946}" type="slidenum">
              <a:rPr lang="en-US" altLang="en-US" smtClean="0"/>
              <a:pPr>
                <a:defRPr/>
              </a:pPr>
              <a:t>56</a:t>
            </a:fld>
            <a:endParaRPr lang="en-US" altLang="en-US" dirty="0"/>
          </a:p>
        </p:txBody>
      </p:sp>
    </p:spTree>
    <p:extLst>
      <p:ext uri="{BB962C8B-B14F-4D97-AF65-F5344CB8AC3E}">
        <p14:creationId xmlns:p14="http://schemas.microsoft.com/office/powerpoint/2010/main" val="28618441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Planning”</a:t>
            </a:r>
            <a:endParaRPr lang="en-US" dirty="0"/>
          </a:p>
        </p:txBody>
      </p:sp>
      <p:sp>
        <p:nvSpPr>
          <p:cNvPr id="3" name="Content Placeholder 2"/>
          <p:cNvSpPr>
            <a:spLocks noGrp="1"/>
          </p:cNvSpPr>
          <p:nvPr>
            <p:ph idx="1"/>
          </p:nvPr>
        </p:nvSpPr>
        <p:spPr/>
        <p:txBody>
          <a:bodyPr>
            <a:normAutofit fontScale="85000" lnSpcReduction="10000"/>
          </a:bodyPr>
          <a:lstStyle/>
          <a:p>
            <a:pPr marL="44450" indent="0">
              <a:buNone/>
              <a:defRPr/>
            </a:pPr>
            <a:endParaRPr lang="en-US" dirty="0"/>
          </a:p>
          <a:p>
            <a:pPr marL="44450" indent="0">
              <a:buNone/>
              <a:defRPr/>
            </a:pPr>
            <a:r>
              <a:rPr lang="en-US" dirty="0"/>
              <a:t>“It is my and my agent’s intent that we will work together to implement this </a:t>
            </a:r>
            <a:r>
              <a:rPr lang="en-US" dirty="0" smtClean="0"/>
              <a:t>[Power </a:t>
            </a:r>
            <a:r>
              <a:rPr lang="en-US" dirty="0"/>
              <a:t>of </a:t>
            </a:r>
            <a:r>
              <a:rPr lang="en-US" dirty="0" smtClean="0"/>
              <a:t>Attorney/Advanced Directive/Agreement/Plan]. </a:t>
            </a:r>
            <a:r>
              <a:rPr lang="en-US" dirty="0"/>
              <a:t>That means that </a:t>
            </a:r>
            <a:r>
              <a:rPr lang="en-US" b="1" dirty="0"/>
              <a:t>I should retain as much control over my life and make my own decisions, with my agents support, to the maximum of my abilities</a:t>
            </a:r>
            <a:r>
              <a:rPr lang="en-US" dirty="0"/>
              <a:t>. I am giving my agent the power to make certain decisions on my behalf, but my agent agrees to give primary consideration to my express wishes in the way she makes those decisions.”   </a:t>
            </a:r>
          </a:p>
          <a:p>
            <a:pPr marL="44450" indent="0">
              <a:buNone/>
            </a:pPr>
            <a:endParaRPr lang="en-US" dirty="0"/>
          </a:p>
        </p:txBody>
      </p:sp>
      <p:sp>
        <p:nvSpPr>
          <p:cNvPr id="4" name="Footer Placeholder 3"/>
          <p:cNvSpPr>
            <a:spLocks noGrp="1"/>
          </p:cNvSpPr>
          <p:nvPr>
            <p:ph type="ftr" sz="quarter" idx="10"/>
          </p:nvPr>
        </p:nvSpPr>
        <p:spPr/>
        <p:txBody>
          <a:bodyPr/>
          <a:lstStyle/>
          <a:p>
            <a:pPr>
              <a:defRPr/>
            </a:pPr>
            <a:r>
              <a:rPr lang="en-US" altLang="en-US" smtClean="0"/>
              <a:t>National Resource Center for Supported Decision-Making  </a:t>
            </a:r>
            <a:br>
              <a:rPr lang="en-US" altLang="en-US" smtClean="0"/>
            </a:br>
            <a:r>
              <a:rPr lang="en-US" altLang="en-US" sz="1600" smtClean="0"/>
              <a:t>EVERYONE has the Right to Make Choices </a:t>
            </a:r>
            <a:endParaRPr lang="en-US" altLang="en-US" sz="1600" dirty="0"/>
          </a:p>
        </p:txBody>
      </p:sp>
      <p:sp>
        <p:nvSpPr>
          <p:cNvPr id="5" name="Slide Number Placeholder 4"/>
          <p:cNvSpPr>
            <a:spLocks noGrp="1"/>
          </p:cNvSpPr>
          <p:nvPr>
            <p:ph type="sldNum" sz="quarter" idx="11"/>
          </p:nvPr>
        </p:nvSpPr>
        <p:spPr/>
        <p:txBody>
          <a:bodyPr/>
          <a:lstStyle/>
          <a:p>
            <a:pPr>
              <a:defRPr/>
            </a:pPr>
            <a:fld id="{9E299ADB-ADF9-4C5E-8A7C-2B5723408946}" type="slidenum">
              <a:rPr lang="en-US" altLang="en-US" smtClean="0"/>
              <a:pPr>
                <a:defRPr/>
              </a:pPr>
              <a:t>57</a:t>
            </a:fld>
            <a:endParaRPr lang="en-US" altLang="en-US" dirty="0"/>
          </a:p>
        </p:txBody>
      </p:sp>
    </p:spTree>
    <p:extLst>
      <p:ext uri="{BB962C8B-B14F-4D97-AF65-F5344CB8AC3E}">
        <p14:creationId xmlns:p14="http://schemas.microsoft.com/office/powerpoint/2010/main" val="21835775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SDM Opportunity</a:t>
            </a:r>
            <a:br>
              <a:rPr lang="en-US" dirty="0" smtClean="0"/>
            </a:br>
            <a:r>
              <a:rPr lang="en-US" dirty="0" smtClean="0"/>
              <a:t>Medical Decision-Making</a:t>
            </a:r>
            <a:endParaRPr lang="en-US" dirty="0"/>
          </a:p>
        </p:txBody>
      </p:sp>
      <p:sp>
        <p:nvSpPr>
          <p:cNvPr id="3" name="Content Placeholder 2"/>
          <p:cNvSpPr>
            <a:spLocks noGrp="1"/>
          </p:cNvSpPr>
          <p:nvPr>
            <p:ph idx="1"/>
          </p:nvPr>
        </p:nvSpPr>
        <p:spPr/>
        <p:txBody>
          <a:bodyPr>
            <a:normAutofit fontScale="77500" lnSpcReduction="20000"/>
          </a:bodyPr>
          <a:lstStyle/>
          <a:p>
            <a:pPr marL="44450" indent="0">
              <a:buNone/>
            </a:pPr>
            <a:r>
              <a:rPr lang="en-US" sz="3800" dirty="0" smtClean="0"/>
              <a:t>“[M]y </a:t>
            </a:r>
            <a:r>
              <a:rPr lang="en-US" sz="3800" dirty="0"/>
              <a:t>agent will work with me </a:t>
            </a:r>
            <a:r>
              <a:rPr lang="en-US" sz="3800" b="1" dirty="0"/>
              <a:t>to make decisions and give me the support I need and want to make my own health care decisions. This means my agent will help me understand the situations I face and the decisions I have to make</a:t>
            </a:r>
            <a:r>
              <a:rPr lang="en-US" sz="3800" dirty="0"/>
              <a:t>. Therefore, at times when my agent does not have full power to make health care decisions for me, my agent will provide support to make sure I am able to make health care decisions to the maximum of my ability, with me being the final decision maker</a:t>
            </a:r>
            <a:r>
              <a:rPr lang="en-US" sz="3800" dirty="0" smtClean="0"/>
              <a:t>.”</a:t>
            </a:r>
            <a:endParaRPr lang="en-US" sz="3800" dirty="0"/>
          </a:p>
          <a:p>
            <a:pPr marL="44450" indent="0">
              <a:buNone/>
            </a:pPr>
            <a:endParaRPr lang="en-US" dirty="0"/>
          </a:p>
        </p:txBody>
      </p:sp>
      <p:sp>
        <p:nvSpPr>
          <p:cNvPr id="4" name="Footer Placeholder 3"/>
          <p:cNvSpPr>
            <a:spLocks noGrp="1"/>
          </p:cNvSpPr>
          <p:nvPr>
            <p:ph type="ftr" sz="quarter" idx="10"/>
          </p:nvPr>
        </p:nvSpPr>
        <p:spPr/>
        <p:txBody>
          <a:bodyPr/>
          <a:lstStyle/>
          <a:p>
            <a:pPr>
              <a:defRPr/>
            </a:pPr>
            <a:endParaRPr lang="en-US" altLang="en-US" sz="1600" dirty="0"/>
          </a:p>
        </p:txBody>
      </p:sp>
      <p:sp>
        <p:nvSpPr>
          <p:cNvPr id="5" name="Slide Number Placeholder 4"/>
          <p:cNvSpPr>
            <a:spLocks noGrp="1"/>
          </p:cNvSpPr>
          <p:nvPr>
            <p:ph type="sldNum" sz="quarter" idx="11"/>
          </p:nvPr>
        </p:nvSpPr>
        <p:spPr/>
        <p:txBody>
          <a:bodyPr/>
          <a:lstStyle/>
          <a:p>
            <a:pPr>
              <a:defRPr/>
            </a:pPr>
            <a:fld id="{9E299ADB-ADF9-4C5E-8A7C-2B5723408946}" type="slidenum">
              <a:rPr lang="en-US" altLang="en-US" smtClean="0"/>
              <a:pPr>
                <a:defRPr/>
              </a:pPr>
              <a:t>58</a:t>
            </a:fld>
            <a:endParaRPr lang="en-US" altLang="en-US" dirty="0"/>
          </a:p>
        </p:txBody>
      </p:sp>
    </p:spTree>
    <p:extLst>
      <p:ext uri="{BB962C8B-B14F-4D97-AF65-F5344CB8AC3E}">
        <p14:creationId xmlns:p14="http://schemas.microsoft.com/office/powerpoint/2010/main" val="17703430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44450" indent="0">
              <a:buFont typeface="Wingdings 2" pitchFamily="18" charset="2"/>
              <a:buNone/>
              <a:defRPr/>
            </a:pPr>
            <a:r>
              <a:rPr lang="en-US" sz="3000" dirty="0"/>
              <a:t>I will not buy, sell, manage, or otherwise take or exercise any interest in any tangible property or item costing or worth more than $X without my agent’s agreement.  For example, if I want to buy or sell a car for $20,000, I would need my agent to agree or the sale could not go through.</a:t>
            </a:r>
          </a:p>
          <a:p>
            <a:pPr>
              <a:defRPr/>
            </a:pPr>
            <a:endParaRPr lang="en-US" sz="3000" dirty="0"/>
          </a:p>
          <a:p>
            <a:pPr marL="44450" indent="0">
              <a:buFont typeface="Wingdings 2" pitchFamily="18" charset="2"/>
              <a:buNone/>
              <a:defRPr/>
            </a:pPr>
            <a:r>
              <a:rPr lang="en-US" sz="3000" dirty="0"/>
              <a:t>In making decisions whether or not to buy, sell, manage, or otherwise take or exercise any interest in any tangible property or item costing or worth more than X, </a:t>
            </a:r>
            <a:r>
              <a:rPr lang="en-US" sz="3000" b="1" dirty="0"/>
              <a:t>my agent and I will discuss the situation and give consideration to my express wishes before my agent decides whether or not to agree</a:t>
            </a:r>
            <a:r>
              <a:rPr lang="en-US" sz="3000" dirty="0"/>
              <a:t>. </a:t>
            </a:r>
          </a:p>
          <a:p>
            <a:pPr marL="109728" indent="0">
              <a:buNone/>
            </a:pPr>
            <a:endParaRPr lang="en-US" dirty="0"/>
          </a:p>
        </p:txBody>
      </p:sp>
      <p:sp>
        <p:nvSpPr>
          <p:cNvPr id="3" name="Title 2"/>
          <p:cNvSpPr>
            <a:spLocks noGrp="1"/>
          </p:cNvSpPr>
          <p:nvPr>
            <p:ph type="title"/>
          </p:nvPr>
        </p:nvSpPr>
        <p:spPr/>
        <p:txBody>
          <a:bodyPr/>
          <a:lstStyle/>
          <a:p>
            <a:pPr algn="ctr"/>
            <a:r>
              <a:rPr lang="en-US" dirty="0" smtClean="0"/>
              <a:t>SDM Opportunity</a:t>
            </a:r>
            <a:br>
              <a:rPr lang="en-US" dirty="0" smtClean="0"/>
            </a:br>
            <a:r>
              <a:rPr lang="en-US" dirty="0" smtClean="0"/>
              <a:t>Financial Authority</a:t>
            </a:r>
            <a:endParaRPr lang="en-US" dirty="0"/>
          </a:p>
        </p:txBody>
      </p:sp>
    </p:spTree>
    <p:extLst>
      <p:ext uri="{BB962C8B-B14F-4D97-AF65-F5344CB8AC3E}">
        <p14:creationId xmlns:p14="http://schemas.microsoft.com/office/powerpoint/2010/main" val="1681721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Stupid Question</a:t>
            </a:r>
            <a:endParaRPr lang="en-US" dirty="0"/>
          </a:p>
        </p:txBody>
      </p:sp>
      <p:sp>
        <p:nvSpPr>
          <p:cNvPr id="3" name="Content Placeholder 2"/>
          <p:cNvSpPr>
            <a:spLocks noGrp="1"/>
          </p:cNvSpPr>
          <p:nvPr>
            <p:ph idx="1"/>
          </p:nvPr>
        </p:nvSpPr>
        <p:spPr/>
        <p:txBody>
          <a:bodyPr/>
          <a:lstStyle/>
          <a:p>
            <a:pPr marL="44450" indent="0" algn="ctr">
              <a:buNone/>
            </a:pPr>
            <a:r>
              <a:rPr lang="en-US" sz="6000" dirty="0" smtClean="0"/>
              <a:t>Are Your Rights Worth ANYTHING If You’re Not Allowed to Use Them?</a:t>
            </a:r>
          </a:p>
          <a:p>
            <a:pPr marL="44450" indent="0">
              <a:buNone/>
            </a:pPr>
            <a:endParaRPr lang="en-US" dirty="0"/>
          </a:p>
        </p:txBody>
      </p:sp>
      <p:sp>
        <p:nvSpPr>
          <p:cNvPr id="4" name="Footer Placeholder 3"/>
          <p:cNvSpPr>
            <a:spLocks noGrp="1"/>
          </p:cNvSpPr>
          <p:nvPr>
            <p:ph type="ftr" sz="quarter" idx="10"/>
          </p:nvPr>
        </p:nvSpPr>
        <p:spPr/>
        <p:txBody>
          <a:bodyPr/>
          <a:lstStyle/>
          <a:p>
            <a:pPr>
              <a:defRPr/>
            </a:pPr>
            <a:r>
              <a:rPr lang="en-US" altLang="en-US" smtClean="0"/>
              <a:t>National Resource Center for Supported Decision-Making  </a:t>
            </a:r>
            <a:br>
              <a:rPr lang="en-US" altLang="en-US" smtClean="0"/>
            </a:br>
            <a:r>
              <a:rPr lang="en-US" altLang="en-US" sz="1600" smtClean="0"/>
              <a:t>EVERYONE has the Right to Make Choices </a:t>
            </a:r>
            <a:endParaRPr lang="en-US" altLang="en-US" sz="1600" dirty="0"/>
          </a:p>
        </p:txBody>
      </p:sp>
      <p:sp>
        <p:nvSpPr>
          <p:cNvPr id="5" name="Slide Number Placeholder 4"/>
          <p:cNvSpPr>
            <a:spLocks noGrp="1"/>
          </p:cNvSpPr>
          <p:nvPr>
            <p:ph type="sldNum" sz="quarter" idx="11"/>
          </p:nvPr>
        </p:nvSpPr>
        <p:spPr/>
        <p:txBody>
          <a:bodyPr/>
          <a:lstStyle/>
          <a:p>
            <a:pPr>
              <a:defRPr/>
            </a:pPr>
            <a:fld id="{9E299ADB-ADF9-4C5E-8A7C-2B5723408946}" type="slidenum">
              <a:rPr lang="en-US" altLang="en-US" smtClean="0"/>
              <a:pPr>
                <a:defRPr/>
              </a:pPr>
              <a:t>6</a:t>
            </a:fld>
            <a:endParaRPr lang="en-US" altLang="en-US" dirty="0"/>
          </a:p>
        </p:txBody>
      </p:sp>
    </p:spTree>
    <p:extLst>
      <p:ext uri="{BB962C8B-B14F-4D97-AF65-F5344CB8AC3E}">
        <p14:creationId xmlns:p14="http://schemas.microsoft.com/office/powerpoint/2010/main" val="40282525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The PRACTICAL Method </a:t>
            </a:r>
            <a:r>
              <a:rPr lang="en-US" b="0" smtClean="0"/>
              <a:t/>
            </a:r>
            <a:br>
              <a:rPr lang="en-US" b="0" smtClean="0"/>
            </a:br>
            <a:r>
              <a:rPr lang="en-US" b="0" smtClean="0"/>
              <a:t>by </a:t>
            </a:r>
            <a:r>
              <a:rPr lang="en-US" b="0" dirty="0" smtClean="0"/>
              <a:t>American Bar Association</a:t>
            </a:r>
            <a:endParaRPr lang="en-US" b="0" dirty="0"/>
          </a:p>
        </p:txBody>
      </p:sp>
      <p:sp>
        <p:nvSpPr>
          <p:cNvPr id="3" name="Content Placeholder 2"/>
          <p:cNvSpPr>
            <a:spLocks noGrp="1"/>
          </p:cNvSpPr>
          <p:nvPr>
            <p:ph idx="1"/>
          </p:nvPr>
        </p:nvSpPr>
        <p:spPr/>
        <p:txBody>
          <a:bodyPr>
            <a:normAutofit fontScale="47500" lnSpcReduction="20000"/>
          </a:bodyPr>
          <a:lstStyle/>
          <a:p>
            <a:pPr marL="44450" indent="0">
              <a:buNone/>
            </a:pPr>
            <a:r>
              <a:rPr lang="en-US" sz="5100" b="1" dirty="0" smtClean="0"/>
              <a:t>P</a:t>
            </a:r>
            <a:r>
              <a:rPr lang="en-US" b="1" dirty="0" smtClean="0"/>
              <a:t>RESUME </a:t>
            </a:r>
            <a:r>
              <a:rPr lang="en-US" dirty="0" smtClean="0"/>
              <a:t>that guardianship </a:t>
            </a:r>
            <a:r>
              <a:rPr lang="en-US" dirty="0"/>
              <a:t>is not needed. </a:t>
            </a:r>
          </a:p>
          <a:p>
            <a:pPr marL="44450" indent="0">
              <a:buNone/>
            </a:pPr>
            <a:r>
              <a:rPr lang="en-US" sz="5100" b="1" dirty="0"/>
              <a:t>R</a:t>
            </a:r>
            <a:r>
              <a:rPr lang="en-US" b="1" dirty="0"/>
              <a:t>EASONS</a:t>
            </a:r>
            <a:r>
              <a:rPr lang="en-US" dirty="0"/>
              <a:t> </a:t>
            </a:r>
            <a:r>
              <a:rPr lang="en-US" dirty="0" smtClean="0"/>
              <a:t>for concern – “What’s the problem?”</a:t>
            </a:r>
            <a:endParaRPr lang="en-US" dirty="0"/>
          </a:p>
          <a:p>
            <a:pPr marL="44450" indent="0">
              <a:buNone/>
            </a:pPr>
            <a:r>
              <a:rPr lang="en-US" sz="5100" b="1" dirty="0" smtClean="0"/>
              <a:t>A</a:t>
            </a:r>
            <a:r>
              <a:rPr lang="en-US" b="1" dirty="0" smtClean="0"/>
              <a:t>SK</a:t>
            </a:r>
            <a:r>
              <a:rPr lang="en-US" dirty="0" smtClean="0"/>
              <a:t> if the problem </a:t>
            </a:r>
            <a:r>
              <a:rPr lang="en-US" dirty="0"/>
              <a:t>is temporary or easily </a:t>
            </a:r>
            <a:r>
              <a:rPr lang="en-US" dirty="0" smtClean="0"/>
              <a:t>addressable- “What’s the root cause?”</a:t>
            </a:r>
            <a:endParaRPr lang="en-US" dirty="0"/>
          </a:p>
          <a:p>
            <a:pPr marL="44450" indent="0">
              <a:buNone/>
            </a:pPr>
            <a:r>
              <a:rPr lang="en-US" sz="5900" b="1" dirty="0" smtClean="0"/>
              <a:t>C</a:t>
            </a:r>
            <a:r>
              <a:rPr lang="en-US" b="1" dirty="0" smtClean="0"/>
              <a:t>OMMUNITY</a:t>
            </a:r>
            <a:r>
              <a:rPr lang="en-US" dirty="0" smtClean="0"/>
              <a:t> </a:t>
            </a:r>
            <a:r>
              <a:rPr lang="en-US" dirty="0"/>
              <a:t>Connect with </a:t>
            </a:r>
            <a:r>
              <a:rPr lang="en-US" dirty="0" smtClean="0"/>
              <a:t>resources </a:t>
            </a:r>
            <a:r>
              <a:rPr lang="en-US" dirty="0"/>
              <a:t>– “What would it </a:t>
            </a:r>
            <a:r>
              <a:rPr lang="en-US" dirty="0" smtClean="0"/>
              <a:t>take to solve the problem?” and “Who can provide that?”</a:t>
            </a:r>
            <a:endParaRPr lang="en-US" dirty="0"/>
          </a:p>
          <a:p>
            <a:pPr marL="44450" indent="0">
              <a:buNone/>
            </a:pPr>
            <a:r>
              <a:rPr lang="en-US" sz="5900" b="1" dirty="0" smtClean="0"/>
              <a:t>T</a:t>
            </a:r>
            <a:r>
              <a:rPr lang="en-US" b="1" dirty="0" smtClean="0"/>
              <a:t>EAM</a:t>
            </a:r>
            <a:r>
              <a:rPr lang="en-US" dirty="0" smtClean="0"/>
              <a:t>  </a:t>
            </a:r>
            <a:r>
              <a:rPr lang="en-US" dirty="0"/>
              <a:t>Has the person already identified people s/he wants to work with?</a:t>
            </a:r>
          </a:p>
          <a:p>
            <a:pPr marL="44450" indent="0">
              <a:buNone/>
            </a:pPr>
            <a:r>
              <a:rPr lang="en-US" sz="5900" b="1" dirty="0"/>
              <a:t>I</a:t>
            </a:r>
            <a:r>
              <a:rPr lang="en-US" b="1" dirty="0"/>
              <a:t>DENTIFY </a:t>
            </a:r>
            <a:r>
              <a:rPr lang="en-US" dirty="0" smtClean="0"/>
              <a:t>If the person does not have a team, examine abilities</a:t>
            </a:r>
            <a:r>
              <a:rPr lang="en-US" dirty="0"/>
              <a:t>, limitations, </a:t>
            </a:r>
            <a:r>
              <a:rPr lang="en-US" dirty="0" smtClean="0"/>
              <a:t>wants, needs, and contacts to </a:t>
            </a:r>
            <a:r>
              <a:rPr lang="en-US" dirty="0"/>
              <a:t>see if a team can be made or supports </a:t>
            </a:r>
            <a:r>
              <a:rPr lang="en-US" dirty="0" smtClean="0"/>
              <a:t>provided</a:t>
            </a:r>
            <a:endParaRPr lang="en-US" dirty="0"/>
          </a:p>
          <a:p>
            <a:pPr marL="44450" indent="0">
              <a:buNone/>
            </a:pPr>
            <a:r>
              <a:rPr lang="en-US" sz="5100" b="1" dirty="0" smtClean="0"/>
              <a:t>C</a:t>
            </a:r>
            <a:r>
              <a:rPr lang="en-US" b="1" dirty="0" smtClean="0"/>
              <a:t>HALLENGES  </a:t>
            </a:r>
            <a:r>
              <a:rPr lang="en-US" dirty="0" smtClean="0"/>
              <a:t>Are there potential </a:t>
            </a:r>
            <a:r>
              <a:rPr lang="en-US" dirty="0"/>
              <a:t>problems with </a:t>
            </a:r>
            <a:r>
              <a:rPr lang="en-US" dirty="0" smtClean="0"/>
              <a:t>team members or resources?</a:t>
            </a:r>
            <a:endParaRPr lang="en-US" dirty="0"/>
          </a:p>
          <a:p>
            <a:pPr marL="44450" indent="0">
              <a:buNone/>
            </a:pPr>
            <a:r>
              <a:rPr lang="en-US" sz="5900" b="1" dirty="0" smtClean="0"/>
              <a:t>A</a:t>
            </a:r>
            <a:r>
              <a:rPr lang="en-US" b="1" dirty="0" smtClean="0"/>
              <a:t>PPOINT  </a:t>
            </a:r>
            <a:r>
              <a:rPr lang="en-US" dirty="0"/>
              <a:t>If the person wants to give someone else </a:t>
            </a:r>
            <a:r>
              <a:rPr lang="en-US" dirty="0" smtClean="0"/>
              <a:t>the power </a:t>
            </a:r>
            <a:r>
              <a:rPr lang="en-US" dirty="0"/>
              <a:t>to </a:t>
            </a:r>
            <a:r>
              <a:rPr lang="en-US" dirty="0" smtClean="0"/>
              <a:t>support or make </a:t>
            </a:r>
            <a:r>
              <a:rPr lang="en-US" dirty="0"/>
              <a:t>decisions, help </a:t>
            </a:r>
            <a:r>
              <a:rPr lang="en-US" dirty="0" smtClean="0"/>
              <a:t>the person do </a:t>
            </a:r>
            <a:r>
              <a:rPr lang="en-US" dirty="0"/>
              <a:t>it consistent with </a:t>
            </a:r>
            <a:r>
              <a:rPr lang="en-US" dirty="0" smtClean="0"/>
              <a:t>his or her wishes</a:t>
            </a:r>
            <a:endParaRPr lang="en-US" dirty="0"/>
          </a:p>
          <a:p>
            <a:pPr marL="44450" indent="0">
              <a:buNone/>
            </a:pPr>
            <a:r>
              <a:rPr lang="en-US" sz="5900" b="1" dirty="0" smtClean="0"/>
              <a:t>L</a:t>
            </a:r>
            <a:r>
              <a:rPr lang="en-US" b="1" dirty="0" smtClean="0"/>
              <a:t>IMIT </a:t>
            </a:r>
            <a:r>
              <a:rPr lang="en-US" dirty="0"/>
              <a:t>As a last resort, seek a guardianship </a:t>
            </a:r>
            <a:r>
              <a:rPr lang="en-US" dirty="0" smtClean="0"/>
              <a:t>limited </a:t>
            </a:r>
            <a:r>
              <a:rPr lang="en-US" dirty="0"/>
              <a:t>to </a:t>
            </a:r>
            <a:r>
              <a:rPr lang="en-US" b="1" dirty="0"/>
              <a:t>ONLY</a:t>
            </a:r>
            <a:r>
              <a:rPr lang="en-US" dirty="0"/>
              <a:t> </a:t>
            </a:r>
            <a:r>
              <a:rPr lang="en-US" dirty="0" smtClean="0"/>
              <a:t>those </a:t>
            </a:r>
            <a:r>
              <a:rPr lang="en-US" dirty="0"/>
              <a:t>areas the person </a:t>
            </a:r>
            <a:r>
              <a:rPr lang="en-US" b="1" dirty="0"/>
              <a:t>cannot</a:t>
            </a:r>
            <a:r>
              <a:rPr lang="en-US" dirty="0"/>
              <a:t> make </a:t>
            </a:r>
            <a:r>
              <a:rPr lang="en-US" dirty="0" smtClean="0"/>
              <a:t>decisions with or without support</a:t>
            </a:r>
            <a:endParaRPr lang="en-US" dirty="0"/>
          </a:p>
          <a:p>
            <a:pPr marL="44450" indent="0">
              <a:buNone/>
            </a:pPr>
            <a:endParaRPr lang="en-US" dirty="0"/>
          </a:p>
        </p:txBody>
      </p:sp>
      <p:sp>
        <p:nvSpPr>
          <p:cNvPr id="4" name="Footer Placeholder 3"/>
          <p:cNvSpPr>
            <a:spLocks noGrp="1"/>
          </p:cNvSpPr>
          <p:nvPr>
            <p:ph type="ftr" sz="quarter" idx="10"/>
          </p:nvPr>
        </p:nvSpPr>
        <p:spPr/>
        <p:txBody>
          <a:bodyPr/>
          <a:lstStyle/>
          <a:p>
            <a:pPr>
              <a:defRPr/>
            </a:pPr>
            <a:r>
              <a:rPr lang="en-US" altLang="en-US" smtClean="0">
                <a:solidFill>
                  <a:prstClr val="white"/>
                </a:solidFill>
              </a:rPr>
              <a:t>National Resource Center for Supported Decision-Making  </a:t>
            </a:r>
            <a:br>
              <a:rPr lang="en-US" altLang="en-US" smtClean="0">
                <a:solidFill>
                  <a:prstClr val="white"/>
                </a:solidFill>
              </a:rPr>
            </a:br>
            <a:r>
              <a:rPr lang="en-US" altLang="en-US" sz="1600" smtClean="0">
                <a:solidFill>
                  <a:prstClr val="white"/>
                </a:solidFill>
              </a:rPr>
              <a:t>EVERYONE has the Right to Make Choices </a:t>
            </a:r>
            <a:endParaRPr lang="en-US" altLang="en-US" sz="1600" dirty="0">
              <a:solidFill>
                <a:prstClr val="white"/>
              </a:solidFill>
            </a:endParaRPr>
          </a:p>
        </p:txBody>
      </p:sp>
      <p:sp>
        <p:nvSpPr>
          <p:cNvPr id="5" name="Slide Number Placeholder 4"/>
          <p:cNvSpPr>
            <a:spLocks noGrp="1"/>
          </p:cNvSpPr>
          <p:nvPr>
            <p:ph type="sldNum" sz="quarter" idx="11"/>
          </p:nvPr>
        </p:nvSpPr>
        <p:spPr/>
        <p:txBody>
          <a:bodyPr/>
          <a:lstStyle/>
          <a:p>
            <a:pPr>
              <a:defRPr/>
            </a:pPr>
            <a:fld id="{9E299ADB-ADF9-4C5E-8A7C-2B5723408946}" type="slidenum">
              <a:rPr lang="en-US" altLang="en-US" smtClean="0">
                <a:solidFill>
                  <a:prstClr val="white"/>
                </a:solidFill>
              </a:rPr>
              <a:pPr>
                <a:defRPr/>
              </a:pPr>
              <a:t>60</a:t>
            </a:fld>
            <a:endParaRPr lang="en-US" altLang="en-US" dirty="0">
              <a:solidFill>
                <a:prstClr val="white"/>
              </a:solidFill>
            </a:endParaRPr>
          </a:p>
        </p:txBody>
      </p:sp>
    </p:spTree>
    <p:extLst>
      <p:ext uri="{BB962C8B-B14F-4D97-AF65-F5344CB8AC3E}">
        <p14:creationId xmlns:p14="http://schemas.microsoft.com/office/powerpoint/2010/main" val="31129849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Always Remember</a:t>
            </a:r>
            <a:endParaRPr lang="en-US" dirty="0"/>
          </a:p>
        </p:txBody>
      </p:sp>
      <p:sp>
        <p:nvSpPr>
          <p:cNvPr id="3" name="Content Placeholder 2"/>
          <p:cNvSpPr>
            <a:spLocks noGrp="1"/>
          </p:cNvSpPr>
          <p:nvPr>
            <p:ph idx="1"/>
          </p:nvPr>
        </p:nvSpPr>
        <p:spPr>
          <a:xfrm>
            <a:off x="381000" y="1701006"/>
            <a:ext cx="8407400" cy="4406900"/>
          </a:xfrm>
        </p:spPr>
        <p:txBody>
          <a:bodyPr>
            <a:normAutofit/>
          </a:bodyPr>
          <a:lstStyle/>
          <a:p>
            <a:pPr>
              <a:buFont typeface="Wingdings" charset="2"/>
              <a:buChar char="§"/>
            </a:pPr>
            <a:r>
              <a:rPr lang="en-US" b="1" dirty="0" smtClean="0"/>
              <a:t>EVEN</a:t>
            </a:r>
            <a:r>
              <a:rPr lang="en-US" dirty="0" smtClean="0"/>
              <a:t> IF the person is "Incapacitated" or is being abused or neglected, it does </a:t>
            </a:r>
            <a:r>
              <a:rPr lang="en-US" b="1" dirty="0" smtClean="0"/>
              <a:t>NOT NECESSARILY</a:t>
            </a:r>
            <a:r>
              <a:rPr lang="en-US" dirty="0" smtClean="0"/>
              <a:t> mean the person NEEDS A GUARDIAN.  </a:t>
            </a:r>
          </a:p>
          <a:p>
            <a:pPr>
              <a:buFont typeface="Wingdings" charset="2"/>
              <a:buChar char="§"/>
            </a:pPr>
            <a:r>
              <a:rPr lang="en-US" dirty="0" smtClean="0"/>
              <a:t>It could just be the person needs new or better supports.</a:t>
            </a:r>
          </a:p>
          <a:p>
            <a:pPr marL="44450" indent="0" algn="ctr">
              <a:buNone/>
            </a:pPr>
            <a:r>
              <a:rPr lang="en-US" b="1" dirty="0" smtClean="0"/>
              <a:t>REASSESS AND REAPPLY PRACTICAL: </a:t>
            </a:r>
          </a:p>
          <a:p>
            <a:pPr marL="44450" indent="0" algn="ctr">
              <a:buNone/>
            </a:pPr>
            <a:r>
              <a:rPr lang="en-US" b="1" dirty="0" smtClean="0"/>
              <a:t>WHAT ELSE HAVE YOU TRIED?</a:t>
            </a:r>
            <a:endParaRPr lang="en-US" b="1" dirty="0"/>
          </a:p>
        </p:txBody>
      </p:sp>
      <p:sp>
        <p:nvSpPr>
          <p:cNvPr id="4" name="Footer Placeholder 3"/>
          <p:cNvSpPr>
            <a:spLocks noGrp="1"/>
          </p:cNvSpPr>
          <p:nvPr>
            <p:ph type="ftr" sz="quarter" idx="10"/>
          </p:nvPr>
        </p:nvSpPr>
        <p:spPr/>
        <p:txBody>
          <a:bodyPr/>
          <a:lstStyle/>
          <a:p>
            <a:pPr>
              <a:defRPr/>
            </a:pPr>
            <a:r>
              <a:rPr lang="en-US" altLang="en-US" smtClean="0"/>
              <a:t>National Resource Center for Supported Decision-Making  </a:t>
            </a:r>
            <a:br>
              <a:rPr lang="en-US" altLang="en-US" smtClean="0"/>
            </a:br>
            <a:r>
              <a:rPr lang="en-US" altLang="en-US" sz="1600" smtClean="0"/>
              <a:t>EVERYONE has the Right to Make Choices </a:t>
            </a:r>
            <a:endParaRPr lang="en-US" altLang="en-US" sz="1600" dirty="0"/>
          </a:p>
        </p:txBody>
      </p:sp>
      <p:sp>
        <p:nvSpPr>
          <p:cNvPr id="5" name="Slide Number Placeholder 4"/>
          <p:cNvSpPr>
            <a:spLocks noGrp="1"/>
          </p:cNvSpPr>
          <p:nvPr>
            <p:ph type="sldNum" sz="quarter" idx="11"/>
          </p:nvPr>
        </p:nvSpPr>
        <p:spPr/>
        <p:txBody>
          <a:bodyPr/>
          <a:lstStyle/>
          <a:p>
            <a:pPr>
              <a:defRPr/>
            </a:pPr>
            <a:fld id="{9E299ADB-ADF9-4C5E-8A7C-2B5723408946}" type="slidenum">
              <a:rPr lang="en-US" altLang="en-US" smtClean="0"/>
              <a:pPr>
                <a:defRPr/>
              </a:pPr>
              <a:t>61</a:t>
            </a:fld>
            <a:endParaRPr lang="en-US" altLang="en-US" dirty="0"/>
          </a:p>
        </p:txBody>
      </p:sp>
    </p:spTree>
    <p:extLst>
      <p:ext uri="{BB962C8B-B14F-4D97-AF65-F5344CB8AC3E}">
        <p14:creationId xmlns:p14="http://schemas.microsoft.com/office/powerpoint/2010/main" val="30961913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a:t>
            </a:r>
            <a:r>
              <a:rPr lang="en-US" dirty="0"/>
              <a:t> </a:t>
            </a:r>
            <a:r>
              <a:rPr lang="en-US" dirty="0" smtClean="0"/>
              <a:t>IF Guardianship is Needed</a:t>
            </a:r>
            <a:r>
              <a:rPr lang="en-US" dirty="0"/>
              <a:t/>
            </a:r>
            <a:br>
              <a:rPr lang="en-US" dirty="0"/>
            </a:br>
            <a:r>
              <a:rPr lang="en-US" dirty="0" smtClean="0"/>
              <a:t>The National Guardianship </a:t>
            </a:r>
            <a:r>
              <a:rPr lang="en-US" dirty="0" err="1" smtClean="0"/>
              <a:t>Assoc</a:t>
            </a:r>
            <a:endParaRPr lang="en-US" dirty="0" smtClean="0"/>
          </a:p>
        </p:txBody>
      </p:sp>
      <p:sp>
        <p:nvSpPr>
          <p:cNvPr id="3" name="Content Placeholder 2"/>
          <p:cNvSpPr>
            <a:spLocks noGrp="1"/>
          </p:cNvSpPr>
          <p:nvPr>
            <p:ph idx="1"/>
          </p:nvPr>
        </p:nvSpPr>
        <p:spPr>
          <a:xfrm>
            <a:off x="381000" y="1701006"/>
            <a:ext cx="8407400" cy="4406900"/>
          </a:xfrm>
        </p:spPr>
        <p:txBody>
          <a:bodyPr>
            <a:noAutofit/>
          </a:bodyPr>
          <a:lstStyle/>
          <a:p>
            <a:pPr marL="109728" indent="0">
              <a:buNone/>
            </a:pPr>
            <a:r>
              <a:rPr lang="en-US" sz="4000" b="1" dirty="0"/>
              <a:t>EVEN IF </a:t>
            </a:r>
            <a:r>
              <a:rPr lang="en-US" sz="4000" dirty="0"/>
              <a:t>a guardianship is necessary</a:t>
            </a:r>
          </a:p>
          <a:p>
            <a:pPr marL="109728" indent="0">
              <a:buNone/>
            </a:pPr>
            <a:endParaRPr lang="en-US" sz="4000" dirty="0"/>
          </a:p>
          <a:p>
            <a:pPr marL="109728" indent="0">
              <a:buNone/>
            </a:pPr>
            <a:r>
              <a:rPr lang="en-US" sz="4000" dirty="0"/>
              <a:t>“[T]he supported decision-making process should be incorporated as a part of the guardianship</a:t>
            </a:r>
            <a:r>
              <a:rPr lang="en-US" sz="2400" dirty="0"/>
              <a:t>”</a:t>
            </a:r>
          </a:p>
          <a:p>
            <a:endParaRPr lang="en-US" sz="2100" dirty="0"/>
          </a:p>
          <a:p>
            <a:pPr marL="44450" indent="0" algn="ctr">
              <a:buNone/>
            </a:pPr>
            <a:r>
              <a:rPr lang="en-US" sz="4000" b="1" dirty="0" smtClean="0"/>
              <a:t>WHAT ELSE ARE YOU TRYING?</a:t>
            </a:r>
          </a:p>
          <a:p>
            <a:pPr marL="44450" indent="0">
              <a:buNone/>
            </a:pPr>
            <a:endParaRPr lang="en-US" sz="2000" dirty="0"/>
          </a:p>
        </p:txBody>
      </p:sp>
      <p:sp>
        <p:nvSpPr>
          <p:cNvPr id="4" name="Footer Placeholder 3"/>
          <p:cNvSpPr>
            <a:spLocks noGrp="1"/>
          </p:cNvSpPr>
          <p:nvPr>
            <p:ph type="ftr" sz="quarter" idx="10"/>
          </p:nvPr>
        </p:nvSpPr>
        <p:spPr/>
        <p:txBody>
          <a:bodyPr/>
          <a:lstStyle/>
          <a:p>
            <a:pPr>
              <a:defRPr/>
            </a:pPr>
            <a:r>
              <a:rPr lang="en-US" altLang="en-US" smtClean="0"/>
              <a:t>National Resource Center for Supported Decision-Making  </a:t>
            </a:r>
            <a:br>
              <a:rPr lang="en-US" altLang="en-US" smtClean="0"/>
            </a:br>
            <a:r>
              <a:rPr lang="en-US" altLang="en-US" sz="1600" smtClean="0"/>
              <a:t>EVERYONE has the Right to Make Choices </a:t>
            </a:r>
            <a:endParaRPr lang="en-US" altLang="en-US" sz="1600" dirty="0"/>
          </a:p>
        </p:txBody>
      </p:sp>
      <p:sp>
        <p:nvSpPr>
          <p:cNvPr id="5" name="Slide Number Placeholder 4"/>
          <p:cNvSpPr>
            <a:spLocks noGrp="1"/>
          </p:cNvSpPr>
          <p:nvPr>
            <p:ph type="sldNum" sz="quarter" idx="11"/>
          </p:nvPr>
        </p:nvSpPr>
        <p:spPr/>
        <p:txBody>
          <a:bodyPr/>
          <a:lstStyle/>
          <a:p>
            <a:pPr>
              <a:defRPr/>
            </a:pPr>
            <a:fld id="{9E299ADB-ADF9-4C5E-8A7C-2B5723408946}" type="slidenum">
              <a:rPr lang="en-US" altLang="en-US" smtClean="0"/>
              <a:pPr>
                <a:defRPr/>
              </a:pPr>
              <a:t>62</a:t>
            </a:fld>
            <a:endParaRPr lang="en-US" altLang="en-US" dirty="0"/>
          </a:p>
        </p:txBody>
      </p:sp>
    </p:spTree>
    <p:extLst>
      <p:ext uri="{BB962C8B-B14F-4D97-AF65-F5344CB8AC3E}">
        <p14:creationId xmlns:p14="http://schemas.microsoft.com/office/powerpoint/2010/main" val="13452621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What You’ve Tried Works </a:t>
            </a:r>
            <a:endParaRPr lang="en-US" dirty="0"/>
          </a:p>
        </p:txBody>
      </p:sp>
      <p:sp>
        <p:nvSpPr>
          <p:cNvPr id="3" name="Content Placeholder 2"/>
          <p:cNvSpPr>
            <a:spLocks noGrp="1"/>
          </p:cNvSpPr>
          <p:nvPr>
            <p:ph idx="1"/>
          </p:nvPr>
        </p:nvSpPr>
        <p:spPr/>
        <p:txBody>
          <a:bodyPr>
            <a:normAutofit/>
          </a:bodyPr>
          <a:lstStyle/>
          <a:p>
            <a:pPr marL="44450" indent="0">
              <a:buNone/>
            </a:pPr>
            <a:r>
              <a:rPr lang="en-US" dirty="0" smtClean="0"/>
              <a:t>Wisconsin Statute 54.64</a:t>
            </a:r>
          </a:p>
          <a:p>
            <a:pPr marL="44450" indent="0">
              <a:buNone/>
            </a:pPr>
            <a:r>
              <a:rPr lang="en-US" dirty="0" smtClean="0"/>
              <a:t>“</a:t>
            </a:r>
            <a:r>
              <a:rPr lang="en-US" dirty="0"/>
              <a:t> A ward </a:t>
            </a:r>
            <a:r>
              <a:rPr lang="en-US" dirty="0" smtClean="0"/>
              <a:t>. . . any </a:t>
            </a:r>
            <a:r>
              <a:rPr lang="en-US" dirty="0"/>
              <a:t>person acting on the ward's behalf, or the ward's guardian may petition for a review of incompetency, to have the guardian discharged and a new guardian appointed, or to have the guardianship limited and specific rights </a:t>
            </a:r>
            <a:r>
              <a:rPr lang="en-US" dirty="0" smtClean="0"/>
              <a:t>restored”</a:t>
            </a:r>
          </a:p>
          <a:p>
            <a:pPr marL="44450" indent="0" algn="ctr">
              <a:buNone/>
            </a:pPr>
            <a:endParaRPr lang="en-US" sz="4800" b="1" dirty="0"/>
          </a:p>
        </p:txBody>
      </p:sp>
      <p:sp>
        <p:nvSpPr>
          <p:cNvPr id="4" name="Footer Placeholder 3"/>
          <p:cNvSpPr>
            <a:spLocks noGrp="1"/>
          </p:cNvSpPr>
          <p:nvPr>
            <p:ph type="ftr" sz="quarter" idx="10"/>
          </p:nvPr>
        </p:nvSpPr>
        <p:spPr/>
        <p:txBody>
          <a:bodyPr/>
          <a:lstStyle/>
          <a:p>
            <a:pPr>
              <a:defRPr/>
            </a:pPr>
            <a:endParaRPr lang="en-US" altLang="en-US" sz="1600" dirty="0"/>
          </a:p>
        </p:txBody>
      </p:sp>
      <p:sp>
        <p:nvSpPr>
          <p:cNvPr id="5" name="Slide Number Placeholder 4"/>
          <p:cNvSpPr>
            <a:spLocks noGrp="1"/>
          </p:cNvSpPr>
          <p:nvPr>
            <p:ph type="sldNum" sz="quarter" idx="11"/>
          </p:nvPr>
        </p:nvSpPr>
        <p:spPr/>
        <p:txBody>
          <a:bodyPr/>
          <a:lstStyle/>
          <a:p>
            <a:pPr>
              <a:defRPr/>
            </a:pPr>
            <a:fld id="{9E299ADB-ADF9-4C5E-8A7C-2B5723408946}" type="slidenum">
              <a:rPr lang="en-US" altLang="en-US" smtClean="0"/>
              <a:pPr>
                <a:defRPr/>
              </a:pPr>
              <a:t>63</a:t>
            </a:fld>
            <a:endParaRPr lang="en-US" altLang="en-US" dirty="0"/>
          </a:p>
        </p:txBody>
      </p:sp>
    </p:spTree>
    <p:extLst>
      <p:ext uri="{BB962C8B-B14F-4D97-AF65-F5344CB8AC3E}">
        <p14:creationId xmlns:p14="http://schemas.microsoft.com/office/powerpoint/2010/main" val="25755821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Doesn’t That Mean…</a:t>
            </a:r>
            <a:endParaRPr lang="en-US" dirty="0"/>
          </a:p>
        </p:txBody>
      </p:sp>
      <p:sp>
        <p:nvSpPr>
          <p:cNvPr id="3" name="Content Placeholder 2"/>
          <p:cNvSpPr>
            <a:spLocks noGrp="1"/>
          </p:cNvSpPr>
          <p:nvPr>
            <p:ph idx="1"/>
          </p:nvPr>
        </p:nvSpPr>
        <p:spPr/>
        <p:txBody>
          <a:bodyPr>
            <a:normAutofit fontScale="92500" lnSpcReduction="20000"/>
          </a:bodyPr>
          <a:lstStyle/>
          <a:p>
            <a:pPr marL="44450" indent="0">
              <a:buNone/>
            </a:pPr>
            <a:r>
              <a:rPr lang="en-US" dirty="0" smtClean="0"/>
              <a:t>A Guardian’s job is to work with the person:</a:t>
            </a:r>
          </a:p>
          <a:p>
            <a:pPr>
              <a:buFont typeface="Wingdings" panose="05000000000000000000" pitchFamily="2" charset="2"/>
              <a:buChar char="§"/>
            </a:pPr>
            <a:r>
              <a:rPr lang="en-US" dirty="0" smtClean="0"/>
              <a:t>To help the person learn to make his or her own decisions, with support</a:t>
            </a:r>
          </a:p>
          <a:p>
            <a:pPr>
              <a:buFont typeface="Wingdings" panose="05000000000000000000" pitchFamily="2" charset="2"/>
              <a:buChar char="§"/>
            </a:pPr>
            <a:r>
              <a:rPr lang="en-US" dirty="0" smtClean="0"/>
              <a:t>To build self-determination</a:t>
            </a:r>
          </a:p>
          <a:p>
            <a:pPr>
              <a:buFont typeface="Wingdings" panose="05000000000000000000" pitchFamily="2" charset="2"/>
              <a:buChar char="§"/>
            </a:pPr>
            <a:r>
              <a:rPr lang="en-US" dirty="0" smtClean="0"/>
              <a:t>To help the person learn to meet his or her “needs” through “less restrictive” means</a:t>
            </a:r>
          </a:p>
          <a:p>
            <a:pPr>
              <a:buFont typeface="Wingdings" panose="05000000000000000000" pitchFamily="2" charset="2"/>
              <a:buChar char="§"/>
            </a:pPr>
            <a:r>
              <a:rPr lang="en-US" dirty="0" smtClean="0"/>
              <a:t>And then ask the Court to terminate the guardianship?</a:t>
            </a:r>
          </a:p>
          <a:p>
            <a:pPr marL="44450" indent="0" algn="ctr">
              <a:buNone/>
            </a:pPr>
            <a:r>
              <a:rPr lang="en-US" b="1" dirty="0" smtClean="0"/>
              <a:t>Guardianship as a Way-Station, Not a Final Destination</a:t>
            </a:r>
          </a:p>
        </p:txBody>
      </p:sp>
      <p:sp>
        <p:nvSpPr>
          <p:cNvPr id="4" name="Footer Placeholder 3"/>
          <p:cNvSpPr>
            <a:spLocks noGrp="1"/>
          </p:cNvSpPr>
          <p:nvPr>
            <p:ph type="ftr" sz="quarter" idx="10"/>
          </p:nvPr>
        </p:nvSpPr>
        <p:spPr/>
        <p:txBody>
          <a:bodyPr/>
          <a:lstStyle/>
          <a:p>
            <a:pPr>
              <a:defRPr/>
            </a:pPr>
            <a:endParaRPr lang="en-US" altLang="en-US" sz="1600" dirty="0"/>
          </a:p>
        </p:txBody>
      </p:sp>
      <p:sp>
        <p:nvSpPr>
          <p:cNvPr id="5" name="Slide Number Placeholder 4"/>
          <p:cNvSpPr>
            <a:spLocks noGrp="1"/>
          </p:cNvSpPr>
          <p:nvPr>
            <p:ph type="sldNum" sz="quarter" idx="11"/>
          </p:nvPr>
        </p:nvSpPr>
        <p:spPr/>
        <p:txBody>
          <a:bodyPr/>
          <a:lstStyle/>
          <a:p>
            <a:pPr>
              <a:defRPr/>
            </a:pPr>
            <a:fld id="{9E299ADB-ADF9-4C5E-8A7C-2B5723408946}" type="slidenum">
              <a:rPr lang="en-US" altLang="en-US" smtClean="0"/>
              <a:pPr>
                <a:defRPr/>
              </a:pPr>
              <a:t>64</a:t>
            </a:fld>
            <a:endParaRPr lang="en-US" altLang="en-US" dirty="0"/>
          </a:p>
        </p:txBody>
      </p:sp>
    </p:spTree>
    <p:extLst>
      <p:ext uri="{BB962C8B-B14F-4D97-AF65-F5344CB8AC3E}">
        <p14:creationId xmlns:p14="http://schemas.microsoft.com/office/powerpoint/2010/main" val="41655343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CAN HAPPEN</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67310" y="2032953"/>
            <a:ext cx="4406900" cy="3779520"/>
          </a:xfrm>
        </p:spPr>
      </p:pic>
      <p:sp>
        <p:nvSpPr>
          <p:cNvPr id="4" name="Footer Placeholder 3"/>
          <p:cNvSpPr>
            <a:spLocks noGrp="1"/>
          </p:cNvSpPr>
          <p:nvPr>
            <p:ph type="ftr" sz="quarter" idx="10"/>
          </p:nvPr>
        </p:nvSpPr>
        <p:spPr/>
        <p:txBody>
          <a:bodyPr/>
          <a:lstStyle/>
          <a:p>
            <a:pPr>
              <a:defRPr/>
            </a:pPr>
            <a:r>
              <a:rPr lang="en-US" altLang="en-US" smtClean="0"/>
              <a:t>National Resource Center for Supported Decision-Making  </a:t>
            </a:r>
            <a:br>
              <a:rPr lang="en-US" altLang="en-US" smtClean="0"/>
            </a:br>
            <a:r>
              <a:rPr lang="en-US" altLang="en-US" sz="1600" smtClean="0"/>
              <a:t>EVERYONE has the Right to Make Choices </a:t>
            </a:r>
            <a:endParaRPr lang="en-US" altLang="en-US" sz="1600" dirty="0"/>
          </a:p>
        </p:txBody>
      </p:sp>
      <p:sp>
        <p:nvSpPr>
          <p:cNvPr id="5" name="Slide Number Placeholder 4"/>
          <p:cNvSpPr>
            <a:spLocks noGrp="1"/>
          </p:cNvSpPr>
          <p:nvPr>
            <p:ph type="sldNum" sz="quarter" idx="11"/>
          </p:nvPr>
        </p:nvSpPr>
        <p:spPr/>
        <p:txBody>
          <a:bodyPr/>
          <a:lstStyle/>
          <a:p>
            <a:pPr>
              <a:defRPr/>
            </a:pPr>
            <a:fld id="{9E299ADB-ADF9-4C5E-8A7C-2B5723408946}" type="slidenum">
              <a:rPr lang="en-US" altLang="en-US" smtClean="0"/>
              <a:pPr>
                <a:defRPr/>
              </a:pPr>
              <a:t>65</a:t>
            </a:fld>
            <a:endParaRPr lang="en-US" alt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1187" y="1584960"/>
            <a:ext cx="4280853" cy="4541203"/>
          </a:xfrm>
          <a:prstGeom prst="rect">
            <a:avLst/>
          </a:prstGeom>
        </p:spPr>
      </p:pic>
    </p:spTree>
    <p:extLst>
      <p:ext uri="{BB962C8B-B14F-4D97-AF65-F5344CB8AC3E}">
        <p14:creationId xmlns:p14="http://schemas.microsoft.com/office/powerpoint/2010/main" val="295431705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smtClean="0"/>
              <a:t>Elephant In The Room: Safety</a:t>
            </a:r>
            <a:endParaRPr lang="en-US"/>
          </a:p>
        </p:txBody>
      </p:sp>
      <p:sp>
        <p:nvSpPr>
          <p:cNvPr id="3" name="Content Placeholder 2"/>
          <p:cNvSpPr>
            <a:spLocks noGrp="1"/>
          </p:cNvSpPr>
          <p:nvPr>
            <p:ph idx="1"/>
          </p:nvPr>
        </p:nvSpPr>
        <p:spPr/>
        <p:txBody>
          <a:bodyPr/>
          <a:lstStyle/>
          <a:p>
            <a:pPr marL="44450" indent="0">
              <a:buNone/>
            </a:pPr>
            <a:r>
              <a:rPr lang="en-US" b="1" dirty="0" smtClean="0"/>
              <a:t>NOTHING</a:t>
            </a:r>
            <a:r>
              <a:rPr lang="en-US" dirty="0" smtClean="0"/>
              <a:t>: Not Guardianship, Not Supported Decision-Making is 100% "Safe."</a:t>
            </a:r>
          </a:p>
          <a:p>
            <a:pPr marL="44450" indent="0">
              <a:buNone/>
            </a:pPr>
            <a:endParaRPr lang="en-US" dirty="0"/>
          </a:p>
          <a:p>
            <a:pPr marL="44450" indent="0">
              <a:buNone/>
            </a:pPr>
            <a:r>
              <a:rPr lang="en-US" b="1" dirty="0" smtClean="0"/>
              <a:t>HOWEVER</a:t>
            </a:r>
            <a:r>
              <a:rPr lang="en-US" dirty="0" smtClean="0"/>
              <a:t>: Supported Decision-Making Increases Self-Determination (Blanck </a:t>
            </a:r>
            <a:r>
              <a:rPr lang="en-US" smtClean="0"/>
              <a:t>&amp; Martinis, 2015), </a:t>
            </a:r>
            <a:r>
              <a:rPr lang="en-US" dirty="0" smtClean="0"/>
              <a:t>which is correlated with increased Safety (</a:t>
            </a:r>
            <a:r>
              <a:rPr lang="en-US" dirty="0" err="1" smtClean="0"/>
              <a:t>Khemka</a:t>
            </a:r>
            <a:r>
              <a:rPr lang="en-US" dirty="0"/>
              <a:t>, Hickson, &amp; Reynolds, </a:t>
            </a:r>
            <a:r>
              <a:rPr lang="en-US" dirty="0" smtClean="0"/>
              <a:t>2005).</a:t>
            </a:r>
          </a:p>
        </p:txBody>
      </p:sp>
      <p:sp>
        <p:nvSpPr>
          <p:cNvPr id="4" name="Footer Placeholder 3"/>
          <p:cNvSpPr>
            <a:spLocks noGrp="1"/>
          </p:cNvSpPr>
          <p:nvPr>
            <p:ph type="ftr" sz="quarter" idx="10"/>
          </p:nvPr>
        </p:nvSpPr>
        <p:spPr/>
        <p:txBody>
          <a:bodyPr/>
          <a:lstStyle/>
          <a:p>
            <a:pPr>
              <a:defRPr/>
            </a:pPr>
            <a:endParaRPr lang="en-US" altLang="en-US" sz="1600" dirty="0"/>
          </a:p>
        </p:txBody>
      </p:sp>
      <p:sp>
        <p:nvSpPr>
          <p:cNvPr id="5" name="Slide Number Placeholder 4"/>
          <p:cNvSpPr>
            <a:spLocks noGrp="1"/>
          </p:cNvSpPr>
          <p:nvPr>
            <p:ph type="sldNum" sz="quarter" idx="11"/>
          </p:nvPr>
        </p:nvSpPr>
        <p:spPr/>
        <p:txBody>
          <a:bodyPr/>
          <a:lstStyle/>
          <a:p>
            <a:pPr>
              <a:defRPr/>
            </a:pPr>
            <a:fld id="{9E299ADB-ADF9-4C5E-8A7C-2B5723408946}" type="slidenum">
              <a:rPr lang="en-US" altLang="en-US" smtClean="0"/>
              <a:pPr>
                <a:defRPr/>
              </a:pPr>
              <a:t>66</a:t>
            </a:fld>
            <a:endParaRPr lang="en-US" altLang="en-US" dirty="0"/>
          </a:p>
        </p:txBody>
      </p:sp>
    </p:spTree>
    <p:extLst>
      <p:ext uri="{BB962C8B-B14F-4D97-AF65-F5344CB8AC3E}">
        <p14:creationId xmlns:p14="http://schemas.microsoft.com/office/powerpoint/2010/main" val="364076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Signs and Signals –Abuse and Neglect </a:t>
            </a:r>
            <a:endParaRPr lang="en-US" dirty="0"/>
          </a:p>
        </p:txBody>
      </p:sp>
      <p:sp>
        <p:nvSpPr>
          <p:cNvPr id="3" name="Content Placeholder 2"/>
          <p:cNvSpPr>
            <a:spLocks noGrp="1"/>
          </p:cNvSpPr>
          <p:nvPr>
            <p:ph idx="1"/>
          </p:nvPr>
        </p:nvSpPr>
        <p:spPr>
          <a:xfrm>
            <a:off x="381000" y="1682750"/>
            <a:ext cx="8407400" cy="4406900"/>
          </a:xfrm>
        </p:spPr>
        <p:txBody>
          <a:bodyPr>
            <a:normAutofit fontScale="77500" lnSpcReduction="20000"/>
          </a:bodyPr>
          <a:lstStyle/>
          <a:p>
            <a:r>
              <a:rPr lang="en-US" sz="3700" dirty="0" smtClean="0"/>
              <a:t>Injuries </a:t>
            </a:r>
          </a:p>
          <a:p>
            <a:r>
              <a:rPr lang="en-US" sz="3700" dirty="0" smtClean="0"/>
              <a:t>Unusual bruising or abrasions </a:t>
            </a:r>
          </a:p>
          <a:p>
            <a:r>
              <a:rPr lang="en-US" sz="3700" dirty="0" smtClean="0"/>
              <a:t>Fear or nervousness </a:t>
            </a:r>
          </a:p>
          <a:p>
            <a:r>
              <a:rPr lang="en-US" sz="3700" dirty="0" smtClean="0"/>
              <a:t>Withdrawal </a:t>
            </a:r>
          </a:p>
          <a:p>
            <a:r>
              <a:rPr lang="en-US" sz="4000" dirty="0" smtClean="0"/>
              <a:t>Basic </a:t>
            </a:r>
            <a:r>
              <a:rPr lang="en-US" sz="4000" dirty="0"/>
              <a:t>needs not being met</a:t>
            </a:r>
          </a:p>
          <a:p>
            <a:r>
              <a:rPr lang="en-US" sz="4000" dirty="0"/>
              <a:t>Overdependence on another </a:t>
            </a:r>
          </a:p>
          <a:p>
            <a:r>
              <a:rPr lang="en-US" sz="4000" dirty="0"/>
              <a:t>Bills not being paid</a:t>
            </a:r>
          </a:p>
          <a:p>
            <a:r>
              <a:rPr lang="en-US" sz="4000" dirty="0"/>
              <a:t>Living below means</a:t>
            </a:r>
          </a:p>
          <a:p>
            <a:r>
              <a:rPr lang="en-US" sz="4000" dirty="0"/>
              <a:t>Things are missing </a:t>
            </a:r>
          </a:p>
          <a:p>
            <a:endParaRPr lang="en-US" sz="3700" dirty="0" smtClean="0"/>
          </a:p>
          <a:p>
            <a:endParaRPr lang="en-US" dirty="0"/>
          </a:p>
        </p:txBody>
      </p:sp>
    </p:spTree>
    <p:extLst>
      <p:ext uri="{BB962C8B-B14F-4D97-AF65-F5344CB8AC3E}">
        <p14:creationId xmlns:p14="http://schemas.microsoft.com/office/powerpoint/2010/main" val="85231434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BUT REMEMBER: Adults Are Allowed </a:t>
            </a:r>
            <a:br>
              <a:rPr lang="en-US" dirty="0" smtClean="0"/>
            </a:br>
            <a:r>
              <a:rPr lang="en-US" dirty="0" smtClean="0"/>
              <a:t>to make bad Decisions </a:t>
            </a:r>
            <a:endParaRPr lang="en-US" dirty="0"/>
          </a:p>
        </p:txBody>
      </p:sp>
      <p:sp>
        <p:nvSpPr>
          <p:cNvPr id="3" name="Content Placeholder 2"/>
          <p:cNvSpPr>
            <a:spLocks noGrp="1"/>
          </p:cNvSpPr>
          <p:nvPr>
            <p:ph idx="1"/>
          </p:nvPr>
        </p:nvSpPr>
        <p:spPr/>
        <p:txBody>
          <a:bodyPr/>
          <a:lstStyle/>
          <a:p>
            <a:r>
              <a:rPr lang="en-US" dirty="0" smtClean="0"/>
              <a:t>Health</a:t>
            </a:r>
          </a:p>
          <a:p>
            <a:r>
              <a:rPr lang="en-US" dirty="0" smtClean="0"/>
              <a:t>Money</a:t>
            </a:r>
          </a:p>
          <a:p>
            <a:r>
              <a:rPr lang="en-US" dirty="0" smtClean="0"/>
              <a:t>Love </a:t>
            </a:r>
          </a:p>
          <a:p>
            <a:r>
              <a:rPr lang="en-US" dirty="0" smtClean="0"/>
              <a:t>Living Conditions </a:t>
            </a:r>
          </a:p>
        </p:txBody>
      </p:sp>
    </p:spTree>
    <p:extLst>
      <p:ext uri="{BB962C8B-B14F-4D97-AF65-F5344CB8AC3E}">
        <p14:creationId xmlns:p14="http://schemas.microsoft.com/office/powerpoint/2010/main" val="36711002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NEVER FORGET:</a:t>
            </a:r>
            <a:br>
              <a:rPr lang="en-US" dirty="0" smtClean="0"/>
            </a:br>
            <a:r>
              <a:rPr lang="en-US" dirty="0" smtClean="0"/>
              <a:t>Dino, Lillian, and Jenny</a:t>
            </a:r>
            <a:endParaRPr lang="en-US" dirty="0"/>
          </a:p>
        </p:txBody>
      </p:sp>
      <p:sp>
        <p:nvSpPr>
          <p:cNvPr id="3" name="Content Placeholder 2"/>
          <p:cNvSpPr>
            <a:spLocks noGrp="1"/>
          </p:cNvSpPr>
          <p:nvPr>
            <p:ph idx="1"/>
          </p:nvPr>
        </p:nvSpPr>
        <p:spPr/>
        <p:txBody>
          <a:bodyPr>
            <a:normAutofit/>
          </a:bodyPr>
          <a:lstStyle/>
          <a:p>
            <a:pPr marL="44450" indent="0" algn="ctr">
              <a:buNone/>
            </a:pPr>
            <a:r>
              <a:rPr lang="en-US" sz="4800" dirty="0" smtClean="0"/>
              <a:t>Supported Decision-Making ONLY works if we recognize, respect, and protect </a:t>
            </a:r>
            <a:r>
              <a:rPr lang="en-US" sz="4800" b="1" dirty="0" smtClean="0"/>
              <a:t>EVERYONE’S </a:t>
            </a:r>
          </a:p>
          <a:p>
            <a:pPr marL="44450" indent="0" algn="ctr">
              <a:buNone/>
            </a:pPr>
            <a:r>
              <a:rPr lang="en-US" sz="4800" dirty="0" smtClean="0"/>
              <a:t>Right to Make Choices.</a:t>
            </a:r>
          </a:p>
          <a:p>
            <a:pPr marL="44450" indent="0">
              <a:buNone/>
            </a:pPr>
            <a:endParaRPr lang="en-US" dirty="0"/>
          </a:p>
        </p:txBody>
      </p:sp>
      <p:sp>
        <p:nvSpPr>
          <p:cNvPr id="4" name="Footer Placeholder 3"/>
          <p:cNvSpPr>
            <a:spLocks noGrp="1"/>
          </p:cNvSpPr>
          <p:nvPr>
            <p:ph type="ftr" sz="quarter" idx="10"/>
          </p:nvPr>
        </p:nvSpPr>
        <p:spPr/>
        <p:txBody>
          <a:bodyPr/>
          <a:lstStyle/>
          <a:p>
            <a:pPr>
              <a:defRPr/>
            </a:pPr>
            <a:r>
              <a:rPr lang="en-US" altLang="en-US" smtClean="0"/>
              <a:t>National Resource Center for Supported Decision-Making  </a:t>
            </a:r>
            <a:br>
              <a:rPr lang="en-US" altLang="en-US" smtClean="0"/>
            </a:br>
            <a:r>
              <a:rPr lang="en-US" altLang="en-US" sz="1600" smtClean="0"/>
              <a:t>EVERYONE has the Right to Make Choices </a:t>
            </a:r>
            <a:endParaRPr lang="en-US" altLang="en-US" sz="1600" dirty="0"/>
          </a:p>
        </p:txBody>
      </p:sp>
      <p:sp>
        <p:nvSpPr>
          <p:cNvPr id="5" name="Slide Number Placeholder 4"/>
          <p:cNvSpPr>
            <a:spLocks noGrp="1"/>
          </p:cNvSpPr>
          <p:nvPr>
            <p:ph type="sldNum" sz="quarter" idx="11"/>
          </p:nvPr>
        </p:nvSpPr>
        <p:spPr/>
        <p:txBody>
          <a:bodyPr/>
          <a:lstStyle/>
          <a:p>
            <a:pPr>
              <a:defRPr/>
            </a:pPr>
            <a:fld id="{9E299ADB-ADF9-4C5E-8A7C-2B5723408946}" type="slidenum">
              <a:rPr lang="en-US" altLang="en-US" smtClean="0"/>
              <a:pPr>
                <a:defRPr/>
              </a:pPr>
              <a:t>69</a:t>
            </a:fld>
            <a:endParaRPr lang="en-US" altLang="en-US" dirty="0"/>
          </a:p>
        </p:txBody>
      </p:sp>
    </p:spTree>
    <p:extLst>
      <p:ext uri="{BB962C8B-B14F-4D97-AF65-F5344CB8AC3E}">
        <p14:creationId xmlns:p14="http://schemas.microsoft.com/office/powerpoint/2010/main" val="2188850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Yet: 2,000 Years and Counting</a:t>
            </a:r>
            <a:endParaRPr lang="en-US" dirty="0"/>
          </a:p>
        </p:txBody>
      </p:sp>
      <p:sp>
        <p:nvSpPr>
          <p:cNvPr id="3" name="Content Placeholder 2"/>
          <p:cNvSpPr>
            <a:spLocks noGrp="1"/>
          </p:cNvSpPr>
          <p:nvPr>
            <p:ph idx="1"/>
          </p:nvPr>
        </p:nvSpPr>
        <p:spPr/>
        <p:txBody>
          <a:bodyPr>
            <a:normAutofit fontScale="92500"/>
          </a:bodyPr>
          <a:lstStyle/>
          <a:p>
            <a:pPr marL="566928" indent="-457200">
              <a:defRPr/>
            </a:pPr>
            <a:r>
              <a:rPr lang="en-US" b="1" dirty="0"/>
              <a:t>Ancient Rome</a:t>
            </a:r>
            <a:r>
              <a:rPr lang="en-US" dirty="0"/>
              <a:t>: “Curators” appointed for older adults and people with disabilities.</a:t>
            </a:r>
          </a:p>
          <a:p>
            <a:pPr marL="566928" indent="-457200">
              <a:defRPr/>
            </a:pPr>
            <a:r>
              <a:rPr lang="en-US" b="1" dirty="0"/>
              <a:t>5</a:t>
            </a:r>
            <a:r>
              <a:rPr lang="en-US" b="1" baseline="30000" dirty="0"/>
              <a:t>th</a:t>
            </a:r>
            <a:r>
              <a:rPr lang="en-US" b="1" dirty="0"/>
              <a:t> Century </a:t>
            </a:r>
            <a:r>
              <a:rPr lang="en-US" b="1" dirty="0" err="1"/>
              <a:t>Visigothic</a:t>
            </a:r>
            <a:r>
              <a:rPr lang="en-US" b="1" dirty="0"/>
              <a:t> Code</a:t>
            </a:r>
            <a:r>
              <a:rPr lang="en-US" dirty="0"/>
              <a:t>: “people insane from infancy or in need from any age . . . cannot testify or enter into a contract“</a:t>
            </a:r>
          </a:p>
          <a:p>
            <a:pPr marL="566928" indent="-457200">
              <a:defRPr/>
            </a:pPr>
            <a:r>
              <a:rPr lang="en-US" b="1" dirty="0"/>
              <a:t>Feudal Britain</a:t>
            </a:r>
            <a:r>
              <a:rPr lang="en-US" dirty="0"/>
              <a:t>: divided people with decision-making challenges into “idiots” and “lunatics” and appointed “committees” to make their decisions</a:t>
            </a:r>
            <a:endParaRPr lang="en-US" b="1" dirty="0"/>
          </a:p>
          <a:p>
            <a:pPr marL="44450" indent="0">
              <a:buNone/>
            </a:pPr>
            <a:endParaRPr lang="en-US" dirty="0"/>
          </a:p>
        </p:txBody>
      </p:sp>
      <p:sp>
        <p:nvSpPr>
          <p:cNvPr id="4" name="Footer Placeholder 3"/>
          <p:cNvSpPr>
            <a:spLocks noGrp="1"/>
          </p:cNvSpPr>
          <p:nvPr>
            <p:ph type="ftr" sz="quarter" idx="10"/>
          </p:nvPr>
        </p:nvSpPr>
        <p:spPr/>
        <p:txBody>
          <a:bodyPr/>
          <a:lstStyle/>
          <a:p>
            <a:pPr>
              <a:defRPr/>
            </a:pPr>
            <a:r>
              <a:rPr lang="en-US" altLang="en-US" smtClean="0"/>
              <a:t>National Resource Center for Supported Decision-Making  </a:t>
            </a:r>
            <a:br>
              <a:rPr lang="en-US" altLang="en-US" smtClean="0"/>
            </a:br>
            <a:r>
              <a:rPr lang="en-US" altLang="en-US" sz="1600" smtClean="0"/>
              <a:t>EVERYONE has the Right to Make Choices </a:t>
            </a:r>
            <a:endParaRPr lang="en-US" altLang="en-US" sz="1600" dirty="0"/>
          </a:p>
        </p:txBody>
      </p:sp>
      <p:sp>
        <p:nvSpPr>
          <p:cNvPr id="5" name="Slide Number Placeholder 4"/>
          <p:cNvSpPr>
            <a:spLocks noGrp="1"/>
          </p:cNvSpPr>
          <p:nvPr>
            <p:ph type="sldNum" sz="quarter" idx="11"/>
          </p:nvPr>
        </p:nvSpPr>
        <p:spPr/>
        <p:txBody>
          <a:bodyPr/>
          <a:lstStyle/>
          <a:p>
            <a:pPr>
              <a:defRPr/>
            </a:pPr>
            <a:fld id="{9E299ADB-ADF9-4C5E-8A7C-2B5723408946}" type="slidenum">
              <a:rPr lang="en-US" altLang="en-US" smtClean="0"/>
              <a:pPr>
                <a:defRPr/>
              </a:pPr>
              <a:t>7</a:t>
            </a:fld>
            <a:endParaRPr lang="en-US" altLang="en-US" dirty="0"/>
          </a:p>
        </p:txBody>
      </p:sp>
    </p:spTree>
    <p:extLst>
      <p:ext uri="{BB962C8B-B14F-4D97-AF65-F5344CB8AC3E}">
        <p14:creationId xmlns:p14="http://schemas.microsoft.com/office/powerpoint/2010/main" val="29146850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The Challenge</a:t>
            </a:r>
            <a:endParaRPr lang="en-US" dirty="0"/>
          </a:p>
        </p:txBody>
      </p:sp>
      <p:sp>
        <p:nvSpPr>
          <p:cNvPr id="3" name="Content Placeholder 2"/>
          <p:cNvSpPr>
            <a:spLocks noGrp="1"/>
          </p:cNvSpPr>
          <p:nvPr>
            <p:ph idx="1"/>
          </p:nvPr>
        </p:nvSpPr>
        <p:spPr/>
        <p:txBody>
          <a:bodyPr/>
          <a:lstStyle/>
          <a:p>
            <a:pPr marL="44450" indent="0" algn="ctr">
              <a:buNone/>
            </a:pPr>
            <a:r>
              <a:rPr lang="en-US" sz="4400" b="1" dirty="0" smtClean="0"/>
              <a:t>EVERY</a:t>
            </a:r>
            <a:r>
              <a:rPr lang="en-US" sz="4400" dirty="0" smtClean="0"/>
              <a:t> great advance in civil rights fundamentally changed the way “things have always been”</a:t>
            </a:r>
          </a:p>
          <a:p>
            <a:pPr marL="44450" indent="0">
              <a:buNone/>
            </a:pPr>
            <a:endParaRPr lang="en-US" dirty="0"/>
          </a:p>
        </p:txBody>
      </p:sp>
      <p:sp>
        <p:nvSpPr>
          <p:cNvPr id="4" name="Footer Placeholder 3"/>
          <p:cNvSpPr>
            <a:spLocks noGrp="1"/>
          </p:cNvSpPr>
          <p:nvPr>
            <p:ph type="ftr" sz="quarter" idx="10"/>
          </p:nvPr>
        </p:nvSpPr>
        <p:spPr/>
        <p:txBody>
          <a:bodyPr/>
          <a:lstStyle/>
          <a:p>
            <a:pPr>
              <a:defRPr/>
            </a:pPr>
            <a:r>
              <a:rPr lang="en-US" altLang="en-US" dirty="0" smtClean="0"/>
              <a:t>National Resource Center for Supported Decision-Making  </a:t>
            </a:r>
            <a:br>
              <a:rPr lang="en-US" altLang="en-US" dirty="0" smtClean="0"/>
            </a:br>
            <a:r>
              <a:rPr lang="en-US" altLang="en-US" sz="1600" dirty="0" smtClean="0"/>
              <a:t>EVERYONE has the Right to Make Choices </a:t>
            </a:r>
            <a:endParaRPr lang="en-US" altLang="en-US" sz="1600" dirty="0"/>
          </a:p>
        </p:txBody>
      </p:sp>
      <p:sp>
        <p:nvSpPr>
          <p:cNvPr id="5" name="Slide Number Placeholder 4"/>
          <p:cNvSpPr>
            <a:spLocks noGrp="1"/>
          </p:cNvSpPr>
          <p:nvPr>
            <p:ph type="sldNum" sz="quarter" idx="11"/>
          </p:nvPr>
        </p:nvSpPr>
        <p:spPr/>
        <p:txBody>
          <a:bodyPr/>
          <a:lstStyle/>
          <a:p>
            <a:pPr>
              <a:defRPr/>
            </a:pPr>
            <a:fld id="{9E299ADB-ADF9-4C5E-8A7C-2B5723408946}" type="slidenum">
              <a:rPr lang="en-US" altLang="en-US" smtClean="0"/>
              <a:pPr>
                <a:defRPr/>
              </a:pPr>
              <a:t>70</a:t>
            </a:fld>
            <a:endParaRPr lang="en-US" altLang="en-US" dirty="0"/>
          </a:p>
        </p:txBody>
      </p:sp>
    </p:spTree>
    <p:extLst>
      <p:ext uri="{BB962C8B-B14F-4D97-AF65-F5344CB8AC3E}">
        <p14:creationId xmlns:p14="http://schemas.microsoft.com/office/powerpoint/2010/main" val="1711682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The Obstacles</a:t>
            </a:r>
            <a:endParaRPr lang="en-US" dirty="0"/>
          </a:p>
        </p:txBody>
      </p:sp>
      <p:sp>
        <p:nvSpPr>
          <p:cNvPr id="3" name="Content Placeholder 2"/>
          <p:cNvSpPr>
            <a:spLocks noGrp="1"/>
          </p:cNvSpPr>
          <p:nvPr>
            <p:ph idx="1"/>
          </p:nvPr>
        </p:nvSpPr>
        <p:spPr/>
        <p:txBody>
          <a:bodyPr/>
          <a:lstStyle/>
          <a:p>
            <a:pPr marL="44450" indent="0" algn="ctr">
              <a:buNone/>
            </a:pPr>
            <a:r>
              <a:rPr lang="en-US" dirty="0" smtClean="0"/>
              <a:t>Change is </a:t>
            </a:r>
            <a:r>
              <a:rPr lang="en-US" b="1" dirty="0" smtClean="0"/>
              <a:t>HARD</a:t>
            </a:r>
          </a:p>
          <a:p>
            <a:pPr marL="44450" indent="0">
              <a:buNone/>
            </a:pPr>
            <a:r>
              <a:rPr lang="en-US" dirty="0" smtClean="0"/>
              <a:t>“We </a:t>
            </a:r>
            <a:r>
              <a:rPr lang="en-US" dirty="0"/>
              <a:t>were not promised ease. The purpose of </a:t>
            </a:r>
            <a:r>
              <a:rPr lang="en-US" dirty="0" smtClean="0"/>
              <a:t>life . . . is not </a:t>
            </a:r>
            <a:r>
              <a:rPr lang="en-US" dirty="0"/>
              <a:t>ease. </a:t>
            </a:r>
            <a:r>
              <a:rPr lang="en-US" b="1" dirty="0"/>
              <a:t>It is to choose, and to act upon the choice</a:t>
            </a:r>
            <a:r>
              <a:rPr lang="en-US" dirty="0"/>
              <a:t>. In that task, we are not measured by outcomes. We are measured only by daring and effort and resolve</a:t>
            </a:r>
            <a:r>
              <a:rPr lang="en-US" dirty="0" smtClean="0"/>
              <a:t>.”</a:t>
            </a:r>
          </a:p>
          <a:p>
            <a:pPr marL="44450" indent="0">
              <a:buNone/>
            </a:pPr>
            <a:r>
              <a:rPr lang="en-US" dirty="0" smtClean="0"/>
              <a:t>- Stephen R. Donaldson</a:t>
            </a:r>
            <a:r>
              <a:rPr lang="en-US" dirty="0"/>
              <a:t/>
            </a:r>
            <a:br>
              <a:rPr lang="en-US" dirty="0"/>
            </a:br>
            <a:endParaRPr lang="en-US" dirty="0"/>
          </a:p>
        </p:txBody>
      </p:sp>
      <p:sp>
        <p:nvSpPr>
          <p:cNvPr id="4" name="Footer Placeholder 3"/>
          <p:cNvSpPr>
            <a:spLocks noGrp="1"/>
          </p:cNvSpPr>
          <p:nvPr>
            <p:ph type="ftr" sz="quarter" idx="10"/>
          </p:nvPr>
        </p:nvSpPr>
        <p:spPr/>
        <p:txBody>
          <a:bodyPr/>
          <a:lstStyle/>
          <a:p>
            <a:pPr>
              <a:defRPr/>
            </a:pPr>
            <a:r>
              <a:rPr lang="en-US" altLang="en-US" dirty="0" smtClean="0"/>
              <a:t>National Resource Center for Supported Decision-Making  </a:t>
            </a:r>
            <a:br>
              <a:rPr lang="en-US" altLang="en-US" dirty="0" smtClean="0"/>
            </a:br>
            <a:r>
              <a:rPr lang="en-US" altLang="en-US" sz="1600" dirty="0" smtClean="0"/>
              <a:t>EVERYONE has the Right to Make Choices </a:t>
            </a:r>
            <a:endParaRPr lang="en-US" altLang="en-US" sz="1600" dirty="0"/>
          </a:p>
        </p:txBody>
      </p:sp>
      <p:sp>
        <p:nvSpPr>
          <p:cNvPr id="5" name="Slide Number Placeholder 4"/>
          <p:cNvSpPr>
            <a:spLocks noGrp="1"/>
          </p:cNvSpPr>
          <p:nvPr>
            <p:ph type="sldNum" sz="quarter" idx="11"/>
          </p:nvPr>
        </p:nvSpPr>
        <p:spPr/>
        <p:txBody>
          <a:bodyPr/>
          <a:lstStyle/>
          <a:p>
            <a:pPr>
              <a:defRPr/>
            </a:pPr>
            <a:fld id="{9E299ADB-ADF9-4C5E-8A7C-2B5723408946}" type="slidenum">
              <a:rPr lang="en-US" altLang="en-US" smtClean="0"/>
              <a:pPr>
                <a:defRPr/>
              </a:pPr>
              <a:t>71</a:t>
            </a:fld>
            <a:endParaRPr lang="en-US" altLang="en-US" dirty="0"/>
          </a:p>
        </p:txBody>
      </p:sp>
    </p:spTree>
    <p:extLst>
      <p:ext uri="{BB962C8B-B14F-4D97-AF65-F5344CB8AC3E}">
        <p14:creationId xmlns:p14="http://schemas.microsoft.com/office/powerpoint/2010/main" val="21403809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the Goal</a:t>
            </a:r>
            <a:endParaRPr lang="en-US" dirty="0"/>
          </a:p>
        </p:txBody>
      </p:sp>
      <p:sp>
        <p:nvSpPr>
          <p:cNvPr id="3" name="Content Placeholder 2"/>
          <p:cNvSpPr>
            <a:spLocks noGrp="1"/>
          </p:cNvSpPr>
          <p:nvPr>
            <p:ph idx="1"/>
          </p:nvPr>
        </p:nvSpPr>
        <p:spPr/>
        <p:txBody>
          <a:bodyPr>
            <a:normAutofit/>
          </a:bodyPr>
          <a:lstStyle/>
          <a:p>
            <a:pPr marL="44450" indent="0">
              <a:buNone/>
            </a:pPr>
            <a:r>
              <a:rPr lang="en-US" dirty="0" smtClean="0"/>
              <a:t>Older adults and People with Disabilities having “the </a:t>
            </a:r>
            <a:r>
              <a:rPr lang="en-US" dirty="0"/>
              <a:t>same opportunities for success and security as their nondisabled peers</a:t>
            </a:r>
            <a:r>
              <a:rPr lang="en-US" dirty="0" smtClean="0"/>
              <a:t>. . . .  </a:t>
            </a:r>
            <a:br>
              <a:rPr lang="en-US" dirty="0" smtClean="0"/>
            </a:br>
            <a:r>
              <a:rPr lang="en-US" dirty="0" smtClean="0"/>
              <a:t>If </a:t>
            </a:r>
            <a:r>
              <a:rPr lang="en-US" dirty="0"/>
              <a:t>we change the culture, we will change the world</a:t>
            </a:r>
            <a:r>
              <a:rPr lang="en-US" dirty="0" smtClean="0"/>
              <a:t>!”</a:t>
            </a:r>
          </a:p>
          <a:p>
            <a:pPr marL="44450" indent="0">
              <a:buNone/>
            </a:pPr>
            <a:r>
              <a:rPr lang="en-US" dirty="0" err="1" smtClean="0"/>
              <a:t>Gustin</a:t>
            </a:r>
            <a:r>
              <a:rPr lang="en-US" dirty="0" smtClean="0"/>
              <a:t> &amp; Martinis, 2016 </a:t>
            </a:r>
            <a:endParaRPr lang="en-US" dirty="0"/>
          </a:p>
          <a:p>
            <a:pPr marL="44450" indent="0">
              <a:buNone/>
            </a:pPr>
            <a:endParaRPr lang="en-US" dirty="0"/>
          </a:p>
        </p:txBody>
      </p:sp>
      <p:sp>
        <p:nvSpPr>
          <p:cNvPr id="4" name="Footer Placeholder 3"/>
          <p:cNvSpPr>
            <a:spLocks noGrp="1"/>
          </p:cNvSpPr>
          <p:nvPr>
            <p:ph type="ftr" sz="quarter" idx="10"/>
          </p:nvPr>
        </p:nvSpPr>
        <p:spPr/>
        <p:txBody>
          <a:bodyPr/>
          <a:lstStyle/>
          <a:p>
            <a:pPr>
              <a:defRPr/>
            </a:pPr>
            <a:r>
              <a:rPr lang="en-US" altLang="en-US" smtClean="0"/>
              <a:t>National Resource Center for Supported Decision-Making  </a:t>
            </a:r>
            <a:br>
              <a:rPr lang="en-US" altLang="en-US" smtClean="0"/>
            </a:br>
            <a:r>
              <a:rPr lang="en-US" altLang="en-US" sz="1600" smtClean="0"/>
              <a:t>EVERYONE has the Right to Make Choices </a:t>
            </a:r>
            <a:endParaRPr lang="en-US" altLang="en-US" sz="1600" dirty="0"/>
          </a:p>
        </p:txBody>
      </p:sp>
      <p:sp>
        <p:nvSpPr>
          <p:cNvPr id="5" name="Slide Number Placeholder 4"/>
          <p:cNvSpPr>
            <a:spLocks noGrp="1"/>
          </p:cNvSpPr>
          <p:nvPr>
            <p:ph type="sldNum" sz="quarter" idx="11"/>
          </p:nvPr>
        </p:nvSpPr>
        <p:spPr/>
        <p:txBody>
          <a:bodyPr/>
          <a:lstStyle/>
          <a:p>
            <a:pPr>
              <a:defRPr/>
            </a:pPr>
            <a:fld id="{9E299ADB-ADF9-4C5E-8A7C-2B5723408946}" type="slidenum">
              <a:rPr lang="en-US" altLang="en-US" smtClean="0"/>
              <a:pPr>
                <a:defRPr/>
              </a:pPr>
              <a:t>72</a:t>
            </a:fld>
            <a:endParaRPr lang="en-US" altLang="en-US" dirty="0"/>
          </a:p>
        </p:txBody>
      </p:sp>
    </p:spTree>
    <p:extLst>
      <p:ext uri="{BB962C8B-B14F-4D97-AF65-F5344CB8AC3E}">
        <p14:creationId xmlns:p14="http://schemas.microsoft.com/office/powerpoint/2010/main" val="29190084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Join the Conversation</a:t>
            </a:r>
            <a:endParaRPr lang="en-US" dirty="0"/>
          </a:p>
        </p:txBody>
      </p:sp>
      <p:sp>
        <p:nvSpPr>
          <p:cNvPr id="3" name="Content Placeholder 2"/>
          <p:cNvSpPr>
            <a:spLocks noGrp="1"/>
          </p:cNvSpPr>
          <p:nvPr>
            <p:ph idx="1"/>
          </p:nvPr>
        </p:nvSpPr>
        <p:spPr/>
        <p:txBody>
          <a:bodyPr>
            <a:normAutofit fontScale="92500" lnSpcReduction="20000"/>
          </a:bodyPr>
          <a:lstStyle/>
          <a:p>
            <a:pPr marL="0" indent="0">
              <a:spcAft>
                <a:spcPct val="100000"/>
              </a:spcAft>
              <a:buFont typeface="Wingdings 2" pitchFamily="18" charset="2"/>
              <a:buNone/>
              <a:defRPr/>
            </a:pPr>
            <a:r>
              <a:rPr lang="en-US" altLang="en-US" b="1" dirty="0">
                <a:latin typeface="Arial" charset="0"/>
              </a:rPr>
              <a:t>National Resource Center for Supported </a:t>
            </a:r>
            <a:r>
              <a:rPr lang="en-US" altLang="en-US" b="1" dirty="0" smtClean="0">
                <a:latin typeface="Arial" charset="0"/>
              </a:rPr>
              <a:t>Decision-Making:</a:t>
            </a:r>
            <a:r>
              <a:rPr lang="en-US" altLang="en-US" b="1" dirty="0">
                <a:latin typeface="Arial" charset="0"/>
              </a:rPr>
              <a:t/>
            </a:r>
            <a:br>
              <a:rPr lang="en-US" altLang="en-US" b="1" dirty="0">
                <a:latin typeface="Arial" charset="0"/>
              </a:rPr>
            </a:br>
            <a:r>
              <a:rPr lang="en-US" altLang="en-US" dirty="0" err="1" smtClean="0">
                <a:latin typeface="Arial" charset="0"/>
                <a:hlinkClick r:id="rId2"/>
              </a:rPr>
              <a:t>SupportedDecisionMaking.Org</a:t>
            </a:r>
            <a:endParaRPr lang="en-US" altLang="en-US" dirty="0" smtClean="0">
              <a:latin typeface="Arial" charset="0"/>
            </a:endParaRPr>
          </a:p>
          <a:p>
            <a:pPr marL="0" indent="0">
              <a:spcAft>
                <a:spcPct val="100000"/>
              </a:spcAft>
              <a:buFont typeface="Wingdings 2" pitchFamily="18" charset="2"/>
              <a:buNone/>
              <a:defRPr/>
            </a:pPr>
            <a:r>
              <a:rPr lang="en-US" altLang="en-US" b="1" dirty="0" smtClean="0">
                <a:latin typeface="Arial" charset="0"/>
              </a:rPr>
              <a:t>The Burton Blatt Institute at Syracuse University: </a:t>
            </a:r>
            <a:r>
              <a:rPr lang="en-US" altLang="en-US" dirty="0" err="1" smtClean="0">
                <a:latin typeface="Arial" charset="0"/>
                <a:hlinkClick r:id="rId3"/>
              </a:rPr>
              <a:t>BBI.Syr.Edu</a:t>
            </a:r>
            <a:r>
              <a:rPr lang="en-US" altLang="en-US" dirty="0" smtClean="0">
                <a:latin typeface="Arial" charset="0"/>
              </a:rPr>
              <a:t> </a:t>
            </a:r>
            <a:endParaRPr lang="en-US" altLang="en-US" b="1" dirty="0">
              <a:latin typeface="Arial" charset="0"/>
            </a:endParaRPr>
          </a:p>
          <a:p>
            <a:pPr marL="0" indent="0">
              <a:spcAft>
                <a:spcPct val="100000"/>
              </a:spcAft>
              <a:buFont typeface="Wingdings 2" pitchFamily="18" charset="2"/>
              <a:buNone/>
              <a:defRPr/>
            </a:pPr>
            <a:r>
              <a:rPr lang="en-US" altLang="en-US" b="1" dirty="0">
                <a:latin typeface="Arial" charset="0"/>
              </a:rPr>
              <a:t>Jonathan Martinis, </a:t>
            </a:r>
            <a:r>
              <a:rPr lang="en-US" altLang="en-US" b="1" dirty="0" smtClean="0">
                <a:latin typeface="Arial" charset="0"/>
              </a:rPr>
              <a:t>Senior Director for Law and Policy: </a:t>
            </a:r>
            <a:r>
              <a:rPr lang="en-US" altLang="en-US" dirty="0" err="1" smtClean="0">
                <a:latin typeface="Arial" charset="0"/>
                <a:hlinkClick r:id="rId4"/>
              </a:rPr>
              <a:t>JGMartin@Law.Syr.Edu</a:t>
            </a:r>
            <a:r>
              <a:rPr lang="en-US" altLang="en-US" dirty="0" smtClean="0">
                <a:latin typeface="Arial" charset="0"/>
              </a:rPr>
              <a:t> </a:t>
            </a:r>
            <a:endParaRPr lang="en-US" altLang="en-US" dirty="0">
              <a:latin typeface="Arial" charset="0"/>
            </a:endParaRPr>
          </a:p>
          <a:p>
            <a:pPr>
              <a:defRPr/>
            </a:pPr>
            <a:endParaRPr lang="en-US" dirty="0"/>
          </a:p>
        </p:txBody>
      </p:sp>
      <p:sp>
        <p:nvSpPr>
          <p:cNvPr id="38916"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r>
              <a:rPr lang="en-US" altLang="en-US" dirty="0" smtClean="0">
                <a:solidFill>
                  <a:schemeClr val="bg1"/>
                </a:solidFill>
                <a:latin typeface="Franklin Gothic Medium" pitchFamily="34" charset="0"/>
              </a:rPr>
              <a:t>National Resource Center for Supported Decision-Making  </a:t>
            </a:r>
            <a:br>
              <a:rPr lang="en-US" altLang="en-US" dirty="0" smtClean="0">
                <a:solidFill>
                  <a:schemeClr val="bg1"/>
                </a:solidFill>
                <a:latin typeface="Franklin Gothic Medium" pitchFamily="34" charset="0"/>
              </a:rPr>
            </a:br>
            <a:r>
              <a:rPr lang="en-US" altLang="en-US" sz="1600" dirty="0" smtClean="0">
                <a:solidFill>
                  <a:schemeClr val="bg1"/>
                </a:solidFill>
                <a:latin typeface="Franklin Gothic Medium" pitchFamily="34" charset="0"/>
              </a:rPr>
              <a:t>EVERYONE has the Right to Make Choices </a:t>
            </a:r>
          </a:p>
        </p:txBody>
      </p:sp>
      <p:sp>
        <p:nvSpPr>
          <p:cNvPr id="38917" name="Slide Number Placeholder 4"/>
          <p:cNvSpPr>
            <a:spLocks noGrp="1"/>
          </p:cNvSpPr>
          <p:nvPr>
            <p:ph type="sldNum" sz="quarter" idx="11"/>
          </p:nvPr>
        </p:nvSpPr>
        <p:spPr bwMode="auto">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fld id="{BC24A91F-DAA5-4C48-916F-DA4A33071398}" type="slidenum">
              <a:rPr lang="en-US" altLang="en-US" smtClean="0">
                <a:solidFill>
                  <a:schemeClr val="bg1"/>
                </a:solidFill>
                <a:latin typeface="Franklin Gothic Medium" pitchFamily="34" charset="0"/>
              </a:rPr>
              <a:pPr/>
              <a:t>73</a:t>
            </a:fld>
            <a:endParaRPr lang="en-US" altLang="en-US" dirty="0" smtClean="0">
              <a:solidFill>
                <a:schemeClr val="bg1"/>
              </a:solidFill>
              <a:latin typeface="Franklin Gothic Medium"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Guardianship In The US</a:t>
            </a:r>
            <a:endParaRPr lang="en-US" dirty="0"/>
          </a:p>
        </p:txBody>
      </p:sp>
      <p:sp>
        <p:nvSpPr>
          <p:cNvPr id="3" name="Content Placeholder 2"/>
          <p:cNvSpPr>
            <a:spLocks noGrp="1"/>
          </p:cNvSpPr>
          <p:nvPr>
            <p:ph idx="1"/>
          </p:nvPr>
        </p:nvSpPr>
        <p:spPr/>
        <p:txBody>
          <a:bodyPr>
            <a:normAutofit/>
          </a:bodyPr>
          <a:lstStyle/>
          <a:p>
            <a:pPr marL="0" indent="0">
              <a:buNone/>
              <a:defRPr/>
            </a:pPr>
            <a:r>
              <a:rPr lang="en-US" dirty="0"/>
              <a:t>“Plenary” or “Full” Guardianship </a:t>
            </a:r>
            <a:endParaRPr lang="en-US" dirty="0" smtClean="0"/>
          </a:p>
          <a:p>
            <a:pPr marL="457200" indent="-457200">
              <a:buFont typeface="Wingdings" panose="05000000000000000000" pitchFamily="2" charset="2"/>
              <a:buChar char="§"/>
              <a:defRPr/>
            </a:pPr>
            <a:r>
              <a:rPr lang="en-US" sz="3200" dirty="0" smtClean="0"/>
              <a:t>Gives </a:t>
            </a:r>
            <a:r>
              <a:rPr lang="en-US" sz="3200" dirty="0"/>
              <a:t>the Guardian power to make ALL decisions for the person.  </a:t>
            </a:r>
            <a:endParaRPr lang="en-US" sz="3200" dirty="0" smtClean="0"/>
          </a:p>
          <a:p>
            <a:pPr marL="457200" indent="-457200">
              <a:buFont typeface="Wingdings" panose="05000000000000000000" pitchFamily="2" charset="2"/>
              <a:buChar char="§"/>
              <a:defRPr/>
            </a:pPr>
            <a:r>
              <a:rPr lang="en-US" dirty="0" smtClean="0"/>
              <a:t>Used in the </a:t>
            </a:r>
            <a:r>
              <a:rPr lang="en-US" b="1" dirty="0" smtClean="0"/>
              <a:t>vast</a:t>
            </a:r>
            <a:r>
              <a:rPr lang="en-US" dirty="0" smtClean="0"/>
              <a:t> majority of cases </a:t>
            </a:r>
          </a:p>
          <a:p>
            <a:pPr marL="0" indent="0">
              <a:buNone/>
              <a:defRPr/>
            </a:pPr>
            <a:r>
              <a:rPr lang="en-US" dirty="0" smtClean="0"/>
              <a:t>- </a:t>
            </a:r>
            <a:r>
              <a:rPr lang="en-US" dirty="0" err="1" smtClean="0"/>
              <a:t>Teaster</a:t>
            </a:r>
            <a:r>
              <a:rPr lang="en-US" dirty="0"/>
              <a:t>, Wood, Lawrence, &amp; Schmidt, </a:t>
            </a:r>
            <a:r>
              <a:rPr lang="en-US" dirty="0" smtClean="0"/>
              <a:t>2007. </a:t>
            </a:r>
            <a:endParaRPr lang="en-US" dirty="0"/>
          </a:p>
          <a:p>
            <a:pPr marL="457200" indent="-457200">
              <a:lnSpc>
                <a:spcPct val="90000"/>
              </a:lnSpc>
              <a:buFont typeface="Wingdings" panose="05000000000000000000" pitchFamily="2" charset="2"/>
              <a:buChar char="§"/>
              <a:defRPr/>
            </a:pPr>
            <a:r>
              <a:rPr lang="en-US" altLang="en-US" dirty="0" smtClean="0">
                <a:latin typeface="Calibri" pitchFamily="34" charset="0"/>
              </a:rPr>
              <a:t>“</a:t>
            </a:r>
            <a:r>
              <a:rPr lang="en-US" altLang="en-US" dirty="0">
                <a:latin typeface="Calibri" pitchFamily="34" charset="0"/>
              </a:rPr>
              <a:t>As long as the law permits plenary guardianship, </a:t>
            </a:r>
            <a:r>
              <a:rPr lang="en-US" altLang="en-US" b="1" dirty="0">
                <a:latin typeface="Calibri" pitchFamily="34" charset="0"/>
              </a:rPr>
              <a:t>courts will prefer to use it</a:t>
            </a:r>
            <a:r>
              <a:rPr lang="en-US" altLang="en-US" dirty="0">
                <a:latin typeface="Calibri" pitchFamily="34" charset="0"/>
              </a:rPr>
              <a:t>.”</a:t>
            </a:r>
          </a:p>
          <a:p>
            <a:pPr marL="0" indent="0">
              <a:lnSpc>
                <a:spcPct val="90000"/>
              </a:lnSpc>
              <a:buNone/>
              <a:defRPr/>
            </a:pPr>
            <a:r>
              <a:rPr lang="en-US" altLang="en-US" dirty="0" smtClean="0">
                <a:latin typeface="Calibri" pitchFamily="34" charset="0"/>
              </a:rPr>
              <a:t>- </a:t>
            </a:r>
            <a:r>
              <a:rPr lang="en-US" altLang="en-US" dirty="0" err="1" smtClean="0">
                <a:latin typeface="Calibri" pitchFamily="34" charset="0"/>
              </a:rPr>
              <a:t>Frolik</a:t>
            </a:r>
            <a:r>
              <a:rPr lang="en-US" altLang="en-US" dirty="0">
                <a:latin typeface="Calibri" pitchFamily="34" charset="0"/>
              </a:rPr>
              <a:t>, </a:t>
            </a:r>
            <a:r>
              <a:rPr lang="en-US" altLang="en-US" dirty="0" smtClean="0">
                <a:latin typeface="Calibri" pitchFamily="34" charset="0"/>
              </a:rPr>
              <a:t>1998</a:t>
            </a:r>
            <a:endParaRPr lang="en-US" altLang="en-US" dirty="0">
              <a:latin typeface="Calibri" pitchFamily="34" charset="0"/>
            </a:endParaRPr>
          </a:p>
          <a:p>
            <a:pPr marL="44450" indent="0">
              <a:buNone/>
            </a:pPr>
            <a:endParaRPr lang="en-US" dirty="0"/>
          </a:p>
        </p:txBody>
      </p:sp>
      <p:sp>
        <p:nvSpPr>
          <p:cNvPr id="4" name="Footer Placeholder 3"/>
          <p:cNvSpPr>
            <a:spLocks noGrp="1"/>
          </p:cNvSpPr>
          <p:nvPr>
            <p:ph type="ftr" sz="quarter" idx="10"/>
          </p:nvPr>
        </p:nvSpPr>
        <p:spPr/>
        <p:txBody>
          <a:bodyPr/>
          <a:lstStyle/>
          <a:p>
            <a:pPr>
              <a:defRPr/>
            </a:pPr>
            <a:r>
              <a:rPr lang="en-US" altLang="en-US" smtClean="0"/>
              <a:t>National Resource Center for Supported Decision-Making  </a:t>
            </a:r>
            <a:br>
              <a:rPr lang="en-US" altLang="en-US" smtClean="0"/>
            </a:br>
            <a:r>
              <a:rPr lang="en-US" altLang="en-US" sz="1600" smtClean="0"/>
              <a:t>EVERYONE has the Right to Make Choices </a:t>
            </a:r>
            <a:endParaRPr lang="en-US" altLang="en-US" sz="1600" dirty="0"/>
          </a:p>
        </p:txBody>
      </p:sp>
      <p:sp>
        <p:nvSpPr>
          <p:cNvPr id="5" name="Slide Number Placeholder 4"/>
          <p:cNvSpPr>
            <a:spLocks noGrp="1"/>
          </p:cNvSpPr>
          <p:nvPr>
            <p:ph type="sldNum" sz="quarter" idx="11"/>
          </p:nvPr>
        </p:nvSpPr>
        <p:spPr/>
        <p:txBody>
          <a:bodyPr/>
          <a:lstStyle/>
          <a:p>
            <a:pPr>
              <a:defRPr/>
            </a:pPr>
            <a:fld id="{9E299ADB-ADF9-4C5E-8A7C-2B5723408946}" type="slidenum">
              <a:rPr lang="en-US" altLang="en-US" smtClean="0"/>
              <a:pPr>
                <a:defRPr/>
              </a:pPr>
              <a:t>8</a:t>
            </a:fld>
            <a:endParaRPr lang="en-US" altLang="en-US" dirty="0"/>
          </a:p>
        </p:txBody>
      </p:sp>
    </p:spTree>
    <p:extLst>
      <p:ext uri="{BB962C8B-B14F-4D97-AF65-F5344CB8AC3E}">
        <p14:creationId xmlns:p14="http://schemas.microsoft.com/office/powerpoint/2010/main" val="2352169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A Result</a:t>
            </a:r>
            <a:endParaRPr lang="en-US" dirty="0"/>
          </a:p>
        </p:txBody>
      </p:sp>
      <p:sp>
        <p:nvSpPr>
          <p:cNvPr id="3" name="Content Placeholder 2"/>
          <p:cNvSpPr>
            <a:spLocks noGrp="1"/>
          </p:cNvSpPr>
          <p:nvPr>
            <p:ph idx="1"/>
          </p:nvPr>
        </p:nvSpPr>
        <p:spPr/>
        <p:txBody>
          <a:bodyPr>
            <a:normAutofit fontScale="92500" lnSpcReduction="10000"/>
          </a:bodyPr>
          <a:lstStyle/>
          <a:p>
            <a:pPr marL="44450" indent="0">
              <a:buNone/>
              <a:defRPr/>
            </a:pPr>
            <a:r>
              <a:rPr lang="en-US" dirty="0"/>
              <a:t>Guardians have “substantial and often complete authority over the lives of</a:t>
            </a:r>
          </a:p>
          <a:p>
            <a:pPr marL="44450" indent="0">
              <a:buNone/>
              <a:defRPr/>
            </a:pPr>
            <a:r>
              <a:rPr lang="en-US" dirty="0"/>
              <a:t>vulnerable [people].”</a:t>
            </a:r>
          </a:p>
          <a:p>
            <a:pPr marL="44450" indent="0">
              <a:buNone/>
              <a:defRPr/>
            </a:pPr>
            <a:r>
              <a:rPr lang="en-US" dirty="0"/>
              <a:t>4 </a:t>
            </a:r>
            <a:r>
              <a:rPr lang="en-US" dirty="0" err="1"/>
              <a:t>NAELA</a:t>
            </a:r>
            <a:r>
              <a:rPr lang="en-US" dirty="0"/>
              <a:t> J. 1, 7 (2008).</a:t>
            </a:r>
          </a:p>
          <a:p>
            <a:pPr marL="44450" indent="0">
              <a:buNone/>
              <a:defRPr/>
            </a:pPr>
            <a:endParaRPr lang="en-US" dirty="0"/>
          </a:p>
          <a:p>
            <a:pPr marL="44450" indent="0">
              <a:buNone/>
              <a:defRPr/>
            </a:pPr>
            <a:r>
              <a:rPr lang="en-US" dirty="0"/>
              <a:t>This includes power to make the most basic </a:t>
            </a:r>
            <a:r>
              <a:rPr lang="en-US" dirty="0" smtClean="0"/>
              <a:t>health, personal, </a:t>
            </a:r>
            <a:r>
              <a:rPr lang="en-US" dirty="0"/>
              <a:t>and financial decisions.</a:t>
            </a:r>
          </a:p>
          <a:p>
            <a:pPr marL="44450" indent="0">
              <a:buNone/>
              <a:defRPr/>
            </a:pPr>
            <a:r>
              <a:rPr lang="en-US" dirty="0"/>
              <a:t>AARP, </a:t>
            </a:r>
            <a:r>
              <a:rPr lang="en-US" i="1" dirty="0"/>
              <a:t>Guardianship Monitoring: A National Survey of Court Practices </a:t>
            </a:r>
            <a:r>
              <a:rPr lang="en-US" dirty="0"/>
              <a:t>1-2 (2006).</a:t>
            </a:r>
          </a:p>
          <a:p>
            <a:pPr marL="44450" indent="0">
              <a:buNone/>
            </a:pPr>
            <a:endParaRPr lang="en-US" dirty="0"/>
          </a:p>
        </p:txBody>
      </p:sp>
      <p:sp>
        <p:nvSpPr>
          <p:cNvPr id="4" name="Footer Placeholder 3"/>
          <p:cNvSpPr>
            <a:spLocks noGrp="1"/>
          </p:cNvSpPr>
          <p:nvPr>
            <p:ph type="ftr" sz="quarter" idx="10"/>
          </p:nvPr>
        </p:nvSpPr>
        <p:spPr/>
        <p:txBody>
          <a:bodyPr/>
          <a:lstStyle/>
          <a:p>
            <a:pPr>
              <a:defRPr/>
            </a:pPr>
            <a:r>
              <a:rPr lang="en-US" altLang="en-US" smtClean="0"/>
              <a:t>National Resource Center for Supported Decision-Making  </a:t>
            </a:r>
            <a:br>
              <a:rPr lang="en-US" altLang="en-US" smtClean="0"/>
            </a:br>
            <a:r>
              <a:rPr lang="en-US" altLang="en-US" sz="1600" smtClean="0"/>
              <a:t>EVERYONE has the Right to Make Choices </a:t>
            </a:r>
            <a:endParaRPr lang="en-US" altLang="en-US" sz="1600" dirty="0"/>
          </a:p>
        </p:txBody>
      </p:sp>
      <p:sp>
        <p:nvSpPr>
          <p:cNvPr id="5" name="Slide Number Placeholder 4"/>
          <p:cNvSpPr>
            <a:spLocks noGrp="1"/>
          </p:cNvSpPr>
          <p:nvPr>
            <p:ph type="sldNum" sz="quarter" idx="11"/>
          </p:nvPr>
        </p:nvSpPr>
        <p:spPr/>
        <p:txBody>
          <a:bodyPr/>
          <a:lstStyle/>
          <a:p>
            <a:pPr>
              <a:defRPr/>
            </a:pPr>
            <a:fld id="{9E299ADB-ADF9-4C5E-8A7C-2B5723408946}" type="slidenum">
              <a:rPr lang="en-US" altLang="en-US" smtClean="0"/>
              <a:pPr>
                <a:defRPr/>
              </a:pPr>
              <a:t>9</a:t>
            </a:fld>
            <a:endParaRPr lang="en-US" altLang="en-US" dirty="0"/>
          </a:p>
        </p:txBody>
      </p:sp>
    </p:spTree>
    <p:extLst>
      <p:ext uri="{BB962C8B-B14F-4D97-AF65-F5344CB8AC3E}">
        <p14:creationId xmlns:p14="http://schemas.microsoft.com/office/powerpoint/2010/main" val="2874448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Custom 6">
      <a:dk1>
        <a:sysClr val="windowText" lastClr="000000"/>
      </a:dk1>
      <a:lt1>
        <a:sysClr val="window" lastClr="FFFFFF"/>
      </a:lt1>
      <a:dk2>
        <a:srgbClr val="303030"/>
      </a:dk2>
      <a:lt2>
        <a:srgbClr val="DEDEE0"/>
      </a:lt2>
      <a:accent1>
        <a:srgbClr val="800000"/>
      </a:accent1>
      <a:accent2>
        <a:srgbClr val="726056"/>
      </a:accent2>
      <a:accent3>
        <a:srgbClr val="AC956E"/>
      </a:accent3>
      <a:accent4>
        <a:srgbClr val="808DA9"/>
      </a:accent4>
      <a:accent5>
        <a:srgbClr val="424E5B"/>
      </a:accent5>
      <a:accent6>
        <a:srgbClr val="730E00"/>
      </a:accent6>
      <a:hlink>
        <a:srgbClr val="800000"/>
      </a:hlink>
      <a:folHlink>
        <a:srgbClr val="D89243"/>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Grid">
  <a:themeElements>
    <a:clrScheme name="1_Grid 1">
      <a:dk1>
        <a:srgbClr val="000000"/>
      </a:dk1>
      <a:lt1>
        <a:srgbClr val="FFFFFF"/>
      </a:lt1>
      <a:dk2>
        <a:srgbClr val="303030"/>
      </a:dk2>
      <a:lt2>
        <a:srgbClr val="DEDEE0"/>
      </a:lt2>
      <a:accent1>
        <a:srgbClr val="800000"/>
      </a:accent1>
      <a:accent2>
        <a:srgbClr val="726056"/>
      </a:accent2>
      <a:accent3>
        <a:srgbClr val="FFFFFF"/>
      </a:accent3>
      <a:accent4>
        <a:srgbClr val="000000"/>
      </a:accent4>
      <a:accent5>
        <a:srgbClr val="C0AAAA"/>
      </a:accent5>
      <a:accent6>
        <a:srgbClr val="67564D"/>
      </a:accent6>
      <a:hlink>
        <a:srgbClr val="800000"/>
      </a:hlink>
      <a:folHlink>
        <a:srgbClr val="D89243"/>
      </a:folHlink>
    </a:clrScheme>
    <a:fontScheme name="1_Grid">
      <a:majorFont>
        <a:latin typeface="Calibri"/>
        <a:ea typeface=""/>
        <a:cs typeface="Calibri"/>
      </a:majorFont>
      <a:minorFont>
        <a:latin typeface="Calibri"/>
        <a:ea typeface=""/>
        <a:cs typeface="Calibr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Grid 1">
        <a:dk1>
          <a:srgbClr val="000000"/>
        </a:dk1>
        <a:lt1>
          <a:srgbClr val="FFFFFF"/>
        </a:lt1>
        <a:dk2>
          <a:srgbClr val="303030"/>
        </a:dk2>
        <a:lt2>
          <a:srgbClr val="DEDEE0"/>
        </a:lt2>
        <a:accent1>
          <a:srgbClr val="800000"/>
        </a:accent1>
        <a:accent2>
          <a:srgbClr val="726056"/>
        </a:accent2>
        <a:accent3>
          <a:srgbClr val="FFFFFF"/>
        </a:accent3>
        <a:accent4>
          <a:srgbClr val="000000"/>
        </a:accent4>
        <a:accent5>
          <a:srgbClr val="C0AAAA"/>
        </a:accent5>
        <a:accent6>
          <a:srgbClr val="67564D"/>
        </a:accent6>
        <a:hlink>
          <a:srgbClr val="800000"/>
        </a:hlink>
        <a:folHlink>
          <a:srgbClr val="D8924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6">
    <a:dk1>
      <a:sysClr val="windowText" lastClr="000000"/>
    </a:dk1>
    <a:lt1>
      <a:sysClr val="window" lastClr="FFFFFF"/>
    </a:lt1>
    <a:dk2>
      <a:srgbClr val="303030"/>
    </a:dk2>
    <a:lt2>
      <a:srgbClr val="DEDEE0"/>
    </a:lt2>
    <a:accent1>
      <a:srgbClr val="800000"/>
    </a:accent1>
    <a:accent2>
      <a:srgbClr val="726056"/>
    </a:accent2>
    <a:accent3>
      <a:srgbClr val="AC956E"/>
    </a:accent3>
    <a:accent4>
      <a:srgbClr val="808DA9"/>
    </a:accent4>
    <a:accent5>
      <a:srgbClr val="424E5B"/>
    </a:accent5>
    <a:accent6>
      <a:srgbClr val="730E00"/>
    </a:accent6>
    <a:hlink>
      <a:srgbClr val="800000"/>
    </a:hlink>
    <a:folHlink>
      <a:srgbClr val="D89243"/>
    </a:folHlink>
  </a:clrScheme>
</a:themeOverride>
</file>

<file path=docProps/app.xml><?xml version="1.0" encoding="utf-8"?>
<Properties xmlns="http://schemas.openxmlformats.org/officeDocument/2006/extended-properties" xmlns:vt="http://schemas.openxmlformats.org/officeDocument/2006/docPropsVTypes">
  <Template>Grid.thmx</Template>
  <TotalTime>53807</TotalTime>
  <Words>3666</Words>
  <Application>Microsoft Office PowerPoint</Application>
  <PresentationFormat>On-screen Show (4:3)</PresentationFormat>
  <Paragraphs>459</Paragraphs>
  <Slides>73</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73</vt:i4>
      </vt:variant>
    </vt:vector>
  </HeadingPairs>
  <TitlesOfParts>
    <vt:vector size="82" baseType="lpstr">
      <vt:lpstr>Apple Chancery</vt:lpstr>
      <vt:lpstr>Arial</vt:lpstr>
      <vt:lpstr>Calibri</vt:lpstr>
      <vt:lpstr>Franklin Gothic Medium</vt:lpstr>
      <vt:lpstr>Gulim</vt:lpstr>
      <vt:lpstr>Wingdings</vt:lpstr>
      <vt:lpstr>Wingdings 2</vt:lpstr>
      <vt:lpstr>Grid</vt:lpstr>
      <vt:lpstr>1_Grid</vt:lpstr>
      <vt:lpstr>Supported Decision-Making:  Maximizing Self-Determination and Safety </vt:lpstr>
      <vt:lpstr>There ARE Stupid Questions</vt:lpstr>
      <vt:lpstr>Rights=Choice</vt:lpstr>
      <vt:lpstr>Rights=Choice Choice=Self-Determination</vt:lpstr>
      <vt:lpstr>Benefits of Self-Determination</vt:lpstr>
      <vt:lpstr>Another Stupid Question</vt:lpstr>
      <vt:lpstr>And Yet: 2,000 Years and Counting</vt:lpstr>
      <vt:lpstr>Guardianship In The US</vt:lpstr>
      <vt:lpstr>As A Result</vt:lpstr>
      <vt:lpstr>As We’ve Known For Forty Years</vt:lpstr>
      <vt:lpstr>The Problem</vt:lpstr>
      <vt:lpstr>Dino and Lillian</vt:lpstr>
      <vt:lpstr>Dino and Lillian</vt:lpstr>
      <vt:lpstr>Dino and Lillian</vt:lpstr>
      <vt:lpstr>Where Do We Go From Here?</vt:lpstr>
      <vt:lpstr>Guardianship Is NEVER Needed</vt:lpstr>
      <vt:lpstr>But We Meant Well</vt:lpstr>
      <vt:lpstr>We Must’ve Meant REALLY Well</vt:lpstr>
      <vt:lpstr>Research</vt:lpstr>
      <vt:lpstr>On The Other Hand</vt:lpstr>
      <vt:lpstr>And</vt:lpstr>
      <vt:lpstr>And</vt:lpstr>
      <vt:lpstr>So, Where DO We Go From Here?</vt:lpstr>
      <vt:lpstr>Margaret “Jenny” Hatch</vt:lpstr>
      <vt:lpstr>The Situation: February 2013</vt:lpstr>
      <vt:lpstr>Court Ordered “Temporary Guardianship” </vt:lpstr>
      <vt:lpstr>Why?  From Their Expert</vt:lpstr>
      <vt:lpstr>Therefore…</vt:lpstr>
      <vt:lpstr>Petitioners’ Sworn Statement</vt:lpstr>
      <vt:lpstr>What That All Adds Up To</vt:lpstr>
      <vt:lpstr>In Other Words</vt:lpstr>
      <vt:lpstr>A Way Forward:  Supported Decision-Making</vt:lpstr>
      <vt:lpstr>Think About It</vt:lpstr>
      <vt:lpstr>So, Supported Decision-Making Is A Lot of Words For </vt:lpstr>
      <vt:lpstr>And Just Like You And Me:</vt:lpstr>
      <vt:lpstr>Final Order</vt:lpstr>
      <vt:lpstr>Final Order</vt:lpstr>
      <vt:lpstr>Jenny Got Justice</vt:lpstr>
      <vt:lpstr>Why?</vt:lpstr>
      <vt:lpstr>In Other Words</vt:lpstr>
      <vt:lpstr>The Lesson Jenny Teaches Us</vt:lpstr>
      <vt:lpstr>So, Where Do Go From HERE?: When Is Guardianship Necessary?</vt:lpstr>
      <vt:lpstr>Another Example:</vt:lpstr>
      <vt:lpstr>Another Example</vt:lpstr>
      <vt:lpstr>Yet Another</vt:lpstr>
      <vt:lpstr>Think About “Capacity” And “Ability”</vt:lpstr>
      <vt:lpstr>So…</vt:lpstr>
      <vt:lpstr>Which Means: ASK A QUESTION</vt:lpstr>
      <vt:lpstr>Or, As the National Guardianship Association Says</vt:lpstr>
      <vt:lpstr>Supported Decision-Making Can Address Limitations in Decision-Making </vt:lpstr>
      <vt:lpstr>It’s A Paradigm, Not A Process</vt:lpstr>
      <vt:lpstr>In Common</vt:lpstr>
      <vt:lpstr>Supported Decision-Making and Self Determination</vt:lpstr>
      <vt:lpstr>Many State Laws Already Require It!</vt:lpstr>
      <vt:lpstr>Opportunities for SDM  Are All Around Us</vt:lpstr>
      <vt:lpstr>SDM Opportunity: Person Centered Planning </vt:lpstr>
      <vt:lpstr>“Life Planning”</vt:lpstr>
      <vt:lpstr>SDM Opportunity Medical Decision-Making</vt:lpstr>
      <vt:lpstr>SDM Opportunity Financial Authority</vt:lpstr>
      <vt:lpstr>The PRACTICAL Method  by American Bar Association</vt:lpstr>
      <vt:lpstr>Always Remember</vt:lpstr>
      <vt:lpstr>EVEN IF Guardianship is Needed The National Guardianship Assoc</vt:lpstr>
      <vt:lpstr>When What You’ve Tried Works </vt:lpstr>
      <vt:lpstr>Doesn’t That Mean…</vt:lpstr>
      <vt:lpstr>IT CAN HAPPEN</vt:lpstr>
      <vt:lpstr>The Elephant In The Room: Safety</vt:lpstr>
      <vt:lpstr>Signs and Signals –Abuse and Neglect </vt:lpstr>
      <vt:lpstr>BUT REMEMBER: Adults Are Allowed  to make bad Decisions </vt:lpstr>
      <vt:lpstr>NEVER FORGET: Dino, Lillian, and Jenny</vt:lpstr>
      <vt:lpstr>Remember The Challenge</vt:lpstr>
      <vt:lpstr>Remember The Obstacles</vt:lpstr>
      <vt:lpstr>Remember the Goal</vt:lpstr>
      <vt:lpstr>Join the Conversation</vt:lpstr>
    </vt:vector>
  </TitlesOfParts>
  <Company>Stern Consulting, LLC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the employment outcomes for HVRP (and IVTP and HFV/VWF program) participants by leveraging WIA, one stop, VA, and other community resources</dc:title>
  <dc:subject>NVTAC teleseminar 0050411</dc:subject>
  <dc:creator>Lisa Stern</dc:creator>
  <cp:lastModifiedBy>Carol Carlton</cp:lastModifiedBy>
  <cp:revision>381</cp:revision>
  <cp:lastPrinted>2015-05-15T20:24:05Z</cp:lastPrinted>
  <dcterms:created xsi:type="dcterms:W3CDTF">2011-03-16T17:54:51Z</dcterms:created>
  <dcterms:modified xsi:type="dcterms:W3CDTF">2017-07-26T17:52:03Z</dcterms:modified>
</cp:coreProperties>
</file>